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A3_2695F5CA.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7"/>
  </p:notesMasterIdLst>
  <p:sldIdLst>
    <p:sldId id="267" r:id="rId2"/>
    <p:sldId id="293" r:id="rId3"/>
    <p:sldId id="5078" r:id="rId4"/>
    <p:sldId id="346" r:id="rId5"/>
    <p:sldId id="314" r:id="rId6"/>
    <p:sldId id="257" r:id="rId7"/>
    <p:sldId id="5049" r:id="rId8"/>
    <p:sldId id="5046" r:id="rId9"/>
    <p:sldId id="260" r:id="rId10"/>
    <p:sldId id="5047" r:id="rId11"/>
    <p:sldId id="5042" r:id="rId12"/>
    <p:sldId id="316" r:id="rId13"/>
    <p:sldId id="419" r:id="rId14"/>
    <p:sldId id="449" r:id="rId15"/>
    <p:sldId id="289" r:id="rId16"/>
    <p:sldId id="5043" r:id="rId17"/>
    <p:sldId id="1063" r:id="rId18"/>
    <p:sldId id="1069" r:id="rId19"/>
    <p:sldId id="276" r:id="rId20"/>
    <p:sldId id="291" r:id="rId21"/>
    <p:sldId id="5044" r:id="rId22"/>
    <p:sldId id="342" r:id="rId23"/>
    <p:sldId id="336" r:id="rId24"/>
    <p:sldId id="343" r:id="rId25"/>
    <p:sldId id="345"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994AC9D-8EED-7BBB-9C0E-E0B48E975704}" name="Guest User" initials="GU" userId="S::urn:spo:anon#6565798643bae5c8879976f11a8818fff08d6d706498617dae9127394ae0415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9DC3E6"/>
    <a:srgbClr val="D9D9D9"/>
    <a:srgbClr val="FFD3D3"/>
    <a:srgbClr val="F4B183"/>
    <a:srgbClr val="EEEEEE"/>
    <a:srgbClr val="FF0000"/>
    <a:srgbClr val="5B9BD5"/>
    <a:srgbClr val="C55A11"/>
    <a:srgbClr val="427FB3"/>
    <a:srgbClr val="4D71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55A2D8-5EFB-40B1-BDA0-100DE4E1C5A1}" v="55" dt="2022-10-02T17:52:13.6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25" autoAdjust="0"/>
    <p:restoredTop sz="76381" autoAdjust="0"/>
  </p:normalViewPr>
  <p:slideViewPr>
    <p:cSldViewPr snapToGrid="0">
      <p:cViewPr>
        <p:scale>
          <a:sx n="108" d="100"/>
          <a:sy n="108" d="100"/>
        </p:scale>
        <p:origin x="305"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comments/modernComment_1A3_2695F5CA.xml><?xml version="1.0" encoding="utf-8"?>
<p188:cmLst xmlns:a="http://schemas.openxmlformats.org/drawingml/2006/main" xmlns:r="http://schemas.openxmlformats.org/officeDocument/2006/relationships" xmlns:p188="http://schemas.microsoft.com/office/powerpoint/2018/8/main">
  <p188:cm id="{36D2E635-5250-4E4C-9AF3-A1D40D44D402}" authorId="{1994AC9D-8EED-7BBB-9C0E-E0B48E975704}" created="2022-01-26T01:18:22.055">
    <pc:sldMkLst xmlns:pc="http://schemas.microsoft.com/office/powerpoint/2013/main/command">
      <pc:docMk/>
      <pc:sldMk cId="647361994" sldId="419"/>
    </pc:sldMkLst>
    <p188:txBody>
      <a:bodyPr/>
      <a:lstStyle/>
      <a:p>
        <a:r>
          <a:rPr lang="en-US"/>
          <a:t>I thought you were going to organize the background in terms of how you handle different types of program behaviors, loops, control flow, memory access patterns</a:t>
        </a:r>
      </a:p>
    </p188:txBody>
  </p188:cm>
</p188: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2T01:02:46.284"/>
    </inkml:context>
    <inkml:brush xml:id="br0">
      <inkml:brushProperty name="width" value="0.05" units="cm"/>
      <inkml:brushProperty name="height" value="0.05" units="cm"/>
    </inkml:brush>
  </inkml:definitions>
  <inkml:trace contextRef="#ctx0" brushRef="#br0">0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94235D-3CAC-4337-8922-B1938BCE447A}" type="datetimeFigureOut">
              <a:rPr lang="en-US" smtClean="0"/>
              <a:t>10/19/2022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D82725-18F0-49FF-9EE4-F7D1EB9937AD}" type="slidenum">
              <a:rPr lang="en-US" smtClean="0"/>
              <a:t>‹#›</a:t>
            </a:fld>
            <a:endParaRPr lang="en-US"/>
          </a:p>
        </p:txBody>
      </p:sp>
    </p:spTree>
    <p:extLst>
      <p:ext uri="{BB962C8B-B14F-4D97-AF65-F5344CB8AC3E}">
        <p14:creationId xmlns:p14="http://schemas.microsoft.com/office/powerpoint/2010/main" val="4245132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Good afternoon everyone, this is Jian Weng, a 6</a:t>
            </a:r>
            <a:r>
              <a:rPr lang="en-US" baseline="30000" dirty="0"/>
              <a:t>th</a:t>
            </a:r>
            <a:r>
              <a:rPr lang="en-US" dirty="0"/>
              <a:t>-year Ph.D. student advised by Prof. Tony </a:t>
            </a:r>
            <a:r>
              <a:rPr lang="en-US" dirty="0" err="1"/>
              <a:t>Nowatzki</a:t>
            </a:r>
            <a:r>
              <a:rPr lang="en-US" dirty="0"/>
              <a:t>.</a:t>
            </a:r>
          </a:p>
          <a:p>
            <a:r>
              <a:rPr lang="en-US" dirty="0"/>
              <a:t>Welcome to our tutorial, ... .</a:t>
            </a:r>
          </a:p>
          <a:p>
            <a:r>
              <a:rPr lang="en-US" dirty="0"/>
              <a:t>You may also notice the logo on the flash, which is DSAGEN.</a:t>
            </a:r>
          </a:p>
          <a:p>
            <a:r>
              <a:rPr lang="en-US" dirty="0"/>
              <a:t>It was our first paper on programmable accelerator research infra, published 2 years ago.</a:t>
            </a:r>
          </a:p>
          <a:p>
            <a:r>
              <a:rPr lang="en-US" dirty="0" err="1"/>
              <a:t>OverGen</a:t>
            </a:r>
            <a:r>
              <a:rPr lang="en-US" dirty="0"/>
              <a:t> is our SOTA work built on the top of DSAGEN, which is accepted by the main conference program.</a:t>
            </a:r>
          </a:p>
          <a:p>
            <a:r>
              <a:rPr lang="en-US" dirty="0"/>
              <a:t>Do not miss out our </a:t>
            </a:r>
            <a:r>
              <a:rPr lang="en-US" altLang="zh-CN" dirty="0"/>
              <a:t>presentation on the best paper session.</a:t>
            </a:r>
          </a:p>
          <a:p>
            <a:r>
              <a:rPr lang="en-US" altLang="zh-CN" dirty="0"/>
              <a:t>My collaborator </a:t>
            </a:r>
            <a:r>
              <a:rPr lang="en-US" altLang="zh-CN" dirty="0" err="1"/>
              <a:t>Sihao</a:t>
            </a:r>
            <a:r>
              <a:rPr lang="en-US" altLang="zh-CN" dirty="0"/>
              <a:t> will make his first conference show.</a:t>
            </a:r>
            <a:endParaRPr lang="en-US" dirty="0"/>
          </a:p>
        </p:txBody>
      </p:sp>
      <p:sp>
        <p:nvSpPr>
          <p:cNvPr id="4" name="Slide Number Placeholder 3"/>
          <p:cNvSpPr>
            <a:spLocks noGrp="1"/>
          </p:cNvSpPr>
          <p:nvPr>
            <p:ph type="sldNum" sz="quarter" idx="5"/>
          </p:nvPr>
        </p:nvSpPr>
        <p:spPr/>
        <p:txBody>
          <a:bodyPr/>
          <a:lstStyle/>
          <a:p>
            <a:fld id="{24D82725-18F0-49FF-9EE4-F7D1EB9937AD}" type="slidenum">
              <a:rPr lang="en-US" smtClean="0"/>
              <a:t>1</a:t>
            </a:fld>
            <a:endParaRPr lang="en-US"/>
          </a:p>
        </p:txBody>
      </p:sp>
    </p:spTree>
    <p:extLst>
      <p:ext uri="{BB962C8B-B14F-4D97-AF65-F5344CB8AC3E}">
        <p14:creationId xmlns:p14="http://schemas.microsoft.com/office/powerpoint/2010/main" val="5761916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So much for the motivation, here we come to more details. I will first explain what is decoupled-spatial, and transit to the design space.</a:t>
            </a:r>
          </a:p>
        </p:txBody>
      </p:sp>
      <p:sp>
        <p:nvSpPr>
          <p:cNvPr id="4" name="Slide Number Placeholder 3"/>
          <p:cNvSpPr>
            <a:spLocks noGrp="1"/>
          </p:cNvSpPr>
          <p:nvPr>
            <p:ph type="sldNum" sz="quarter" idx="5"/>
          </p:nvPr>
        </p:nvSpPr>
        <p:spPr/>
        <p:txBody>
          <a:bodyPr/>
          <a:lstStyle/>
          <a:p>
            <a:fld id="{24D82725-18F0-49FF-9EE4-F7D1EB9937AD}" type="slidenum">
              <a:rPr lang="en-US" smtClean="0"/>
              <a:t>11</a:t>
            </a:fld>
            <a:endParaRPr lang="en-US"/>
          </a:p>
        </p:txBody>
      </p:sp>
    </p:spTree>
    <p:extLst>
      <p:ext uri="{BB962C8B-B14F-4D97-AF65-F5344CB8AC3E}">
        <p14:creationId xmlns:p14="http://schemas.microsoft.com/office/powerpoint/2010/main" val="515165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To explain the decoupled-spatial paradigm, let’s go through a simple example.</a:t>
            </a:r>
          </a:p>
          <a:p>
            <a:endParaRPr lang="en-US" altLang="zh-CN" dirty="0"/>
          </a:p>
          <a:p>
            <a:r>
              <a:rPr lang="en-US" altLang="zh-CN" dirty="0"/>
              <a:t>For a piece of code, the memory access and computations are decoupled and specialized respectively.</a:t>
            </a:r>
          </a:p>
          <a:p>
            <a:endParaRPr lang="en-US" altLang="zh-CN" dirty="0"/>
          </a:p>
          <a:p>
            <a:r>
              <a:rPr lang="en-US" altLang="zh-CN" dirty="0"/>
              <a:t>The computations are represented in a data flow graph and mapped onto a spatial architecture. Spatial architecture typically refers those architectures are consist of PEs for performing computations connected by on-chip network composed by switches for routing the dependences, and synchronization FIFOs which not only serves as an interface of the operands but also coordinates a timing of data issue and instruction execution.</a:t>
            </a:r>
          </a:p>
          <a:p>
            <a:endParaRPr lang="en-US" altLang="zh-CN" dirty="0"/>
          </a:p>
          <a:p>
            <a:r>
              <a:rPr lang="en-US" altLang="zh-CN" dirty="0"/>
              <a:t>This mapping is encoded in a bitstream. The controller issues commands to the spatial architecture to load the bitstream.</a:t>
            </a:r>
          </a:p>
        </p:txBody>
      </p:sp>
      <p:sp>
        <p:nvSpPr>
          <p:cNvPr id="4" name="Slide Number Placeholder 3"/>
          <p:cNvSpPr>
            <a:spLocks noGrp="1"/>
          </p:cNvSpPr>
          <p:nvPr>
            <p:ph type="sldNum" sz="quarter" idx="5"/>
          </p:nvPr>
        </p:nvSpPr>
        <p:spPr/>
        <p:txBody>
          <a:bodyPr/>
          <a:lstStyle/>
          <a:p>
            <a:fld id="{BB383B9E-9780-4E91-A989-027EF451514B}" type="slidenum">
              <a:rPr lang="en-US" smtClean="0"/>
              <a:t>12</a:t>
            </a:fld>
            <a:endParaRPr lang="en-US"/>
          </a:p>
        </p:txBody>
      </p:sp>
    </p:spTree>
    <p:extLst>
      <p:ext uri="{BB962C8B-B14F-4D97-AF65-F5344CB8AC3E}">
        <p14:creationId xmlns:p14="http://schemas.microsoft.com/office/powerpoint/2010/main" val="125608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dirty="0"/>
          </a:p>
          <a:p>
            <a:r>
              <a:rPr lang="en-US" altLang="zh-CN" dirty="0"/>
              <a:t>The memory access are encoded in control </a:t>
            </a:r>
            <a:r>
              <a:rPr lang="en-US" altLang="zh-CN" dirty="0" err="1"/>
              <a:t>intrinsics</a:t>
            </a:r>
            <a:r>
              <a:rPr lang="en-US" altLang="zh-CN" dirty="0"/>
              <a:t> issued from the control host to the memory controller. Then the memory controller sends memory request so that the data can stream through the spatial architecture to execute the program.</a:t>
            </a:r>
          </a:p>
          <a:p>
            <a:endParaRPr lang="en-US" altLang="zh-CN" dirty="0"/>
          </a:p>
          <a:p>
            <a:r>
              <a:rPr lang="en-US" altLang="zh-CN" dirty="0"/>
              <a:t>Under this paradigm, as long as the data access can be sustained, the graph execution instances can be fully pipelined to maximize the instruction level parallelism, which is the main source of performance gain.</a:t>
            </a:r>
          </a:p>
        </p:txBody>
      </p:sp>
      <p:sp>
        <p:nvSpPr>
          <p:cNvPr id="4" name="Slide Number Placeholder 3"/>
          <p:cNvSpPr>
            <a:spLocks noGrp="1"/>
          </p:cNvSpPr>
          <p:nvPr>
            <p:ph type="sldNum" sz="quarter" idx="5"/>
          </p:nvPr>
        </p:nvSpPr>
        <p:spPr/>
        <p:txBody>
          <a:bodyPr/>
          <a:lstStyle/>
          <a:p>
            <a:fld id="{BB383B9E-9780-4E91-A989-027EF451514B}" type="slidenum">
              <a:rPr lang="en-US" smtClean="0"/>
              <a:t>13</a:t>
            </a:fld>
            <a:endParaRPr lang="en-US"/>
          </a:p>
        </p:txBody>
      </p:sp>
    </p:spTree>
    <p:extLst>
      <p:ext uri="{BB962C8B-B14F-4D97-AF65-F5344CB8AC3E}">
        <p14:creationId xmlns:p14="http://schemas.microsoft.com/office/powerpoint/2010/main" val="18568929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Specific to our implementation, the host controller is a light-weighted single-issue </a:t>
            </a:r>
            <a:r>
              <a:rPr lang="en-US" altLang="zh-CN" dirty="0" err="1"/>
              <a:t>riscv</a:t>
            </a:r>
            <a:r>
              <a:rPr lang="en-US" altLang="zh-CN" dirty="0"/>
              <a:t>-core, so programming a decoupled-spatial architecture is essentially encode and embed these specialized program idioms in the RISCV assembly code. This can be done either manually embed the assembly code in the von-</a:t>
            </a:r>
            <a:r>
              <a:rPr lang="en-US" altLang="zh-CN" dirty="0" err="1"/>
              <a:t>neumann</a:t>
            </a:r>
            <a:r>
              <a:rPr lang="en-US" altLang="zh-CN" dirty="0"/>
              <a:t> program or transformed by a compiler.</a:t>
            </a:r>
          </a:p>
          <a:p>
            <a:endParaRPr lang="en-US" altLang="zh-CN" dirty="0"/>
          </a:p>
          <a:p>
            <a:r>
              <a:rPr lang="en-US" altLang="zh-CN" dirty="0"/>
              <a:t>Comparing against conventional CGRA, “decoupled” memory access keeps the computational resources simple.</a:t>
            </a:r>
          </a:p>
          <a:p>
            <a:r>
              <a:rPr lang="en-US" altLang="zh-CN" dirty="0"/>
              <a:t>Also, because the memory accesses are encoded in idiomatic patterns, the memory requests are no longer fragmented scalars, which leads to better b/w utilization.</a:t>
            </a:r>
          </a:p>
          <a:p>
            <a:r>
              <a:rPr lang="en-US" altLang="zh-CN" dirty="0"/>
              <a:t>On the other hand, it explicitly separate the executions b/t compute and mem access, which brings more challenges in compilation.</a:t>
            </a:r>
          </a:p>
        </p:txBody>
      </p:sp>
      <p:sp>
        <p:nvSpPr>
          <p:cNvPr id="4" name="Slide Number Placeholder 3"/>
          <p:cNvSpPr>
            <a:spLocks noGrp="1"/>
          </p:cNvSpPr>
          <p:nvPr>
            <p:ph type="sldNum" sz="quarter" idx="5"/>
          </p:nvPr>
        </p:nvSpPr>
        <p:spPr/>
        <p:txBody>
          <a:bodyPr/>
          <a:lstStyle/>
          <a:p>
            <a:fld id="{BB383B9E-9780-4E91-A989-027EF451514B}" type="slidenum">
              <a:rPr lang="en-US" smtClean="0"/>
              <a:t>14</a:t>
            </a:fld>
            <a:endParaRPr lang="en-US"/>
          </a:p>
        </p:txBody>
      </p:sp>
    </p:spTree>
    <p:extLst>
      <p:ext uri="{BB962C8B-B14F-4D97-AF65-F5344CB8AC3E}">
        <p14:creationId xmlns:p14="http://schemas.microsoft.com/office/powerpoint/2010/main" val="419018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notice that all a wide range of prior works adopt the decoupled-spatial paradigm, including MAERI, Plasticine, and </a:t>
            </a:r>
            <a:r>
              <a:rPr lang="en-US" dirty="0" err="1"/>
              <a:t>Softbrain</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basic principle of composing/approximating a design </a:t>
            </a:r>
            <a:r>
              <a:rPr lang="en-US" altLang="zh-CN" dirty="0"/>
              <a:t>point like these</a:t>
            </a:r>
            <a:r>
              <a:rPr lang="en-US" dirty="0"/>
              <a:t> is to represent the hardware in a graph of these simple components, including fu, mem, s/w, ctrl, and sync elem.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call this graph architecture description graph, ADG.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graph not only serves as a descriptor, a specification to the target hardware, but also as an abstraction to the compiler.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ADG is very important component to this framework. </a:t>
            </a:r>
            <a:r>
              <a:rPr lang="en-US" dirty="0"/>
              <a:t>In the rest of this tutorial, I will show you how to visualize an ADG, and a DFG mapped to an ADG.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My collaborator </a:t>
            </a:r>
            <a:r>
              <a:rPr lang="en-US" dirty="0" err="1"/>
              <a:t>Sihao</a:t>
            </a:r>
            <a:r>
              <a:rPr lang="en-US" dirty="0"/>
              <a:t> Liu, will also show you how to define an ADG through his DSL in Scala, and my collaborator Dylan </a:t>
            </a:r>
            <a:r>
              <a:rPr lang="en-US" dirty="0" err="1"/>
              <a:t>Kupsh</a:t>
            </a:r>
            <a:r>
              <a:rPr lang="en-US" dirty="0"/>
              <a:t> will show you how to evolve an ADG by feeding a set of DFGs.</a:t>
            </a:r>
          </a:p>
        </p:txBody>
      </p:sp>
      <p:sp>
        <p:nvSpPr>
          <p:cNvPr id="4" name="Slide Number Placeholder 3"/>
          <p:cNvSpPr>
            <a:spLocks noGrp="1"/>
          </p:cNvSpPr>
          <p:nvPr>
            <p:ph type="sldNum" sz="quarter" idx="5"/>
          </p:nvPr>
        </p:nvSpPr>
        <p:spPr/>
        <p:txBody>
          <a:bodyPr/>
          <a:lstStyle/>
          <a:p>
            <a:fld id="{BB383B9E-9780-4E91-A989-027EF451514B}" type="slidenum">
              <a:rPr lang="en-US" smtClean="0"/>
              <a:t>15</a:t>
            </a:fld>
            <a:endParaRPr lang="en-US"/>
          </a:p>
        </p:txBody>
      </p:sp>
    </p:spTree>
    <p:extLst>
      <p:ext uri="{BB962C8B-B14F-4D97-AF65-F5344CB8AC3E}">
        <p14:creationId xmlns:p14="http://schemas.microsoft.com/office/powerpoint/2010/main" val="14032401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let’s dive into more details on the design space.</a:t>
            </a:r>
          </a:p>
        </p:txBody>
      </p:sp>
      <p:sp>
        <p:nvSpPr>
          <p:cNvPr id="4" name="Slide Number Placeholder 3"/>
          <p:cNvSpPr>
            <a:spLocks noGrp="1"/>
          </p:cNvSpPr>
          <p:nvPr>
            <p:ph type="sldNum" sz="quarter" idx="5"/>
          </p:nvPr>
        </p:nvSpPr>
        <p:spPr/>
        <p:txBody>
          <a:bodyPr/>
          <a:lstStyle/>
          <a:p>
            <a:fld id="{24D82725-18F0-49FF-9EE4-F7D1EB9937AD}" type="slidenum">
              <a:rPr lang="en-US" smtClean="0"/>
              <a:t>16</a:t>
            </a:fld>
            <a:endParaRPr lang="en-US"/>
          </a:p>
        </p:txBody>
      </p:sp>
    </p:spTree>
    <p:extLst>
      <p:ext uri="{BB962C8B-B14F-4D97-AF65-F5344CB8AC3E}">
        <p14:creationId xmlns:p14="http://schemas.microsoft.com/office/powerpoint/2010/main" val="4521463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high level, there are two key aspects of the design space defined by ADG.</a:t>
            </a:r>
          </a:p>
          <a:p>
            <a:r>
              <a:rPr lang="en-US" dirty="0"/>
              <a:t>The topology among the components, and the design parameters of each component.</a:t>
            </a:r>
          </a:p>
          <a:p>
            <a:r>
              <a:rPr lang="en-US" dirty="0"/>
              <a:t>Unlike prior works which tunes several parameters of a templated hardware, our approach enable deeper degree of specialization. The </a:t>
            </a:r>
            <a:r>
              <a:rPr lang="en-US" dirty="0" err="1"/>
              <a:t>datapath</a:t>
            </a:r>
            <a:r>
              <a:rPr lang="en-US" dirty="0"/>
              <a:t> can be specialized for arbitrary application domain. Here we list the potential capabilities of the ADG connection.</a:t>
            </a:r>
          </a:p>
        </p:txBody>
      </p:sp>
      <p:sp>
        <p:nvSpPr>
          <p:cNvPr id="4" name="Slide Number Placeholder 3"/>
          <p:cNvSpPr>
            <a:spLocks noGrp="1"/>
          </p:cNvSpPr>
          <p:nvPr>
            <p:ph type="sldNum" sz="quarter" idx="5"/>
          </p:nvPr>
        </p:nvSpPr>
        <p:spPr/>
        <p:txBody>
          <a:bodyPr/>
          <a:lstStyle/>
          <a:p>
            <a:fld id="{24D82725-18F0-49FF-9EE4-F7D1EB9937AD}" type="slidenum">
              <a:rPr lang="en-US" smtClean="0"/>
              <a:t>17</a:t>
            </a:fld>
            <a:endParaRPr lang="en-US"/>
          </a:p>
        </p:txBody>
      </p:sp>
    </p:spTree>
    <p:extLst>
      <p:ext uri="{BB962C8B-B14F-4D97-AF65-F5344CB8AC3E}">
        <p14:creationId xmlns:p14="http://schemas.microsoft.com/office/powerpoint/2010/main" val="33487394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Besides the topology, here we come to the parameters.</a:t>
            </a:r>
          </a:p>
          <a:p>
            <a:r>
              <a:rPr lang="en-US" dirty="0"/>
              <a:t>The parameters include both system level parameters and accelerator parameters.</a:t>
            </a:r>
          </a:p>
          <a:p>
            <a:r>
              <a:rPr lang="en-US" dirty="0"/>
              <a:t>The point I want to make here is that the more capability the more general we want, the more hardware cost we need to pay.</a:t>
            </a:r>
          </a:p>
          <a:p>
            <a:r>
              <a:rPr lang="en-US" dirty="0"/>
              <a:t>For example, higher bandwidth is better than lower bandwidth; dynamic timing is more general than static timing; more cores provides more scalability.</a:t>
            </a:r>
          </a:p>
        </p:txBody>
      </p:sp>
      <p:sp>
        <p:nvSpPr>
          <p:cNvPr id="4" name="Slide Number Placeholder 3"/>
          <p:cNvSpPr>
            <a:spLocks noGrp="1"/>
          </p:cNvSpPr>
          <p:nvPr>
            <p:ph type="sldNum" sz="quarter" idx="5"/>
          </p:nvPr>
        </p:nvSpPr>
        <p:spPr/>
        <p:txBody>
          <a:bodyPr/>
          <a:lstStyle/>
          <a:p>
            <a:fld id="{E79B7597-3D2F-40A2-9622-47E393890DE5}" type="slidenum">
              <a:rPr lang="en-US" smtClean="0"/>
              <a:t>18</a:t>
            </a:fld>
            <a:endParaRPr lang="en-US"/>
          </a:p>
        </p:txBody>
      </p:sp>
    </p:spTree>
    <p:extLst>
      <p:ext uri="{BB962C8B-B14F-4D97-AF65-F5344CB8AC3E}">
        <p14:creationId xmlns:p14="http://schemas.microsoft.com/office/powerpoint/2010/main" val="33253092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execution model is determined together by the on-chip network and the processing elements.</a:t>
            </a:r>
          </a:p>
          <a:p>
            <a:r>
              <a:rPr lang="en-US" dirty="0"/>
              <a:t>Specifically, there are dimensions of the execution model: the instruction buffer size of each PE and the timing of instruction </a:t>
            </a:r>
            <a:r>
              <a:rPr lang="en-US" dirty="0" err="1"/>
              <a:t>exectuion</a:t>
            </a:r>
            <a:r>
              <a:rPr lang="en-US" dirty="0"/>
              <a:t>.</a:t>
            </a:r>
          </a:p>
          <a:p>
            <a:endParaRPr lang="en-US" dirty="0"/>
          </a:p>
          <a:p>
            <a:r>
              <a:rPr lang="en-US" dirty="0"/>
              <a:t>Statically dedicated PE is the simplest, and a representative example is systolic array and </a:t>
            </a:r>
            <a:r>
              <a:rPr lang="en-US" dirty="0" err="1"/>
              <a:t>softbrain</a:t>
            </a:r>
            <a:r>
              <a:rPr lang="en-US" dirty="0"/>
              <a:t>.</a:t>
            </a:r>
          </a:p>
          <a:p>
            <a:r>
              <a:rPr lang="en-US" dirty="0"/>
              <a:t>It requires delay FIFOs for the compiler to reason about the timing of data arrival.</a:t>
            </a:r>
          </a:p>
          <a:p>
            <a:endParaRPr lang="en-US" dirty="0"/>
          </a:p>
          <a:p>
            <a:r>
              <a:rPr lang="en-US" dirty="0"/>
              <a:t>Another option is to share the PE across multiple instructions, which allows to offload larger computation graph, and requires larger instruction buffer and a register file.</a:t>
            </a:r>
          </a:p>
          <a:p>
            <a:endParaRPr lang="en-US" dirty="0"/>
          </a:p>
          <a:p>
            <a:r>
              <a:rPr lang="en-US" dirty="0"/>
              <a:t>To enable data-dependent control flow, we need dynamic scheduling, ordered dataflow architecture allows this for dedicated PEs, and tagged dataflow enables this for shared PEs. Tagged dataflow is the most general and expensive one, which requires both a larger instruction buffer and tag matching.</a:t>
            </a:r>
          </a:p>
          <a:p>
            <a:endParaRPr lang="en-US" dirty="0"/>
          </a:p>
          <a:p>
            <a:r>
              <a:rPr lang="en-US" dirty="0"/>
              <a:t>A single design may only have one kind of PEs, or it can combine multiple kinds of PEs for further </a:t>
            </a:r>
            <a:r>
              <a:rPr lang="en-US" dirty="0" err="1"/>
              <a:t>specializtion</a:t>
            </a:r>
            <a:r>
              <a:rPr lang="en-US" dirty="0"/>
              <a:t>.</a:t>
            </a:r>
          </a:p>
        </p:txBody>
      </p:sp>
      <p:sp>
        <p:nvSpPr>
          <p:cNvPr id="4" name="Slide Number Placeholder 3"/>
          <p:cNvSpPr>
            <a:spLocks noGrp="1"/>
          </p:cNvSpPr>
          <p:nvPr>
            <p:ph type="sldNum" sz="quarter" idx="5"/>
          </p:nvPr>
        </p:nvSpPr>
        <p:spPr/>
        <p:txBody>
          <a:bodyPr/>
          <a:lstStyle/>
          <a:p>
            <a:fld id="{BB383B9E-9780-4E91-A989-027EF451514B}" type="slidenum">
              <a:rPr lang="en-US" smtClean="0"/>
              <a:t>19</a:t>
            </a:fld>
            <a:endParaRPr lang="en-US"/>
          </a:p>
        </p:txBody>
      </p:sp>
    </p:spTree>
    <p:extLst>
      <p:ext uri="{BB962C8B-B14F-4D97-AF65-F5344CB8AC3E}">
        <p14:creationId xmlns:p14="http://schemas.microsoft.com/office/powerpoint/2010/main" val="3559567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the address generator here we come to the memory.</a:t>
            </a:r>
          </a:p>
          <a:p>
            <a:r>
              <a:rPr lang="en-US"/>
              <a:t>The capacity and bandwidth are basic parameters.</a:t>
            </a:r>
          </a:p>
          <a:p>
            <a:r>
              <a:rPr lang="en-US"/>
              <a:t>To support parallel indirect memory access, having sparse memory address generator is not enough. We add </a:t>
            </a:r>
            <a:r>
              <a:rPr lang="en-US" err="1"/>
              <a:t>xbar</a:t>
            </a:r>
            <a:r>
              <a:rPr lang="en-US"/>
              <a:t> to route the request to the corresponding bank and a reorder buffer for out-of-order memory requests. Furthermore, we can optionally support atomic updates by adding FUs to banks in-situ.</a:t>
            </a:r>
          </a:p>
        </p:txBody>
      </p:sp>
      <p:sp>
        <p:nvSpPr>
          <p:cNvPr id="4" name="Slide Number Placeholder 3"/>
          <p:cNvSpPr>
            <a:spLocks noGrp="1"/>
          </p:cNvSpPr>
          <p:nvPr>
            <p:ph type="sldNum" sz="quarter" idx="5"/>
          </p:nvPr>
        </p:nvSpPr>
        <p:spPr/>
        <p:txBody>
          <a:bodyPr/>
          <a:lstStyle/>
          <a:p>
            <a:fld id="{BB383B9E-9780-4E91-A989-027EF451514B}" type="slidenum">
              <a:rPr lang="en-US" smtClean="0"/>
              <a:t>20</a:t>
            </a:fld>
            <a:endParaRPr lang="en-US"/>
          </a:p>
        </p:txBody>
      </p:sp>
    </p:spTree>
    <p:extLst>
      <p:ext uri="{BB962C8B-B14F-4D97-AF65-F5344CB8AC3E}">
        <p14:creationId xmlns:p14="http://schemas.microsoft.com/office/powerpoint/2010/main" val="2892853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starting, I want to make sure everyone is on-board.</a:t>
            </a:r>
          </a:p>
          <a:p>
            <a:endParaRPr lang="en-US" dirty="0"/>
          </a:p>
          <a:p>
            <a:r>
              <a:rPr lang="en-US" dirty="0"/>
              <a:t>We have different ways of distributing the tutorial infrastructure, including downloading from the website and copy-paste prebuilt binaries from the flash disk.</a:t>
            </a:r>
          </a:p>
          <a:p>
            <a:r>
              <a:rPr lang="en-US" dirty="0"/>
              <a:t>If you haven’t installed it on your machine, please raise your hands so that my collaborators will help you.</a:t>
            </a:r>
          </a:p>
          <a:p>
            <a:r>
              <a:rPr lang="en-US" dirty="0"/>
              <a:t>If you would like to setup everything from source code for your own research after, feel free to access our public </a:t>
            </a:r>
            <a:r>
              <a:rPr lang="en-US" dirty="0" err="1"/>
              <a:t>github</a:t>
            </a:r>
            <a:r>
              <a:rPr lang="en-US" dirty="0"/>
              <a:t> repo.</a:t>
            </a:r>
          </a:p>
          <a:p>
            <a:r>
              <a:rPr lang="en-US" dirty="0"/>
              <a:t>All our examples we go through in this tutorial are available in the </a:t>
            </a:r>
            <a:r>
              <a:rPr lang="en-US" dirty="0" err="1"/>
              <a:t>subrepo</a:t>
            </a:r>
            <a:r>
              <a:rPr lang="en-US" dirty="0"/>
              <a:t> </a:t>
            </a:r>
            <a:r>
              <a:rPr lang="en-US" dirty="0" err="1"/>
              <a:t>dsa-apps</a:t>
            </a:r>
            <a:r>
              <a:rPr lang="en-US" dirty="0"/>
              <a:t>.</a:t>
            </a:r>
          </a:p>
          <a:p>
            <a:endParaRPr lang="en-US" dirty="0"/>
          </a:p>
          <a:p>
            <a:r>
              <a:rPr lang="en-US" dirty="0"/>
              <a:t>After this tutorial, all these slides will also be uploaded for recapping.</a:t>
            </a:r>
          </a:p>
        </p:txBody>
      </p:sp>
      <p:sp>
        <p:nvSpPr>
          <p:cNvPr id="4" name="Slide Number Placeholder 3"/>
          <p:cNvSpPr>
            <a:spLocks noGrp="1"/>
          </p:cNvSpPr>
          <p:nvPr>
            <p:ph type="sldNum" sz="quarter" idx="5"/>
          </p:nvPr>
        </p:nvSpPr>
        <p:spPr/>
        <p:txBody>
          <a:bodyPr/>
          <a:lstStyle/>
          <a:p>
            <a:fld id="{E3E653C9-4E0F-4DCE-97C6-5E8ECB7B6E3A}" type="slidenum">
              <a:rPr lang="en-US" smtClean="0"/>
              <a:t>2</a:t>
            </a:fld>
            <a:endParaRPr lang="en-US"/>
          </a:p>
        </p:txBody>
      </p:sp>
    </p:spTree>
    <p:extLst>
      <p:ext uri="{BB962C8B-B14F-4D97-AF65-F5344CB8AC3E}">
        <p14:creationId xmlns:p14="http://schemas.microsoft.com/office/powerpoint/2010/main" val="21821562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discuss the design space defined by ADG.</a:t>
            </a:r>
          </a:p>
        </p:txBody>
      </p:sp>
      <p:sp>
        <p:nvSpPr>
          <p:cNvPr id="4" name="Slide Number Placeholder 3"/>
          <p:cNvSpPr>
            <a:spLocks noGrp="1"/>
          </p:cNvSpPr>
          <p:nvPr>
            <p:ph type="sldNum" sz="quarter" idx="5"/>
          </p:nvPr>
        </p:nvSpPr>
        <p:spPr/>
        <p:txBody>
          <a:bodyPr/>
          <a:lstStyle/>
          <a:p>
            <a:fld id="{24D82725-18F0-49FF-9EE4-F7D1EB9937AD}" type="slidenum">
              <a:rPr lang="en-US" smtClean="0"/>
              <a:t>21</a:t>
            </a:fld>
            <a:endParaRPr lang="en-US"/>
          </a:p>
        </p:txBody>
      </p:sp>
    </p:spTree>
    <p:extLst>
      <p:ext uri="{BB962C8B-B14F-4D97-AF65-F5344CB8AC3E}">
        <p14:creationId xmlns:p14="http://schemas.microsoft.com/office/powerpoint/2010/main" val="25463533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have in high-level overviewed the flow of DSAGEN, and here we make a more practical or implementation-oriented overview.</a:t>
            </a:r>
          </a:p>
          <a:p>
            <a:endParaRPr lang="en-US" dirty="0"/>
          </a:p>
          <a:p>
            <a:r>
              <a:rPr lang="en-US" dirty="0"/>
              <a:t>For the high-level programming interface, we adopt C because we want generality. Meanwhile, to avoid excessive compiler work, we find a balance --- we still need user to provide some additional information for compilation.</a:t>
            </a:r>
          </a:p>
          <a:p>
            <a:r>
              <a:rPr lang="en-US" dirty="0"/>
              <a:t>Then Clang parses and encodes these information, and our LLVM compiler takes advantage of them to apply decoupled-spatial </a:t>
            </a:r>
            <a:r>
              <a:rPr lang="en-US" dirty="0" err="1"/>
              <a:t>xform</a:t>
            </a:r>
            <a:r>
              <a:rPr lang="en-US" dirty="0"/>
              <a:t>.</a:t>
            </a:r>
          </a:p>
          <a:p>
            <a:endParaRPr lang="en-US" dirty="0"/>
          </a:p>
          <a:p>
            <a:r>
              <a:rPr lang="en-US" dirty="0"/>
              <a:t>The generated binaries can run both on GEM5 simulator and </a:t>
            </a:r>
            <a:r>
              <a:rPr lang="en-US" dirty="0" err="1"/>
              <a:t>Chip</a:t>
            </a:r>
            <a:r>
              <a:rPr lang="en-US" altLang="zh-CN" dirty="0" err="1"/>
              <a:t>Yard</a:t>
            </a:r>
            <a:r>
              <a:rPr lang="en-US" altLang="zh-CN" dirty="0"/>
              <a:t> RTL. In my section, I will demonstrate how to use the compiler programming interface and run the generated binaries on GEM5 and RTL simulation.</a:t>
            </a:r>
            <a:endParaRPr lang="en-US" dirty="0"/>
          </a:p>
          <a:p>
            <a:endParaRPr lang="en-US" dirty="0"/>
          </a:p>
          <a:p>
            <a:r>
              <a:rPr lang="en-US" dirty="0"/>
              <a:t>The generated RTL can be manipulated by programming a Scala-embedded DSL. My collaborator, </a:t>
            </a:r>
            <a:r>
              <a:rPr lang="en-US" dirty="0" err="1"/>
              <a:t>Sihao</a:t>
            </a:r>
            <a:r>
              <a:rPr lang="en-US" dirty="0"/>
              <a:t> Liu, will demonstrate the programming interface and how to deploy the generated RTL and simulate software on it.</a:t>
            </a:r>
          </a:p>
          <a:p>
            <a:endParaRPr lang="en-US" dirty="0"/>
          </a:p>
          <a:p>
            <a:r>
              <a:rPr lang="en-US" dirty="0"/>
              <a:t>Finally, my collaborator Dylan </a:t>
            </a:r>
            <a:r>
              <a:rPr lang="en-US" dirty="0" err="1"/>
              <a:t>Kupsh</a:t>
            </a:r>
            <a:r>
              <a:rPr lang="en-US" dirty="0"/>
              <a:t> will show you how to use the design space exploration.</a:t>
            </a:r>
          </a:p>
        </p:txBody>
      </p:sp>
      <p:sp>
        <p:nvSpPr>
          <p:cNvPr id="4" name="Slide Number Placeholder 3"/>
          <p:cNvSpPr>
            <a:spLocks noGrp="1"/>
          </p:cNvSpPr>
          <p:nvPr>
            <p:ph type="sldNum" sz="quarter" idx="5"/>
          </p:nvPr>
        </p:nvSpPr>
        <p:spPr/>
        <p:txBody>
          <a:bodyPr/>
          <a:lstStyle/>
          <a:p>
            <a:fld id="{24D82725-18F0-49FF-9EE4-F7D1EB9937AD}" type="slidenum">
              <a:rPr lang="en-US" smtClean="0"/>
              <a:t>22</a:t>
            </a:fld>
            <a:endParaRPr lang="en-US"/>
          </a:p>
        </p:txBody>
      </p:sp>
    </p:spTree>
    <p:extLst>
      <p:ext uri="{BB962C8B-B14F-4D97-AF65-F5344CB8AC3E}">
        <p14:creationId xmlns:p14="http://schemas.microsoft.com/office/powerpoint/2010/main" val="22507562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list of features supported.</a:t>
            </a:r>
          </a:p>
        </p:txBody>
      </p:sp>
      <p:sp>
        <p:nvSpPr>
          <p:cNvPr id="4" name="Slide Number Placeholder 3"/>
          <p:cNvSpPr>
            <a:spLocks noGrp="1"/>
          </p:cNvSpPr>
          <p:nvPr>
            <p:ph type="sldNum" sz="quarter" idx="5"/>
          </p:nvPr>
        </p:nvSpPr>
        <p:spPr/>
        <p:txBody>
          <a:bodyPr/>
          <a:lstStyle/>
          <a:p>
            <a:fld id="{24D82725-18F0-49FF-9EE4-F7D1EB9937AD}" type="slidenum">
              <a:rPr lang="en-US" smtClean="0"/>
              <a:t>23</a:t>
            </a:fld>
            <a:endParaRPr lang="en-US"/>
          </a:p>
        </p:txBody>
      </p:sp>
    </p:spTree>
    <p:extLst>
      <p:ext uri="{BB962C8B-B14F-4D97-AF65-F5344CB8AC3E}">
        <p14:creationId xmlns:p14="http://schemas.microsoft.com/office/powerpoint/2010/main" val="32596424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plan of our tutorial. I will spend another 1 hour for on programming interfaces and visualization.</a:t>
            </a:r>
          </a:p>
          <a:p>
            <a:endParaRPr lang="en-US" dirty="0"/>
          </a:p>
          <a:p>
            <a:r>
              <a:rPr lang="en-US" dirty="0"/>
              <a:t>Then my collaborator </a:t>
            </a:r>
            <a:r>
              <a:rPr lang="en-US" dirty="0" err="1"/>
              <a:t>Sihao</a:t>
            </a:r>
            <a:r>
              <a:rPr lang="en-US" dirty="0"/>
              <a:t> will take it, mostly on the hardware side.</a:t>
            </a:r>
          </a:p>
          <a:p>
            <a:endParaRPr lang="en-US" dirty="0"/>
          </a:p>
          <a:p>
            <a:r>
              <a:rPr lang="en-US" dirty="0"/>
              <a:t>Finally, my collaborator Dylan will demonstrate the design space exploration.</a:t>
            </a:r>
          </a:p>
        </p:txBody>
      </p:sp>
      <p:sp>
        <p:nvSpPr>
          <p:cNvPr id="4" name="Slide Number Placeholder 3"/>
          <p:cNvSpPr>
            <a:spLocks noGrp="1"/>
          </p:cNvSpPr>
          <p:nvPr>
            <p:ph type="sldNum" sz="quarter" idx="5"/>
          </p:nvPr>
        </p:nvSpPr>
        <p:spPr/>
        <p:txBody>
          <a:bodyPr/>
          <a:lstStyle/>
          <a:p>
            <a:fld id="{24D82725-18F0-49FF-9EE4-F7D1EB9937AD}" type="slidenum">
              <a:rPr lang="en-US" smtClean="0"/>
              <a:t>24</a:t>
            </a:fld>
            <a:endParaRPr lang="en-US"/>
          </a:p>
        </p:txBody>
      </p:sp>
    </p:spTree>
    <p:extLst>
      <p:ext uri="{BB962C8B-B14F-4D97-AF65-F5344CB8AC3E}">
        <p14:creationId xmlns:p14="http://schemas.microsoft.com/office/powerpoint/2010/main" val="2588216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of the </a:t>
            </a:r>
            <a:r>
              <a:rPr lang="en-US"/>
              <a:t>limited time, </a:t>
            </a:r>
            <a:r>
              <a:rPr lang="en-US" dirty="0"/>
              <a:t>we cannot make you a full expert of our research infrastructure.</a:t>
            </a:r>
          </a:p>
          <a:p>
            <a:endParaRPr lang="en-US" dirty="0"/>
          </a:p>
          <a:p>
            <a:r>
              <a:rPr lang="en-US" dirty="0"/>
              <a:t>We still leave something for you to explore by yourselves.</a:t>
            </a:r>
          </a:p>
          <a:p>
            <a:endParaRPr lang="en-US" dirty="0"/>
          </a:p>
          <a:p>
            <a:r>
              <a:rPr lang="en-US" dirty="0"/>
              <a:t>If you have some specific concerns on the certain module, please feel free to contact us.</a:t>
            </a:r>
          </a:p>
        </p:txBody>
      </p:sp>
      <p:sp>
        <p:nvSpPr>
          <p:cNvPr id="4" name="Slide Number Placeholder 3"/>
          <p:cNvSpPr>
            <a:spLocks noGrp="1"/>
          </p:cNvSpPr>
          <p:nvPr>
            <p:ph type="sldNum" sz="quarter" idx="5"/>
          </p:nvPr>
        </p:nvSpPr>
        <p:spPr/>
        <p:txBody>
          <a:bodyPr/>
          <a:lstStyle/>
          <a:p>
            <a:fld id="{24D82725-18F0-49FF-9EE4-F7D1EB9937AD}" type="slidenum">
              <a:rPr lang="en-US" smtClean="0"/>
              <a:t>25</a:t>
            </a:fld>
            <a:endParaRPr lang="en-US"/>
          </a:p>
        </p:txBody>
      </p:sp>
    </p:spTree>
    <p:extLst>
      <p:ext uri="{BB962C8B-B14F-4D97-AF65-F5344CB8AC3E}">
        <p14:creationId xmlns:p14="http://schemas.microsoft.com/office/powerpoint/2010/main" val="2172086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starting, I just want to make sure everyone is on-board.</a:t>
            </a:r>
          </a:p>
          <a:p>
            <a:r>
              <a:rPr lang="en-US" dirty="0"/>
              <a:t>If so, you can try the command above to see if it works.</a:t>
            </a:r>
          </a:p>
          <a:p>
            <a:r>
              <a:rPr lang="en-US" dirty="0"/>
              <a:t>In the rest of this section, I will explain what happens in this run.sh script.</a:t>
            </a:r>
          </a:p>
        </p:txBody>
      </p:sp>
      <p:sp>
        <p:nvSpPr>
          <p:cNvPr id="4" name="Slide Number Placeholder 3"/>
          <p:cNvSpPr>
            <a:spLocks noGrp="1"/>
          </p:cNvSpPr>
          <p:nvPr>
            <p:ph type="sldNum" sz="quarter" idx="5"/>
          </p:nvPr>
        </p:nvSpPr>
        <p:spPr/>
        <p:txBody>
          <a:bodyPr/>
          <a:lstStyle/>
          <a:p>
            <a:fld id="{A9D0D172-CDD2-452F-A63F-9E798094D618}" type="slidenum">
              <a:rPr lang="en-US" smtClean="0"/>
              <a:t>3</a:t>
            </a:fld>
            <a:endParaRPr lang="en-US"/>
          </a:p>
        </p:txBody>
      </p:sp>
    </p:spTree>
    <p:extLst>
      <p:ext uri="{BB962C8B-B14F-4D97-AF65-F5344CB8AC3E}">
        <p14:creationId xmlns:p14="http://schemas.microsoft.com/office/powerpoint/2010/main" val="439895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So much for the infrastructure setup, and let’s start!</a:t>
            </a:r>
          </a:p>
          <a:p>
            <a:endParaRPr lang="en-US" altLang="zh-CN" dirty="0"/>
          </a:p>
          <a:p>
            <a:r>
              <a:rPr lang="en-US" altLang="zh-CN" dirty="0"/>
              <a:t>The motivation of this project is pretty straight forward.</a:t>
            </a:r>
          </a:p>
          <a:p>
            <a:r>
              <a:rPr lang="en-US" altLang="zh-CN" dirty="0"/>
              <a:t>Because of the wanning benefit of transistor scaling, specialized accelerators emerge, and already achieve big success in both academics and industry.</a:t>
            </a:r>
          </a:p>
          <a:p>
            <a:r>
              <a:rPr lang="en-US" dirty="0"/>
              <a:t>For example, during the past decades, both Apple and QualComm are increasing the number of specialized blocks in their SoC for better perf/energy ratio.</a:t>
            </a:r>
          </a:p>
          <a:p>
            <a:r>
              <a:rPr lang="en-US" dirty="0"/>
              <a:t>These specialized accelerators targeting image processing, graphics, video and audio decoder and encoder, and wireless signal processing.</a:t>
            </a:r>
          </a:p>
          <a:p>
            <a:r>
              <a:rPr lang="en-US" dirty="0"/>
              <a:t>Moreover, both cloud service providers and hardware vendors have developed their own specialized accelerators, not only for NN models, but also for </a:t>
            </a:r>
            <a:r>
              <a:rPr lang="en-US" dirty="0" err="1"/>
              <a:t>db</a:t>
            </a:r>
            <a:r>
              <a:rPr lang="en-US" dirty="0"/>
              <a:t> query.</a:t>
            </a:r>
          </a:p>
          <a:p>
            <a:r>
              <a:rPr lang="en-US" dirty="0"/>
              <a:t>Similar thing in academics.</a:t>
            </a:r>
          </a:p>
          <a:p>
            <a:endParaRPr lang="en-US" dirty="0"/>
          </a:p>
          <a:p>
            <a:r>
              <a:rPr lang="en-US" dirty="0"/>
              <a:t>So how are these accelerators designed?</a:t>
            </a:r>
          </a:p>
        </p:txBody>
      </p:sp>
      <p:sp>
        <p:nvSpPr>
          <p:cNvPr id="4" name="Slide Number Placeholder 3"/>
          <p:cNvSpPr>
            <a:spLocks noGrp="1"/>
          </p:cNvSpPr>
          <p:nvPr>
            <p:ph type="sldNum" sz="quarter" idx="5"/>
          </p:nvPr>
        </p:nvSpPr>
        <p:spPr/>
        <p:txBody>
          <a:bodyPr/>
          <a:lstStyle/>
          <a:p>
            <a:fld id="{BB383B9E-9780-4E91-A989-027EF451514B}" type="slidenum">
              <a:rPr lang="en-US" smtClean="0"/>
              <a:t>4</a:t>
            </a:fld>
            <a:endParaRPr lang="en-US"/>
          </a:p>
        </p:txBody>
      </p:sp>
    </p:spTree>
    <p:extLst>
      <p:ext uri="{BB962C8B-B14F-4D97-AF65-F5344CB8AC3E}">
        <p14:creationId xmlns:p14="http://schemas.microsoft.com/office/powerpoint/2010/main" val="3411981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Designing a domain-specific architecture starts with a set of target applications.</a:t>
            </a:r>
          </a:p>
          <a:p>
            <a:r>
              <a:rPr lang="en-US" b="0" dirty="0"/>
              <a:t>Then the developers study the program behaviors of interest and use their knowledge to develop specialized </a:t>
            </a:r>
            <a:r>
              <a:rPr lang="en-US" b="0" dirty="0" err="1"/>
              <a:t>hw</a:t>
            </a:r>
            <a:r>
              <a:rPr lang="en-US" b="0" dirty="0"/>
              <a:t> mechanisms. They are implemented and evaluated.</a:t>
            </a:r>
          </a:p>
          <a:p>
            <a:r>
              <a:rPr lang="en-US" b="0" dirty="0"/>
              <a:t>Since it is a programmable design, the </a:t>
            </a:r>
            <a:r>
              <a:rPr lang="en-US" b="0" dirty="0" err="1"/>
              <a:t>sw</a:t>
            </a:r>
            <a:r>
              <a:rPr lang="en-US" b="0" dirty="0"/>
              <a:t>/</a:t>
            </a:r>
            <a:r>
              <a:rPr lang="en-US" b="0" dirty="0" err="1"/>
              <a:t>hw</a:t>
            </a:r>
            <a:r>
              <a:rPr lang="en-US" b="0" dirty="0"/>
              <a:t> interfaces should be considered, and then high-level abstraction, and the compilation techniques.</a:t>
            </a:r>
          </a:p>
          <a:p>
            <a:endParaRPr lang="en-US" altLang="zh-CN" b="0" dirty="0"/>
          </a:p>
          <a:p>
            <a:r>
              <a:rPr lang="en-US" altLang="zh-CN" b="0" dirty="0"/>
              <a:t>It is human-effort-intensive. Is it possible to automate?</a:t>
            </a:r>
          </a:p>
          <a:p>
            <a:endParaRPr lang="en-US" altLang="zh-CN" b="0" dirty="0"/>
          </a:p>
          <a:p>
            <a:r>
              <a:rPr lang="en-US" altLang="zh-CN" b="0" dirty="0"/>
              <a:t>By studying the process, we extract the insights.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D82725-18F0-49FF-9EE4-F7D1EB9937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8843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insight is that, actually, application domains do not define an accelerator design, but programming behaviors of interests do.</a:t>
            </a:r>
          </a:p>
          <a:p>
            <a:r>
              <a:rPr lang="en-US" dirty="0"/>
              <a:t>And later, we will call the behaviors of interests idioms.</a:t>
            </a:r>
          </a:p>
          <a:p>
            <a:endParaRPr lang="en-US" dirty="0"/>
          </a:p>
          <a:p>
            <a:r>
              <a:rPr lang="en-US" dirty="0"/>
              <a:t>Compiler best</a:t>
            </a:r>
            <a:r>
              <a:rPr lang="zh-CN" altLang="en-US" dirty="0"/>
              <a:t> </a:t>
            </a:r>
            <a:r>
              <a:rPr lang="en-US" dirty="0"/>
              <a:t>understands these idioms. Therefore, the compiler not only bridges the software ISA and hardware execution model, but also uses this knowledge to guide hardware design.</a:t>
            </a:r>
          </a:p>
          <a:p>
            <a:endParaRPr lang="en-US" dirty="0"/>
          </a:p>
          <a:p>
            <a:r>
              <a:rPr lang="en-US" dirty="0"/>
              <a:t>Before exploring the design space, we should make the design space well defined. The principle of formalizing the design space is that each specialized feature can be independently integrated to the candidate hardware.</a:t>
            </a:r>
          </a:p>
          <a:p>
            <a:endParaRPr lang="en-US" dirty="0"/>
          </a:p>
          <a:p>
            <a:r>
              <a:rPr lang="en-US" dirty="0"/>
              <a:t>Last but not the least, though our framework generates domain-specific accelerators, the target domain is agnostic. Therefore, our universal set should be general-purpose.</a:t>
            </a:r>
          </a:p>
          <a:p>
            <a:r>
              <a:rPr lang="en-US" dirty="0"/>
              <a:t>Among all the accelerator design paradigms, the decoupled spatial paradigm is especially attractive to us, and will be explained later.</a:t>
            </a:r>
          </a:p>
        </p:txBody>
      </p:sp>
      <p:sp>
        <p:nvSpPr>
          <p:cNvPr id="4" name="Slide Number Placeholder 3"/>
          <p:cNvSpPr>
            <a:spLocks noGrp="1"/>
          </p:cNvSpPr>
          <p:nvPr>
            <p:ph type="sldNum" sz="quarter" idx="5"/>
          </p:nvPr>
        </p:nvSpPr>
        <p:spPr/>
        <p:txBody>
          <a:bodyPr/>
          <a:lstStyle/>
          <a:p>
            <a:fld id="{24D82725-18F0-49FF-9EE4-F7D1EB9937AD}" type="slidenum">
              <a:rPr lang="en-US" smtClean="0"/>
              <a:t>6</a:t>
            </a:fld>
            <a:endParaRPr lang="en-US"/>
          </a:p>
        </p:txBody>
      </p:sp>
    </p:spTree>
    <p:extLst>
      <p:ext uri="{BB962C8B-B14F-4D97-AF65-F5344CB8AC3E}">
        <p14:creationId xmlns:p14="http://schemas.microsoft.com/office/powerpoint/2010/main" val="3355934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US" dirty="0"/>
              <a:t>Based on the insights and principles mentioned just now, we present the framework DSAGEN.</a:t>
            </a:r>
          </a:p>
          <a:p>
            <a:pPr marL="0" marR="0" lvl="0" indent="0" algn="l" defTabSz="914400" rtl="0" eaLnBrk="1" fontAlgn="auto" latinLnBrk="0" hangingPunct="1">
              <a:lnSpc>
                <a:spcPct val="100000"/>
              </a:lnSpc>
              <a:spcBef>
                <a:spcPts val="1200"/>
              </a:spcBef>
              <a:spcAft>
                <a:spcPts val="1200"/>
              </a:spcAft>
              <a:buClrTx/>
              <a:buSzTx/>
              <a:buFontTx/>
              <a:buNone/>
              <a:tabLst/>
              <a:defRPr/>
            </a:pPr>
            <a:r>
              <a:rPr lang="en-US" dirty="0"/>
              <a:t>Starting with a set of applications written in C with pragma annotated, we want to generate a specialized accelerator for them.</a:t>
            </a:r>
          </a:p>
          <a:p>
            <a:pPr marL="0" marR="0" lvl="0" indent="0" algn="l" defTabSz="914400" rtl="0" eaLnBrk="1" fontAlgn="auto" latinLnBrk="0" hangingPunct="1">
              <a:lnSpc>
                <a:spcPct val="100000"/>
              </a:lnSpc>
              <a:spcBef>
                <a:spcPts val="1200"/>
              </a:spcBef>
              <a:spcAft>
                <a:spcPts val="1200"/>
              </a:spcAft>
              <a:buClrTx/>
              <a:buSzTx/>
              <a:buFontTx/>
              <a:buNone/>
              <a:tabLst/>
              <a:defRPr/>
            </a:pPr>
            <a:r>
              <a:rPr lang="en-US" dirty="0"/>
              <a:t>We break this goal down into steps. We feed these apps to a compiler that understands the program idioms and hardware mechanisms to extract the knowledge on hardware feature demands by applying different subset of the transformations on the software and generate multiple versions of IR.</a:t>
            </a:r>
          </a:p>
          <a:p>
            <a:pPr marL="0" marR="0" lvl="0" indent="0" algn="l" defTabSz="914400" rtl="0" eaLnBrk="1" fontAlgn="auto" latinLnBrk="0" hangingPunct="1">
              <a:lnSpc>
                <a:spcPct val="100000"/>
              </a:lnSpc>
              <a:spcBef>
                <a:spcPts val="1200"/>
              </a:spcBef>
              <a:spcAft>
                <a:spcPts val="1200"/>
              </a:spcAft>
              <a:buClrTx/>
              <a:buSzTx/>
              <a:buFontTx/>
              <a:buNone/>
              <a:tabLst/>
              <a:defRPr/>
            </a:pPr>
            <a:r>
              <a:rPr lang="en-US" dirty="0"/>
              <a:t>Then these extracted knowledge will be used to co-optimize the software and hardware.</a:t>
            </a:r>
          </a:p>
          <a:p>
            <a:pPr marL="0" marR="0" lvl="0" indent="0" algn="l" defTabSz="914400" rtl="0" eaLnBrk="1" fontAlgn="auto" latinLnBrk="0" hangingPunct="1">
              <a:lnSpc>
                <a:spcPct val="100000"/>
              </a:lnSpc>
              <a:spcBef>
                <a:spcPts val="1200"/>
              </a:spcBef>
              <a:spcAft>
                <a:spcPts val="1200"/>
              </a:spcAft>
              <a:buClrTx/>
              <a:buSzTx/>
              <a:buFontTx/>
              <a:buNone/>
              <a:tabLst/>
              <a:defRPr/>
            </a:pPr>
            <a:r>
              <a:rPr lang="en-US" dirty="0"/>
              <a:t>We will evolve the underlying hardware guided by evaluating the software/hardware affinity, which will be explained by my collaborator Dylan </a:t>
            </a:r>
            <a:r>
              <a:rPr lang="en-US" dirty="0" err="1"/>
              <a:t>Kupsh</a:t>
            </a:r>
            <a:r>
              <a:rPr lang="en-US" dirty="0"/>
              <a:t> in his analytical model section.</a:t>
            </a:r>
          </a:p>
          <a:p>
            <a:pPr marL="0" marR="0" lvl="0" indent="0" algn="l" defTabSz="914400" rtl="0" eaLnBrk="1" fontAlgn="auto" latinLnBrk="0" hangingPunct="1">
              <a:lnSpc>
                <a:spcPct val="100000"/>
              </a:lnSpc>
              <a:spcBef>
                <a:spcPts val="1200"/>
              </a:spcBef>
              <a:spcAft>
                <a:spcPts val="1200"/>
              </a:spcAft>
              <a:buClrTx/>
              <a:buSzTx/>
              <a:buFontTx/>
              <a:buNone/>
              <a:tabLst/>
              <a:defRPr/>
            </a:pPr>
            <a:r>
              <a:rPr lang="en-US" dirty="0"/>
              <a:t>We will select the most proper version and map them to the underlying hardware.</a:t>
            </a:r>
          </a:p>
          <a:p>
            <a:pPr marL="0" marR="0" lvl="0" indent="0" algn="l" defTabSz="914400" rtl="0" eaLnBrk="1" fontAlgn="auto" latinLnBrk="0" hangingPunct="1">
              <a:lnSpc>
                <a:spcPct val="100000"/>
              </a:lnSpc>
              <a:spcBef>
                <a:spcPts val="1200"/>
              </a:spcBef>
              <a:spcAft>
                <a:spcPts val="1200"/>
              </a:spcAft>
              <a:buClrTx/>
              <a:buSzTx/>
              <a:buFontTx/>
              <a:buNone/>
              <a:tabLst/>
              <a:defRPr/>
            </a:pPr>
            <a:r>
              <a:rPr lang="en-US" dirty="0"/>
              <a:t>This process iteratively repeats, and finally when it converges, we get the optimized </a:t>
            </a:r>
            <a:r>
              <a:rPr lang="en-US" dirty="0" err="1"/>
              <a:t>sw</a:t>
            </a:r>
            <a:r>
              <a:rPr lang="en-US" dirty="0"/>
              <a:t>/hardware pair.</a:t>
            </a:r>
          </a:p>
        </p:txBody>
      </p:sp>
      <p:sp>
        <p:nvSpPr>
          <p:cNvPr id="4" name="Slide Number Placeholder 3"/>
          <p:cNvSpPr>
            <a:spLocks noGrp="1"/>
          </p:cNvSpPr>
          <p:nvPr>
            <p:ph type="sldNum" sz="quarter" idx="5"/>
          </p:nvPr>
        </p:nvSpPr>
        <p:spPr/>
        <p:txBody>
          <a:bodyPr/>
          <a:lstStyle/>
          <a:p>
            <a:fld id="{7289F81C-C1D9-43E3-8CAE-17A943782E10}" type="slidenum">
              <a:rPr lang="en-US" smtClean="0"/>
              <a:t>8</a:t>
            </a:fld>
            <a:endParaRPr lang="en-US"/>
          </a:p>
        </p:txBody>
      </p:sp>
    </p:spTree>
    <p:extLst>
      <p:ext uri="{BB962C8B-B14F-4D97-AF65-F5344CB8AC3E}">
        <p14:creationId xmlns:p14="http://schemas.microsoft.com/office/powerpoint/2010/main" val="3929408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US" dirty="0"/>
              <a:t>And also, we fined that this approach is especially useful to improve the usability of FPGA.</a:t>
            </a:r>
          </a:p>
          <a:p>
            <a:pPr marL="0" marR="0" lvl="0" indent="0" algn="l" defTabSz="914400" rtl="0" eaLnBrk="1" fontAlgn="auto" latinLnBrk="0" hangingPunct="1">
              <a:lnSpc>
                <a:spcPct val="100000"/>
              </a:lnSpc>
              <a:spcBef>
                <a:spcPts val="1200"/>
              </a:spcBef>
              <a:spcAft>
                <a:spcPts val="1200"/>
              </a:spcAft>
              <a:buClrTx/>
              <a:buSzTx/>
              <a:buFontTx/>
              <a:buNone/>
              <a:tabLst/>
              <a:defRPr/>
            </a:pPr>
            <a:endParaRPr lang="en-US" dirty="0"/>
          </a:p>
          <a:p>
            <a:pPr marL="0" marR="0" lvl="0" indent="0" algn="l" defTabSz="914400" rtl="0" eaLnBrk="1" fontAlgn="auto" latinLnBrk="0" hangingPunct="1">
              <a:lnSpc>
                <a:spcPct val="100000"/>
              </a:lnSpc>
              <a:spcBef>
                <a:spcPts val="1200"/>
              </a:spcBef>
              <a:spcAft>
                <a:spcPts val="1200"/>
              </a:spcAft>
              <a:buClrTx/>
              <a:buSzTx/>
              <a:buFontTx/>
              <a:buNone/>
              <a:tabLst/>
              <a:defRPr/>
            </a:pPr>
            <a:r>
              <a:rPr lang="en-US" dirty="0"/>
              <a:t>The generated accelerator can be mapped on to FPGA as another level of overlay. This is the big idea of our </a:t>
            </a:r>
            <a:r>
              <a:rPr lang="en-US" dirty="0" err="1"/>
              <a:t>OverGen</a:t>
            </a:r>
            <a:r>
              <a:rPr lang="en-US" dirty="0"/>
              <a:t> paper.</a:t>
            </a:r>
          </a:p>
        </p:txBody>
      </p:sp>
      <p:sp>
        <p:nvSpPr>
          <p:cNvPr id="4" name="Slide Number Placeholder 3"/>
          <p:cNvSpPr>
            <a:spLocks noGrp="1"/>
          </p:cNvSpPr>
          <p:nvPr>
            <p:ph type="sldNum" sz="quarter" idx="5"/>
          </p:nvPr>
        </p:nvSpPr>
        <p:spPr/>
        <p:txBody>
          <a:bodyPr/>
          <a:lstStyle/>
          <a:p>
            <a:fld id="{7289F81C-C1D9-43E3-8CAE-17A943782E10}" type="slidenum">
              <a:rPr lang="en-US" smtClean="0"/>
              <a:t>9</a:t>
            </a:fld>
            <a:endParaRPr lang="en-US"/>
          </a:p>
        </p:txBody>
      </p:sp>
    </p:spTree>
    <p:extLst>
      <p:ext uri="{BB962C8B-B14F-4D97-AF65-F5344CB8AC3E}">
        <p14:creationId xmlns:p14="http://schemas.microsoft.com/office/powerpoint/2010/main" val="217650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US" dirty="0"/>
              <a:t>By doing this, we have two major benefits:</a:t>
            </a:r>
          </a:p>
          <a:p>
            <a:pPr marL="228600" marR="0" lvl="0" indent="-228600" algn="l" defTabSz="914400" rtl="0" eaLnBrk="1" fontAlgn="auto" latinLnBrk="0" hangingPunct="1">
              <a:lnSpc>
                <a:spcPct val="100000"/>
              </a:lnSpc>
              <a:spcBef>
                <a:spcPts val="1200"/>
              </a:spcBef>
              <a:spcAft>
                <a:spcPts val="1200"/>
              </a:spcAft>
              <a:buClrTx/>
              <a:buSzTx/>
              <a:buFontTx/>
              <a:buAutoNum type="arabicPeriod"/>
              <a:tabLst/>
              <a:defRPr/>
            </a:pPr>
            <a:r>
              <a:rPr lang="en-US" dirty="0"/>
              <a:t>A set of applications are specialized at once, which saves significant amount of common efforts to synthesize RTL and explore the physical design.</a:t>
            </a:r>
          </a:p>
          <a:p>
            <a:pPr marL="228600" marR="0" lvl="0" indent="-228600" algn="l" defTabSz="914400" rtl="0" eaLnBrk="1" fontAlgn="auto" latinLnBrk="0" hangingPunct="1">
              <a:lnSpc>
                <a:spcPct val="100000"/>
              </a:lnSpc>
              <a:spcBef>
                <a:spcPts val="1200"/>
              </a:spcBef>
              <a:spcAft>
                <a:spcPts val="1200"/>
              </a:spcAft>
              <a:buClrTx/>
              <a:buSzTx/>
              <a:buFontTx/>
              <a:buAutoNum type="arabicPeriod"/>
              <a:tabLst/>
              <a:defRPr/>
            </a:pPr>
            <a:r>
              <a:rPr lang="en-US" dirty="0"/>
              <a:t>Conventional HLS generates one application-specific design for each program, which lacks flexibility. It takes an order of ms to reconfigure to switch across applications, and needs to re-go through this long process when a two line-change happens.</a:t>
            </a:r>
          </a:p>
          <a:p>
            <a:endParaRPr lang="en-US" dirty="0"/>
          </a:p>
        </p:txBody>
      </p:sp>
      <p:sp>
        <p:nvSpPr>
          <p:cNvPr id="4" name="Slide Number Placeholder 3"/>
          <p:cNvSpPr>
            <a:spLocks noGrp="1"/>
          </p:cNvSpPr>
          <p:nvPr>
            <p:ph type="sldNum" sz="quarter" idx="5"/>
          </p:nvPr>
        </p:nvSpPr>
        <p:spPr/>
        <p:txBody>
          <a:bodyPr/>
          <a:lstStyle/>
          <a:p>
            <a:fld id="{24D82725-18F0-49FF-9EE4-F7D1EB9937AD}" type="slidenum">
              <a:rPr lang="en-US" smtClean="0"/>
              <a:t>10</a:t>
            </a:fld>
            <a:endParaRPr lang="en-US"/>
          </a:p>
        </p:txBody>
      </p:sp>
    </p:spTree>
    <p:extLst>
      <p:ext uri="{BB962C8B-B14F-4D97-AF65-F5344CB8AC3E}">
        <p14:creationId xmlns:p14="http://schemas.microsoft.com/office/powerpoint/2010/main" val="251503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E204C3-9D89-4E25-B9D0-E0D15BBFF059}" type="datetime1">
              <a:rPr lang="en-US" smtClean="0"/>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82E12A-FFC2-4FBE-A76F-A59CE166E7A5}" type="slidenum">
              <a:rPr lang="en-US" smtClean="0"/>
              <a:t>‹#›</a:t>
            </a:fld>
            <a:endParaRPr lang="en-US"/>
          </a:p>
        </p:txBody>
      </p:sp>
      <p:sp>
        <p:nvSpPr>
          <p:cNvPr id="7" name="Rectangle 6"/>
          <p:cNvSpPr/>
          <p:nvPr userDrawn="1"/>
        </p:nvSpPr>
        <p:spPr>
          <a:xfrm>
            <a:off x="9093200" y="6229350"/>
            <a:ext cx="3098800" cy="628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64848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016DDD-AEBB-456D-9811-6FB7AFFFE2E0}" type="datetime1">
              <a:rPr lang="en-US" smtClean="0"/>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82E12A-FFC2-4FBE-A76F-A59CE166E7A5}" type="slidenum">
              <a:rPr lang="en-US" smtClean="0"/>
              <a:t>‹#›</a:t>
            </a:fld>
            <a:endParaRPr lang="en-US"/>
          </a:p>
        </p:txBody>
      </p:sp>
    </p:spTree>
    <p:extLst>
      <p:ext uri="{BB962C8B-B14F-4D97-AF65-F5344CB8AC3E}">
        <p14:creationId xmlns:p14="http://schemas.microsoft.com/office/powerpoint/2010/main" val="1335676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F4F5D8-6FF6-48A7-99D9-1F6E58F0ECD2}" type="datetime1">
              <a:rPr lang="en-US" smtClean="0"/>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82E12A-FFC2-4FBE-A76F-A59CE166E7A5}" type="slidenum">
              <a:rPr lang="en-US" smtClean="0"/>
              <a:t>‹#›</a:t>
            </a:fld>
            <a:endParaRPr lang="en-US"/>
          </a:p>
        </p:txBody>
      </p:sp>
    </p:spTree>
    <p:extLst>
      <p:ext uri="{BB962C8B-B14F-4D97-AF65-F5344CB8AC3E}">
        <p14:creationId xmlns:p14="http://schemas.microsoft.com/office/powerpoint/2010/main" val="3772475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BADCB5-9E24-4336-B19E-DA56F63864C8}" type="datetime1">
              <a:rPr lang="en-US" smtClean="0"/>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82E12A-FFC2-4FBE-A76F-A59CE166E7A5}" type="slidenum">
              <a:rPr lang="en-US" smtClean="0"/>
              <a:t>‹#›</a:t>
            </a:fld>
            <a:endParaRPr lang="en-US"/>
          </a:p>
        </p:txBody>
      </p:sp>
    </p:spTree>
    <p:extLst>
      <p:ext uri="{BB962C8B-B14F-4D97-AF65-F5344CB8AC3E}">
        <p14:creationId xmlns:p14="http://schemas.microsoft.com/office/powerpoint/2010/main" val="4078484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0F579A-34AB-45BF-BCFC-4F6289AA10D8}" type="datetime1">
              <a:rPr lang="en-US" smtClean="0"/>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82E12A-FFC2-4FBE-A76F-A59CE166E7A5}" type="slidenum">
              <a:rPr lang="en-US" smtClean="0"/>
              <a:t>‹#›</a:t>
            </a:fld>
            <a:endParaRPr lang="en-US"/>
          </a:p>
        </p:txBody>
      </p:sp>
    </p:spTree>
    <p:extLst>
      <p:ext uri="{BB962C8B-B14F-4D97-AF65-F5344CB8AC3E}">
        <p14:creationId xmlns:p14="http://schemas.microsoft.com/office/powerpoint/2010/main" val="3469170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F8E3A2D-F25A-48C7-9E13-067092201629}" type="datetime1">
              <a:rPr lang="en-US" smtClean="0"/>
              <a:t>10/19/2022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82E12A-FFC2-4FBE-A76F-A59CE166E7A5}" type="slidenum">
              <a:rPr lang="en-US" smtClean="0"/>
              <a:t>‹#›</a:t>
            </a:fld>
            <a:endParaRPr lang="en-US"/>
          </a:p>
        </p:txBody>
      </p:sp>
    </p:spTree>
    <p:extLst>
      <p:ext uri="{BB962C8B-B14F-4D97-AF65-F5344CB8AC3E}">
        <p14:creationId xmlns:p14="http://schemas.microsoft.com/office/powerpoint/2010/main" val="2130116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0BBFCF0-A6BF-4E8E-9583-8CBDCA3E93C0}" type="datetime1">
              <a:rPr lang="en-US" smtClean="0"/>
              <a:t>10/19/2022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82E12A-FFC2-4FBE-A76F-A59CE166E7A5}" type="slidenum">
              <a:rPr lang="en-US" smtClean="0"/>
              <a:t>‹#›</a:t>
            </a:fld>
            <a:endParaRPr lang="en-US"/>
          </a:p>
        </p:txBody>
      </p:sp>
    </p:spTree>
    <p:extLst>
      <p:ext uri="{BB962C8B-B14F-4D97-AF65-F5344CB8AC3E}">
        <p14:creationId xmlns:p14="http://schemas.microsoft.com/office/powerpoint/2010/main" val="3160519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0F65781-D1DE-4CCF-BE8C-893F138996C9}" type="datetime1">
              <a:rPr lang="en-US" smtClean="0"/>
              <a:t>10/19/2022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82E12A-FFC2-4FBE-A76F-A59CE166E7A5}" type="slidenum">
              <a:rPr lang="en-US" smtClean="0"/>
              <a:t>‹#›</a:t>
            </a:fld>
            <a:endParaRPr lang="en-US"/>
          </a:p>
        </p:txBody>
      </p:sp>
    </p:spTree>
    <p:extLst>
      <p:ext uri="{BB962C8B-B14F-4D97-AF65-F5344CB8AC3E}">
        <p14:creationId xmlns:p14="http://schemas.microsoft.com/office/powerpoint/2010/main" val="1606258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66C2BE-7089-4163-9BB1-F92EFF485CF9}" type="datetime1">
              <a:rPr lang="en-US" smtClean="0"/>
              <a:t>10/19/2022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82E12A-FFC2-4FBE-A76F-A59CE166E7A5}" type="slidenum">
              <a:rPr lang="en-US" smtClean="0"/>
              <a:t>‹#›</a:t>
            </a:fld>
            <a:endParaRPr lang="en-US"/>
          </a:p>
        </p:txBody>
      </p:sp>
    </p:spTree>
    <p:extLst>
      <p:ext uri="{BB962C8B-B14F-4D97-AF65-F5344CB8AC3E}">
        <p14:creationId xmlns:p14="http://schemas.microsoft.com/office/powerpoint/2010/main" val="3431457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838019D-FFD5-464A-B688-B01123095D9A}" type="datetime1">
              <a:rPr lang="en-US" smtClean="0"/>
              <a:t>10/19/2022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82E12A-FFC2-4FBE-A76F-A59CE166E7A5}" type="slidenum">
              <a:rPr lang="en-US" smtClean="0"/>
              <a:t>‹#›</a:t>
            </a:fld>
            <a:endParaRPr lang="en-US"/>
          </a:p>
        </p:txBody>
      </p:sp>
    </p:spTree>
    <p:extLst>
      <p:ext uri="{BB962C8B-B14F-4D97-AF65-F5344CB8AC3E}">
        <p14:creationId xmlns:p14="http://schemas.microsoft.com/office/powerpoint/2010/main" val="2536527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E2D0B3-1509-4CB2-A86B-7794E592C63F}" type="datetime1">
              <a:rPr lang="en-US" smtClean="0"/>
              <a:t>10/19/2022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82E12A-FFC2-4FBE-A76F-A59CE166E7A5}" type="slidenum">
              <a:rPr lang="en-US" smtClean="0"/>
              <a:t>‹#›</a:t>
            </a:fld>
            <a:endParaRPr lang="en-US"/>
          </a:p>
        </p:txBody>
      </p:sp>
    </p:spTree>
    <p:extLst>
      <p:ext uri="{BB962C8B-B14F-4D97-AF65-F5344CB8AC3E}">
        <p14:creationId xmlns:p14="http://schemas.microsoft.com/office/powerpoint/2010/main" val="1451611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37B2A1-4774-42B2-ACFE-1F4D93DC8778}" type="datetime1">
              <a:rPr lang="en-US" smtClean="0"/>
              <a:t>10/19/2022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E76F47-DD0A-45B0-9B75-AFB33B1647ED}" type="slidenum">
              <a:rPr lang="en-US" smtClean="0"/>
              <a:pPr/>
              <a:t>‹#›</a:t>
            </a:fld>
            <a:endParaRPr lang="en-US" dirty="0"/>
          </a:p>
        </p:txBody>
      </p:sp>
      <p:sp>
        <p:nvSpPr>
          <p:cNvPr id="7" name="TextBox 6"/>
          <p:cNvSpPr txBox="1"/>
          <p:nvPr userDrawn="1"/>
        </p:nvSpPr>
        <p:spPr>
          <a:xfrm>
            <a:off x="11555506" y="6538912"/>
            <a:ext cx="636494" cy="307777"/>
          </a:xfrm>
          <a:prstGeom prst="rect">
            <a:avLst/>
          </a:prstGeom>
          <a:noFill/>
        </p:spPr>
        <p:txBody>
          <a:bodyPr wrap="square" rtlCol="0">
            <a:spAutoFit/>
          </a:bodyPr>
          <a:lstStyle/>
          <a:p>
            <a:pPr algn="r"/>
            <a:fld id="{A381DBCB-CAAF-4C80-8DDC-90BF7593C6AB}" type="slidenum">
              <a:rPr lang="en-US" sz="1400" smtClean="0"/>
              <a:pPr algn="r"/>
              <a:t>‹#›</a:t>
            </a:fld>
            <a:endParaRPr lang="en-US" sz="1400" dirty="0"/>
          </a:p>
        </p:txBody>
      </p:sp>
    </p:spTree>
    <p:extLst>
      <p:ext uri="{BB962C8B-B14F-4D97-AF65-F5344CB8AC3E}">
        <p14:creationId xmlns:p14="http://schemas.microsoft.com/office/powerpoint/2010/main" val="29729225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18/10/relationships/comments" Target="../comments/modernComment_1A3_2695F5CA.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dsa-framework.readthedocs.io/en/latest/Tutorial/index.htm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github.com/PolyArch/dsa-apps" TargetMode="External"/><Relationship Id="rId5" Type="http://schemas.openxmlformats.org/officeDocument/2006/relationships/hyperlink" Target="https://github.com/PolyArch/dsa-framework" TargetMode="External"/><Relationship Id="rId4" Type="http://schemas.openxmlformats.org/officeDocument/2006/relationships/hyperlink" Target="https://dsa-framework.readthedocs.io/en/latest/Basics/Setup.html"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hyperlink" Target="mailto:jian.weng@cs.ucla.edu"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mailto:dkupsh@cs.ucla.edu" TargetMode="External"/><Relationship Id="rId4" Type="http://schemas.openxmlformats.org/officeDocument/2006/relationships/hyperlink" Target="mailto:sihao@cs.ucla.edu"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mailto:micro2022@pyrito.cs.ucla.edu"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8" Type="http://schemas.openxmlformats.org/officeDocument/2006/relationships/image" Target="../media/image13.jpeg"/><Relationship Id="rId3" Type="http://schemas.openxmlformats.org/officeDocument/2006/relationships/image" Target="../media/image4.png"/><Relationship Id="rId7" Type="http://schemas.openxmlformats.org/officeDocument/2006/relationships/image" Target="../media/image8.png"/><Relationship Id="rId17" Type="http://schemas.openxmlformats.org/officeDocument/2006/relationships/image" Target="../media/image12.jpeg"/><Relationship Id="rId2" Type="http://schemas.openxmlformats.org/officeDocument/2006/relationships/notesSlide" Target="../notesSlides/notesSlide4.xml"/><Relationship Id="rId16"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customXml" Target="../ink/ink1.xml"/><Relationship Id="rId5" Type="http://schemas.openxmlformats.org/officeDocument/2006/relationships/image" Target="../media/image6.png"/><Relationship Id="rId10" Type="http://schemas.openxmlformats.org/officeDocument/2006/relationships/image" Target="../media/image11.png"/><Relationship Id="rId19" Type="http://schemas.openxmlformats.org/officeDocument/2006/relationships/image" Target="../media/image14.jpeg"/><Relationship Id="rId4" Type="http://schemas.openxmlformats.org/officeDocument/2006/relationships/image" Target="../media/image5.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gif"/><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9018" y="862228"/>
            <a:ext cx="10353964" cy="2387600"/>
          </a:xfrm>
        </p:spPr>
        <p:txBody>
          <a:bodyPr>
            <a:normAutofit fontScale="90000"/>
          </a:bodyPr>
          <a:lstStyle/>
          <a:p>
            <a:pPr algn="ctr"/>
            <a:r>
              <a:rPr lang="en-US" b="0" i="0" dirty="0" err="1">
                <a:solidFill>
                  <a:srgbClr val="212529"/>
                </a:solidFill>
                <a:effectLst/>
                <a:latin typeface="-apple-system"/>
              </a:rPr>
              <a:t>OverGen</a:t>
            </a:r>
            <a:r>
              <a:rPr lang="en-US" b="0" i="0" dirty="0">
                <a:solidFill>
                  <a:srgbClr val="212529"/>
                </a:solidFill>
                <a:effectLst/>
                <a:latin typeface="-apple-system"/>
              </a:rPr>
              <a:t>: An End-to-end Full-Stack Infrastructure for Domain-Specific Accelerator Research</a:t>
            </a:r>
          </a:p>
        </p:txBody>
      </p:sp>
      <p:sp>
        <p:nvSpPr>
          <p:cNvPr id="3" name="Subtitle 2"/>
          <p:cNvSpPr>
            <a:spLocks noGrp="1"/>
          </p:cNvSpPr>
          <p:nvPr>
            <p:ph type="subTitle" idx="1"/>
          </p:nvPr>
        </p:nvSpPr>
        <p:spPr>
          <a:xfrm>
            <a:off x="1524000" y="3608172"/>
            <a:ext cx="9144000" cy="2173792"/>
          </a:xfrm>
        </p:spPr>
        <p:txBody>
          <a:bodyPr>
            <a:normAutofit/>
          </a:bodyPr>
          <a:lstStyle/>
          <a:p>
            <a:r>
              <a:rPr lang="en-US" sz="2800" dirty="0" err="1"/>
              <a:t>Sihao</a:t>
            </a:r>
            <a:r>
              <a:rPr lang="en-US" sz="2800" dirty="0"/>
              <a:t> Liu, </a:t>
            </a:r>
            <a:r>
              <a:rPr lang="en-US" sz="2800" b="1" dirty="0"/>
              <a:t>Jian Weng</a:t>
            </a:r>
            <a:r>
              <a:rPr lang="en-US" sz="2800" dirty="0"/>
              <a:t>, Dylan </a:t>
            </a:r>
            <a:r>
              <a:rPr lang="en-US" sz="2800" dirty="0" err="1"/>
              <a:t>Kupsh</a:t>
            </a:r>
            <a:r>
              <a:rPr lang="en-US" sz="2800" dirty="0"/>
              <a:t>, Tony Nowatzki</a:t>
            </a:r>
            <a:endParaRPr lang="en-US" dirty="0"/>
          </a:p>
          <a:p>
            <a:r>
              <a:rPr lang="en-US" dirty="0"/>
              <a:t> University of California, Los Angeles</a:t>
            </a:r>
          </a:p>
          <a:p>
            <a:r>
              <a:rPr lang="en-US" dirty="0" err="1"/>
              <a:t>PolyArch</a:t>
            </a:r>
            <a:r>
              <a:rPr lang="en-US" dirty="0"/>
              <a:t> Research Group</a:t>
            </a:r>
          </a:p>
          <a:p>
            <a:r>
              <a:rPr lang="en-US" dirty="0"/>
              <a:t>Oct 2</a:t>
            </a:r>
            <a:r>
              <a:rPr lang="en-US" baseline="30000" dirty="0"/>
              <a:t>nd</a:t>
            </a:r>
            <a:r>
              <a:rPr lang="en-US" dirty="0"/>
              <a:t>, 2022; 55</a:t>
            </a:r>
            <a:r>
              <a:rPr lang="en-US" baseline="30000" dirty="0"/>
              <a:t>th</a:t>
            </a:r>
            <a:r>
              <a:rPr lang="en-US" dirty="0"/>
              <a:t> MICRO Tutorial</a:t>
            </a:r>
          </a:p>
        </p:txBody>
      </p:sp>
      <p:pic>
        <p:nvPicPr>
          <p:cNvPr id="4" name="Picture 3">
            <a:extLst>
              <a:ext uri="{FF2B5EF4-FFF2-40B4-BE49-F238E27FC236}">
                <a16:creationId xmlns:a16="http://schemas.microsoft.com/office/drawing/2014/main" id="{63E1FA16-886A-438E-8A83-6983A68AB039}"/>
              </a:ext>
            </a:extLst>
          </p:cNvPr>
          <p:cNvPicPr>
            <a:picLocks noChangeAspect="1"/>
          </p:cNvPicPr>
          <p:nvPr/>
        </p:nvPicPr>
        <p:blipFill rotWithShape="1">
          <a:blip r:embed="rId3"/>
          <a:srcRect l="43402" t="4732" b="-1"/>
          <a:stretch/>
        </p:blipFill>
        <p:spPr>
          <a:xfrm>
            <a:off x="79123" y="5007460"/>
            <a:ext cx="1997469" cy="1508125"/>
          </a:xfrm>
          <a:prstGeom prst="rect">
            <a:avLst/>
          </a:prstGeom>
        </p:spPr>
      </p:pic>
      <p:pic>
        <p:nvPicPr>
          <p:cNvPr id="5" name="Picture 4">
            <a:extLst>
              <a:ext uri="{FF2B5EF4-FFF2-40B4-BE49-F238E27FC236}">
                <a16:creationId xmlns:a16="http://schemas.microsoft.com/office/drawing/2014/main" id="{AE6B91B3-4757-4FD2-9700-7A76BF0B79B6}"/>
              </a:ext>
            </a:extLst>
          </p:cNvPr>
          <p:cNvPicPr>
            <a:picLocks noChangeAspect="1"/>
          </p:cNvPicPr>
          <p:nvPr/>
        </p:nvPicPr>
        <p:blipFill>
          <a:blip r:embed="rId4"/>
          <a:stretch>
            <a:fillRect/>
          </a:stretch>
        </p:blipFill>
        <p:spPr>
          <a:xfrm>
            <a:off x="10193650" y="5556760"/>
            <a:ext cx="1883140" cy="617905"/>
          </a:xfrm>
          <a:prstGeom prst="rect">
            <a:avLst/>
          </a:prstGeom>
        </p:spPr>
      </p:pic>
    </p:spTree>
    <p:extLst>
      <p:ext uri="{BB962C8B-B14F-4D97-AF65-F5344CB8AC3E}">
        <p14:creationId xmlns:p14="http://schemas.microsoft.com/office/powerpoint/2010/main" val="4039397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D6B4E-46F3-3E4C-E8BF-1372AF35F28F}"/>
              </a:ext>
            </a:extLst>
          </p:cNvPr>
          <p:cNvSpPr>
            <a:spLocks noGrp="1"/>
          </p:cNvSpPr>
          <p:nvPr>
            <p:ph type="title"/>
          </p:nvPr>
        </p:nvSpPr>
        <p:spPr>
          <a:xfrm>
            <a:off x="237572" y="8912"/>
            <a:ext cx="10515600" cy="968088"/>
          </a:xfrm>
        </p:spPr>
        <p:txBody>
          <a:bodyPr/>
          <a:lstStyle/>
          <a:p>
            <a:r>
              <a:rPr lang="en-US" dirty="0"/>
              <a:t>High-Level Synthesis</a:t>
            </a:r>
          </a:p>
        </p:txBody>
      </p:sp>
      <p:sp>
        <p:nvSpPr>
          <p:cNvPr id="5" name="Flowchart: Document 4">
            <a:extLst>
              <a:ext uri="{FF2B5EF4-FFF2-40B4-BE49-F238E27FC236}">
                <a16:creationId xmlns:a16="http://schemas.microsoft.com/office/drawing/2014/main" id="{591B85E1-216B-3CD6-88FB-091CB7C89C89}"/>
              </a:ext>
            </a:extLst>
          </p:cNvPr>
          <p:cNvSpPr/>
          <p:nvPr/>
        </p:nvSpPr>
        <p:spPr>
          <a:xfrm>
            <a:off x="363559" y="1575347"/>
            <a:ext cx="1344058" cy="1247660"/>
          </a:xfrm>
          <a:prstGeom prst="flowChartDocumen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C/C++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Kernels</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2000" kern="0" dirty="0">
                <a:solidFill>
                  <a:prstClr val="black"/>
                </a:solidFill>
                <a:latin typeface="Calibri" panose="020F0502020204030204"/>
                <a:ea typeface="宋体" panose="02010600030101010101" pitchFamily="2" charset="-122"/>
              </a:rPr>
              <a:t>(pragmas)</a:t>
            </a:r>
            <a:endParaRPr kumimoji="0" lang="en-US" altLang="zh-CN" sz="2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6" name="Flowchart: Document 5">
            <a:extLst>
              <a:ext uri="{FF2B5EF4-FFF2-40B4-BE49-F238E27FC236}">
                <a16:creationId xmlns:a16="http://schemas.microsoft.com/office/drawing/2014/main" id="{C68128AC-545A-CDE5-1033-C2902863BD83}"/>
              </a:ext>
            </a:extLst>
          </p:cNvPr>
          <p:cNvSpPr/>
          <p:nvPr/>
        </p:nvSpPr>
        <p:spPr>
          <a:xfrm>
            <a:off x="483469" y="1662503"/>
            <a:ext cx="1344058" cy="1247660"/>
          </a:xfrm>
          <a:prstGeom prst="flowChartDocumen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C/C++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Kernels</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2000" kern="0" dirty="0">
                <a:solidFill>
                  <a:prstClr val="black"/>
                </a:solidFill>
                <a:latin typeface="Calibri" panose="020F0502020204030204"/>
                <a:ea typeface="宋体" panose="02010600030101010101" pitchFamily="2" charset="-122"/>
              </a:rPr>
              <a:t>(pragmas)</a:t>
            </a:r>
            <a:endParaRPr kumimoji="0" lang="en-US" altLang="zh-CN" sz="2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7" name="Flowchart: Document 6">
            <a:extLst>
              <a:ext uri="{FF2B5EF4-FFF2-40B4-BE49-F238E27FC236}">
                <a16:creationId xmlns:a16="http://schemas.microsoft.com/office/drawing/2014/main" id="{C1919A95-52B5-4E22-F501-0B02BC09E3AF}"/>
              </a:ext>
            </a:extLst>
          </p:cNvPr>
          <p:cNvSpPr/>
          <p:nvPr/>
        </p:nvSpPr>
        <p:spPr>
          <a:xfrm>
            <a:off x="619421" y="1754312"/>
            <a:ext cx="1344058" cy="1247660"/>
          </a:xfrm>
          <a:prstGeom prst="flowChartDocumen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C/C++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Kernels</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2000" kern="0" dirty="0">
                <a:solidFill>
                  <a:prstClr val="black"/>
                </a:solidFill>
                <a:latin typeface="Calibri" panose="020F0502020204030204"/>
                <a:ea typeface="宋体" panose="02010600030101010101" pitchFamily="2" charset="-122"/>
              </a:rPr>
              <a:t>(pragmas)</a:t>
            </a:r>
            <a:endParaRPr kumimoji="0" lang="en-US" altLang="zh-CN" sz="2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8" name="Flowchart: Document 7">
            <a:extLst>
              <a:ext uri="{FF2B5EF4-FFF2-40B4-BE49-F238E27FC236}">
                <a16:creationId xmlns:a16="http://schemas.microsoft.com/office/drawing/2014/main" id="{BCE03B6E-B738-F473-9158-FF7C78CCAFF9}"/>
              </a:ext>
            </a:extLst>
          </p:cNvPr>
          <p:cNvSpPr/>
          <p:nvPr/>
        </p:nvSpPr>
        <p:spPr>
          <a:xfrm>
            <a:off x="727031" y="1847357"/>
            <a:ext cx="1344058" cy="1247660"/>
          </a:xfrm>
          <a:prstGeom prst="flowChartDocumen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C/C++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Kernels</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2000" kern="0" dirty="0">
                <a:solidFill>
                  <a:prstClr val="black"/>
                </a:solidFill>
                <a:latin typeface="Calibri" panose="020F0502020204030204"/>
                <a:ea typeface="宋体" panose="02010600030101010101" pitchFamily="2" charset="-122"/>
              </a:rPr>
              <a:t>(pragmas)</a:t>
            </a:r>
            <a:endParaRPr kumimoji="0" lang="en-US" altLang="zh-CN" sz="2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11" name="TextBox 10">
            <a:extLst>
              <a:ext uri="{FF2B5EF4-FFF2-40B4-BE49-F238E27FC236}">
                <a16:creationId xmlns:a16="http://schemas.microsoft.com/office/drawing/2014/main" id="{B4AD8290-A0C6-775A-FAE1-E93E1602CD1A}"/>
              </a:ext>
            </a:extLst>
          </p:cNvPr>
          <p:cNvSpPr txBox="1"/>
          <p:nvPr/>
        </p:nvSpPr>
        <p:spPr>
          <a:xfrm>
            <a:off x="4277114" y="1218122"/>
            <a:ext cx="1434432" cy="523220"/>
          </a:xfrm>
          <a:prstGeom prst="rect">
            <a:avLst/>
          </a:prstGeom>
          <a:noFill/>
        </p:spPr>
        <p:txBody>
          <a:bodyPr wrap="none" rtlCol="0">
            <a:spAutoFit/>
          </a:bodyPr>
          <a:lstStyle/>
          <a:p>
            <a:r>
              <a:rPr lang="en-US" sz="2800" b="1" dirty="0"/>
              <a:t>HLS Tool</a:t>
            </a:r>
          </a:p>
        </p:txBody>
      </p:sp>
      <p:grpSp>
        <p:nvGrpSpPr>
          <p:cNvPr id="39" name="Group 38">
            <a:extLst>
              <a:ext uri="{FF2B5EF4-FFF2-40B4-BE49-F238E27FC236}">
                <a16:creationId xmlns:a16="http://schemas.microsoft.com/office/drawing/2014/main" id="{C58D7391-DBB2-C151-BB4C-05A2E144CDCF}"/>
              </a:ext>
            </a:extLst>
          </p:cNvPr>
          <p:cNvGrpSpPr/>
          <p:nvPr/>
        </p:nvGrpSpPr>
        <p:grpSpPr>
          <a:xfrm>
            <a:off x="10357394" y="1972327"/>
            <a:ext cx="1681393" cy="701009"/>
            <a:chOff x="634136" y="5623197"/>
            <a:chExt cx="2237792" cy="1056931"/>
          </a:xfrm>
        </p:grpSpPr>
        <p:pic>
          <p:nvPicPr>
            <p:cNvPr id="40" name="Picture 2" descr="Xilinx Alveo U50 Data Center Accelerator Card | www.shidirect.com">
              <a:extLst>
                <a:ext uri="{FF2B5EF4-FFF2-40B4-BE49-F238E27FC236}">
                  <a16:creationId xmlns:a16="http://schemas.microsoft.com/office/drawing/2014/main" id="{F86AF2B1-ECCF-2955-C648-5D9371E91A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72" t="20072" r="4308" b="22294"/>
            <a:stretch/>
          </p:blipFill>
          <p:spPr bwMode="auto">
            <a:xfrm>
              <a:off x="634136" y="5623197"/>
              <a:ext cx="2237792" cy="1056931"/>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9449B0D5-952C-B1A6-3727-39FC65CFA4AD}"/>
                </a:ext>
              </a:extLst>
            </p:cNvPr>
            <p:cNvSpPr txBox="1"/>
            <p:nvPr/>
          </p:nvSpPr>
          <p:spPr>
            <a:xfrm>
              <a:off x="1513242" y="5781233"/>
              <a:ext cx="987771" cy="523219"/>
            </a:xfrm>
            <a:prstGeom prst="rect">
              <a:avLst/>
            </a:prstGeom>
            <a:solidFill>
              <a:srgbClr val="CB1613"/>
            </a:solidFill>
          </p:spPr>
          <p:txBody>
            <a:bodyPr wrap="none" rtlCol="0">
              <a:spAutoFit/>
            </a:bodyPr>
            <a:lstStyle/>
            <a:p>
              <a:r>
                <a:rPr lang="en-US" sz="2800" b="1" dirty="0">
                  <a:solidFill>
                    <a:schemeClr val="bg1"/>
                  </a:solidFill>
                </a:rPr>
                <a:t>FPGA</a:t>
              </a:r>
            </a:p>
          </p:txBody>
        </p:sp>
      </p:grpSp>
      <p:sp>
        <p:nvSpPr>
          <p:cNvPr id="43" name="TextBox 42">
            <a:extLst>
              <a:ext uri="{FF2B5EF4-FFF2-40B4-BE49-F238E27FC236}">
                <a16:creationId xmlns:a16="http://schemas.microsoft.com/office/drawing/2014/main" id="{A9E8C09D-A8E4-31E6-A427-627BE4DF8563}"/>
              </a:ext>
            </a:extLst>
          </p:cNvPr>
          <p:cNvSpPr txBox="1"/>
          <p:nvPr/>
        </p:nvSpPr>
        <p:spPr>
          <a:xfrm>
            <a:off x="8161133" y="284502"/>
            <a:ext cx="3841206" cy="1384995"/>
          </a:xfrm>
          <a:prstGeom prst="rect">
            <a:avLst/>
          </a:prstGeom>
          <a:noFill/>
        </p:spPr>
        <p:txBody>
          <a:bodyPr wrap="square">
            <a:spAutoFit/>
          </a:bodyPr>
          <a:lstStyle/>
          <a:p>
            <a:pPr marL="457200" indent="-457200">
              <a:buFontTx/>
              <a:buChar char="-"/>
            </a:pPr>
            <a:r>
              <a:rPr lang="en-US" sz="2800" dirty="0"/>
              <a:t>Each app takes hours</a:t>
            </a:r>
          </a:p>
          <a:p>
            <a:pPr marL="457200" indent="-457200">
              <a:buFontTx/>
              <a:buChar char="-"/>
            </a:pPr>
            <a:r>
              <a:rPr lang="en-US" sz="2800" dirty="0"/>
              <a:t>App-specific design</a:t>
            </a:r>
          </a:p>
          <a:p>
            <a:pPr marL="457200" indent="-457200">
              <a:buFontTx/>
              <a:buChar char="-"/>
            </a:pPr>
            <a:r>
              <a:rPr lang="en-US" sz="2800" dirty="0"/>
              <a:t>~</a:t>
            </a:r>
            <a:r>
              <a:rPr lang="en-US" sz="2800" dirty="0" err="1"/>
              <a:t>ms</a:t>
            </a:r>
            <a:r>
              <a:rPr lang="en-US" sz="2800" dirty="0"/>
              <a:t> to </a:t>
            </a:r>
            <a:r>
              <a:rPr lang="en-US" sz="2800" dirty="0" err="1"/>
              <a:t>reconfig</a:t>
            </a:r>
            <a:r>
              <a:rPr lang="en-US" sz="2800" dirty="0"/>
              <a:t> FPGA</a:t>
            </a:r>
          </a:p>
        </p:txBody>
      </p:sp>
      <p:grpSp>
        <p:nvGrpSpPr>
          <p:cNvPr id="4" name="Group 3">
            <a:extLst>
              <a:ext uri="{FF2B5EF4-FFF2-40B4-BE49-F238E27FC236}">
                <a16:creationId xmlns:a16="http://schemas.microsoft.com/office/drawing/2014/main" id="{9B2CAF74-44E3-F159-B05F-8ECF916A84C4}"/>
              </a:ext>
            </a:extLst>
          </p:cNvPr>
          <p:cNvGrpSpPr/>
          <p:nvPr/>
        </p:nvGrpSpPr>
        <p:grpSpPr>
          <a:xfrm>
            <a:off x="2172538" y="1783770"/>
            <a:ext cx="7738182" cy="454975"/>
            <a:chOff x="2425773" y="1517978"/>
            <a:chExt cx="7738182" cy="454975"/>
          </a:xfrm>
        </p:grpSpPr>
        <p:sp>
          <p:nvSpPr>
            <p:cNvPr id="12" name="Arrow: Right 11">
              <a:extLst>
                <a:ext uri="{FF2B5EF4-FFF2-40B4-BE49-F238E27FC236}">
                  <a16:creationId xmlns:a16="http://schemas.microsoft.com/office/drawing/2014/main" id="{A8295135-98D8-E250-4C96-A5E2B09C6338}"/>
                </a:ext>
              </a:extLst>
            </p:cNvPr>
            <p:cNvSpPr/>
            <p:nvPr/>
          </p:nvSpPr>
          <p:spPr>
            <a:xfrm>
              <a:off x="7292815" y="1517978"/>
              <a:ext cx="2871140" cy="446671"/>
            </a:xfrm>
            <a:prstGeom prst="rightArrow">
              <a:avLst>
                <a:gd name="adj1" fmla="val 100000"/>
                <a:gd name="adj2" fmla="val 51361"/>
              </a:avLst>
            </a:prstGeom>
            <a:solidFill>
              <a:sysClr val="windowText" lastClr="000000"/>
            </a:solidFill>
            <a:ln w="12700" cap="flat" cmpd="sng" algn="ctr">
              <a:solidFill>
                <a:schemeClr val="bg1"/>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alibri" panose="020F0502020204030204"/>
                  <a:ea typeface="+mn-ea"/>
                  <a:cs typeface="+mn-cs"/>
                </a:rPr>
                <a:t> Placement &amp; Routing</a:t>
              </a:r>
            </a:p>
          </p:txBody>
        </p:sp>
        <p:sp>
          <p:nvSpPr>
            <p:cNvPr id="3" name="Arrow: Right 2">
              <a:extLst>
                <a:ext uri="{FF2B5EF4-FFF2-40B4-BE49-F238E27FC236}">
                  <a16:creationId xmlns:a16="http://schemas.microsoft.com/office/drawing/2014/main" id="{3D79D159-47D8-E2B7-C622-ED3E9B65AE27}"/>
                </a:ext>
              </a:extLst>
            </p:cNvPr>
            <p:cNvSpPr/>
            <p:nvPr/>
          </p:nvSpPr>
          <p:spPr>
            <a:xfrm>
              <a:off x="5898421" y="1525060"/>
              <a:ext cx="1642937" cy="446671"/>
            </a:xfrm>
            <a:prstGeom prst="rightArrow">
              <a:avLst>
                <a:gd name="adj1" fmla="val 100000"/>
                <a:gd name="adj2" fmla="val 51361"/>
              </a:avLst>
            </a:prstGeom>
            <a:solidFill>
              <a:sysClr val="windowText" lastClr="000000"/>
            </a:solidFill>
            <a:ln w="12700" cap="flat" cmpd="sng" algn="ctr">
              <a:solidFill>
                <a:schemeClr val="bg1"/>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alibri" panose="020F0502020204030204"/>
                  <a:ea typeface="+mn-ea"/>
                  <a:cs typeface="+mn-cs"/>
                </a:rPr>
                <a:t>Synthesis</a:t>
              </a:r>
            </a:p>
          </p:txBody>
        </p:sp>
        <p:sp>
          <p:nvSpPr>
            <p:cNvPr id="9" name="Arrow: Right 8">
              <a:extLst>
                <a:ext uri="{FF2B5EF4-FFF2-40B4-BE49-F238E27FC236}">
                  <a16:creationId xmlns:a16="http://schemas.microsoft.com/office/drawing/2014/main" id="{58BACA57-EC0B-F7FC-EDCD-383CAFEDC175}"/>
                </a:ext>
              </a:extLst>
            </p:cNvPr>
            <p:cNvSpPr/>
            <p:nvPr/>
          </p:nvSpPr>
          <p:spPr>
            <a:xfrm>
              <a:off x="3747382" y="1526282"/>
              <a:ext cx="2378463" cy="446671"/>
            </a:xfrm>
            <a:prstGeom prst="rightArrow">
              <a:avLst>
                <a:gd name="adj1" fmla="val 100000"/>
                <a:gd name="adj2" fmla="val 51361"/>
              </a:avLst>
            </a:prstGeom>
            <a:solidFill>
              <a:sysClr val="windowText" lastClr="000000"/>
            </a:solidFill>
            <a:ln w="12700" cap="flat" cmpd="sng" algn="ctr">
              <a:solidFill>
                <a:schemeClr val="bg1"/>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alibri" panose="020F0502020204030204"/>
                  <a:ea typeface="+mn-ea"/>
                  <a:cs typeface="+mn-cs"/>
                </a:rPr>
                <a:t>Translate to RTL</a:t>
              </a:r>
            </a:p>
          </p:txBody>
        </p:sp>
        <p:sp>
          <p:nvSpPr>
            <p:cNvPr id="13" name="Arrow: Right 12">
              <a:extLst>
                <a:ext uri="{FF2B5EF4-FFF2-40B4-BE49-F238E27FC236}">
                  <a16:creationId xmlns:a16="http://schemas.microsoft.com/office/drawing/2014/main" id="{4102BB39-DACF-386E-D0DB-6CB6B3532A0C}"/>
                </a:ext>
              </a:extLst>
            </p:cNvPr>
            <p:cNvSpPr/>
            <p:nvPr/>
          </p:nvSpPr>
          <p:spPr>
            <a:xfrm>
              <a:off x="2425773" y="1520284"/>
              <a:ext cx="1580329" cy="446671"/>
            </a:xfrm>
            <a:prstGeom prst="rightArrow">
              <a:avLst>
                <a:gd name="adj1" fmla="val 100000"/>
                <a:gd name="adj2" fmla="val 51361"/>
              </a:avLst>
            </a:prstGeom>
            <a:solidFill>
              <a:sysClr val="windowText" lastClr="000000"/>
            </a:solidFill>
            <a:ln w="12700" cap="flat" cmpd="sng" algn="ctr">
              <a:solidFill>
                <a:schemeClr val="bg1"/>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kern="0" dirty="0">
                  <a:solidFill>
                    <a:prstClr val="white"/>
                  </a:solidFill>
                  <a:latin typeface="Calibri" panose="020F0502020204030204"/>
                </a:rPr>
                <a:t>S2S DSE</a:t>
              </a:r>
              <a:endParaRPr kumimoji="0" lang="en-US" sz="2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1ABF67C4-B3BF-815C-2859-4B81B26D09B0}"/>
              </a:ext>
            </a:extLst>
          </p:cNvPr>
          <p:cNvGrpSpPr/>
          <p:nvPr/>
        </p:nvGrpSpPr>
        <p:grpSpPr>
          <a:xfrm>
            <a:off x="2168314" y="1921577"/>
            <a:ext cx="7738182" cy="454975"/>
            <a:chOff x="2425773" y="1517978"/>
            <a:chExt cx="7738182" cy="454975"/>
          </a:xfrm>
        </p:grpSpPr>
        <p:sp>
          <p:nvSpPr>
            <p:cNvPr id="15" name="Arrow: Right 14">
              <a:extLst>
                <a:ext uri="{FF2B5EF4-FFF2-40B4-BE49-F238E27FC236}">
                  <a16:creationId xmlns:a16="http://schemas.microsoft.com/office/drawing/2014/main" id="{4E1AE5FF-C08A-37F1-2B39-5C7B45B8C006}"/>
                </a:ext>
              </a:extLst>
            </p:cNvPr>
            <p:cNvSpPr/>
            <p:nvPr/>
          </p:nvSpPr>
          <p:spPr>
            <a:xfrm>
              <a:off x="7292815" y="1517978"/>
              <a:ext cx="2871140" cy="446671"/>
            </a:xfrm>
            <a:prstGeom prst="rightArrow">
              <a:avLst>
                <a:gd name="adj1" fmla="val 100000"/>
                <a:gd name="adj2" fmla="val 51361"/>
              </a:avLst>
            </a:prstGeom>
            <a:solidFill>
              <a:sysClr val="windowText" lastClr="000000"/>
            </a:solidFill>
            <a:ln w="12700" cap="flat" cmpd="sng" algn="ctr">
              <a:solidFill>
                <a:schemeClr val="bg1"/>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alibri" panose="020F0502020204030204"/>
                  <a:ea typeface="+mn-ea"/>
                  <a:cs typeface="+mn-cs"/>
                </a:rPr>
                <a:t> Placement &amp; Routing</a:t>
              </a:r>
            </a:p>
          </p:txBody>
        </p:sp>
        <p:sp>
          <p:nvSpPr>
            <p:cNvPr id="16" name="Arrow: Right 15">
              <a:extLst>
                <a:ext uri="{FF2B5EF4-FFF2-40B4-BE49-F238E27FC236}">
                  <a16:creationId xmlns:a16="http://schemas.microsoft.com/office/drawing/2014/main" id="{39F5FCC8-98C0-E5E4-B1D2-BE4541D3B0B2}"/>
                </a:ext>
              </a:extLst>
            </p:cNvPr>
            <p:cNvSpPr/>
            <p:nvPr/>
          </p:nvSpPr>
          <p:spPr>
            <a:xfrm>
              <a:off x="5898421" y="1525060"/>
              <a:ext cx="1642937" cy="446671"/>
            </a:xfrm>
            <a:prstGeom prst="rightArrow">
              <a:avLst>
                <a:gd name="adj1" fmla="val 100000"/>
                <a:gd name="adj2" fmla="val 51361"/>
              </a:avLst>
            </a:prstGeom>
            <a:solidFill>
              <a:sysClr val="windowText" lastClr="000000"/>
            </a:solidFill>
            <a:ln w="12700" cap="flat" cmpd="sng" algn="ctr">
              <a:solidFill>
                <a:schemeClr val="bg1"/>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alibri" panose="020F0502020204030204"/>
                  <a:ea typeface="+mn-ea"/>
                  <a:cs typeface="+mn-cs"/>
                </a:rPr>
                <a:t>Synthesis</a:t>
              </a:r>
            </a:p>
          </p:txBody>
        </p:sp>
        <p:sp>
          <p:nvSpPr>
            <p:cNvPr id="17" name="Arrow: Right 16">
              <a:extLst>
                <a:ext uri="{FF2B5EF4-FFF2-40B4-BE49-F238E27FC236}">
                  <a16:creationId xmlns:a16="http://schemas.microsoft.com/office/drawing/2014/main" id="{33E58156-74A5-4CEE-A88A-BA9E37841B7E}"/>
                </a:ext>
              </a:extLst>
            </p:cNvPr>
            <p:cNvSpPr/>
            <p:nvPr/>
          </p:nvSpPr>
          <p:spPr>
            <a:xfrm>
              <a:off x="3747382" y="1526282"/>
              <a:ext cx="2378463" cy="446671"/>
            </a:xfrm>
            <a:prstGeom prst="rightArrow">
              <a:avLst>
                <a:gd name="adj1" fmla="val 100000"/>
                <a:gd name="adj2" fmla="val 51361"/>
              </a:avLst>
            </a:prstGeom>
            <a:solidFill>
              <a:sysClr val="windowText" lastClr="000000"/>
            </a:solidFill>
            <a:ln w="12700" cap="flat" cmpd="sng" algn="ctr">
              <a:solidFill>
                <a:schemeClr val="bg1"/>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alibri" panose="020F0502020204030204"/>
                  <a:ea typeface="+mn-ea"/>
                  <a:cs typeface="+mn-cs"/>
                </a:rPr>
                <a:t>Translate to RTL</a:t>
              </a:r>
            </a:p>
          </p:txBody>
        </p:sp>
        <p:sp>
          <p:nvSpPr>
            <p:cNvPr id="18" name="Arrow: Right 17">
              <a:extLst>
                <a:ext uri="{FF2B5EF4-FFF2-40B4-BE49-F238E27FC236}">
                  <a16:creationId xmlns:a16="http://schemas.microsoft.com/office/drawing/2014/main" id="{45485119-A246-1F6C-20AD-5BF749AB3224}"/>
                </a:ext>
              </a:extLst>
            </p:cNvPr>
            <p:cNvSpPr/>
            <p:nvPr/>
          </p:nvSpPr>
          <p:spPr>
            <a:xfrm>
              <a:off x="2425773" y="1520284"/>
              <a:ext cx="1580329" cy="446671"/>
            </a:xfrm>
            <a:prstGeom prst="rightArrow">
              <a:avLst>
                <a:gd name="adj1" fmla="val 100000"/>
                <a:gd name="adj2" fmla="val 51361"/>
              </a:avLst>
            </a:prstGeom>
            <a:solidFill>
              <a:sysClr val="windowText" lastClr="000000"/>
            </a:solidFill>
            <a:ln w="12700" cap="flat" cmpd="sng" algn="ctr">
              <a:solidFill>
                <a:schemeClr val="bg1"/>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kern="0" dirty="0">
                  <a:solidFill>
                    <a:prstClr val="white"/>
                  </a:solidFill>
                  <a:latin typeface="Calibri" panose="020F0502020204030204"/>
                </a:rPr>
                <a:t>S2S DSE</a:t>
              </a:r>
              <a:endParaRPr kumimoji="0" lang="en-US" sz="2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4012203F-65C3-2EB0-F65D-69D09B22E077}"/>
              </a:ext>
            </a:extLst>
          </p:cNvPr>
          <p:cNvGrpSpPr/>
          <p:nvPr/>
        </p:nvGrpSpPr>
        <p:grpSpPr>
          <a:xfrm>
            <a:off x="2183030" y="2062510"/>
            <a:ext cx="7738182" cy="454975"/>
            <a:chOff x="2425773" y="1517978"/>
            <a:chExt cx="7738182" cy="454975"/>
          </a:xfrm>
        </p:grpSpPr>
        <p:sp>
          <p:nvSpPr>
            <p:cNvPr id="20" name="Arrow: Right 19">
              <a:extLst>
                <a:ext uri="{FF2B5EF4-FFF2-40B4-BE49-F238E27FC236}">
                  <a16:creationId xmlns:a16="http://schemas.microsoft.com/office/drawing/2014/main" id="{8D2A74FB-3833-277E-00AD-82D61FAEFA52}"/>
                </a:ext>
              </a:extLst>
            </p:cNvPr>
            <p:cNvSpPr/>
            <p:nvPr/>
          </p:nvSpPr>
          <p:spPr>
            <a:xfrm>
              <a:off x="7292815" y="1517978"/>
              <a:ext cx="2871140" cy="446671"/>
            </a:xfrm>
            <a:prstGeom prst="rightArrow">
              <a:avLst>
                <a:gd name="adj1" fmla="val 100000"/>
                <a:gd name="adj2" fmla="val 51361"/>
              </a:avLst>
            </a:prstGeom>
            <a:solidFill>
              <a:sysClr val="windowText" lastClr="000000"/>
            </a:solidFill>
            <a:ln w="12700" cap="flat" cmpd="sng" algn="ctr">
              <a:solidFill>
                <a:schemeClr val="bg1"/>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alibri" panose="020F0502020204030204"/>
                  <a:ea typeface="+mn-ea"/>
                  <a:cs typeface="+mn-cs"/>
                </a:rPr>
                <a:t> Placement &amp; Routing</a:t>
              </a:r>
            </a:p>
          </p:txBody>
        </p:sp>
        <p:sp>
          <p:nvSpPr>
            <p:cNvPr id="21" name="Arrow: Right 20">
              <a:extLst>
                <a:ext uri="{FF2B5EF4-FFF2-40B4-BE49-F238E27FC236}">
                  <a16:creationId xmlns:a16="http://schemas.microsoft.com/office/drawing/2014/main" id="{359B86FD-941C-EF9D-B706-F391E2475702}"/>
                </a:ext>
              </a:extLst>
            </p:cNvPr>
            <p:cNvSpPr/>
            <p:nvPr/>
          </p:nvSpPr>
          <p:spPr>
            <a:xfrm>
              <a:off x="5898421" y="1525060"/>
              <a:ext cx="1642937" cy="446671"/>
            </a:xfrm>
            <a:prstGeom prst="rightArrow">
              <a:avLst>
                <a:gd name="adj1" fmla="val 100000"/>
                <a:gd name="adj2" fmla="val 51361"/>
              </a:avLst>
            </a:prstGeom>
            <a:solidFill>
              <a:sysClr val="windowText" lastClr="000000"/>
            </a:solidFill>
            <a:ln w="12700" cap="flat" cmpd="sng" algn="ctr">
              <a:solidFill>
                <a:schemeClr val="bg1"/>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alibri" panose="020F0502020204030204"/>
                  <a:ea typeface="+mn-ea"/>
                  <a:cs typeface="+mn-cs"/>
                </a:rPr>
                <a:t>Synthesis</a:t>
              </a:r>
            </a:p>
          </p:txBody>
        </p:sp>
        <p:sp>
          <p:nvSpPr>
            <p:cNvPr id="22" name="Arrow: Right 21">
              <a:extLst>
                <a:ext uri="{FF2B5EF4-FFF2-40B4-BE49-F238E27FC236}">
                  <a16:creationId xmlns:a16="http://schemas.microsoft.com/office/drawing/2014/main" id="{9EED8A17-C542-45E1-1F0B-B82A265A405E}"/>
                </a:ext>
              </a:extLst>
            </p:cNvPr>
            <p:cNvSpPr/>
            <p:nvPr/>
          </p:nvSpPr>
          <p:spPr>
            <a:xfrm>
              <a:off x="3747382" y="1526282"/>
              <a:ext cx="2378463" cy="446671"/>
            </a:xfrm>
            <a:prstGeom prst="rightArrow">
              <a:avLst>
                <a:gd name="adj1" fmla="val 100000"/>
                <a:gd name="adj2" fmla="val 51361"/>
              </a:avLst>
            </a:prstGeom>
            <a:solidFill>
              <a:sysClr val="windowText" lastClr="000000"/>
            </a:solidFill>
            <a:ln w="12700" cap="flat" cmpd="sng" algn="ctr">
              <a:solidFill>
                <a:schemeClr val="bg1"/>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alibri" panose="020F0502020204030204"/>
                  <a:ea typeface="+mn-ea"/>
                  <a:cs typeface="+mn-cs"/>
                </a:rPr>
                <a:t>Translate to RTL</a:t>
              </a:r>
            </a:p>
          </p:txBody>
        </p:sp>
        <p:sp>
          <p:nvSpPr>
            <p:cNvPr id="24" name="Arrow: Right 23">
              <a:extLst>
                <a:ext uri="{FF2B5EF4-FFF2-40B4-BE49-F238E27FC236}">
                  <a16:creationId xmlns:a16="http://schemas.microsoft.com/office/drawing/2014/main" id="{8BFBD6FB-219C-73AF-C2BE-D486B4F7CC4F}"/>
                </a:ext>
              </a:extLst>
            </p:cNvPr>
            <p:cNvSpPr/>
            <p:nvPr/>
          </p:nvSpPr>
          <p:spPr>
            <a:xfrm>
              <a:off x="2425773" y="1520284"/>
              <a:ext cx="1580329" cy="446671"/>
            </a:xfrm>
            <a:prstGeom prst="rightArrow">
              <a:avLst>
                <a:gd name="adj1" fmla="val 100000"/>
                <a:gd name="adj2" fmla="val 51361"/>
              </a:avLst>
            </a:prstGeom>
            <a:solidFill>
              <a:sysClr val="windowText" lastClr="000000"/>
            </a:solidFill>
            <a:ln w="12700" cap="flat" cmpd="sng" algn="ctr">
              <a:solidFill>
                <a:schemeClr val="bg1"/>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kern="0" dirty="0">
                  <a:solidFill>
                    <a:prstClr val="white"/>
                  </a:solidFill>
                  <a:latin typeface="Calibri" panose="020F0502020204030204"/>
                </a:rPr>
                <a:t>S2S DSE</a:t>
              </a:r>
              <a:endParaRPr kumimoji="0" lang="en-US" sz="2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26" name="Arrow: Right 25">
            <a:extLst>
              <a:ext uri="{FF2B5EF4-FFF2-40B4-BE49-F238E27FC236}">
                <a16:creationId xmlns:a16="http://schemas.microsoft.com/office/drawing/2014/main" id="{DD9A2D29-1461-C96F-F42D-C39B2CE11CC3}"/>
              </a:ext>
            </a:extLst>
          </p:cNvPr>
          <p:cNvSpPr/>
          <p:nvPr/>
        </p:nvSpPr>
        <p:spPr>
          <a:xfrm>
            <a:off x="7723249" y="5104384"/>
            <a:ext cx="1758590" cy="446671"/>
          </a:xfrm>
          <a:prstGeom prst="rightArrow">
            <a:avLst>
              <a:gd name="adj1" fmla="val 100000"/>
              <a:gd name="adj2" fmla="val 51361"/>
            </a:avLst>
          </a:prstGeom>
          <a:solidFill>
            <a:sysClr val="windowText" lastClr="000000"/>
          </a:solidFill>
          <a:ln w="12700" cap="flat" cmpd="sng" algn="ctr">
            <a:solidFill>
              <a:schemeClr val="bg1"/>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alibri" panose="020F0502020204030204"/>
                <a:ea typeface="+mn-ea"/>
                <a:cs typeface="+mn-cs"/>
              </a:rPr>
              <a:t>P&amp;R</a:t>
            </a:r>
          </a:p>
        </p:txBody>
      </p:sp>
      <p:sp>
        <p:nvSpPr>
          <p:cNvPr id="42" name="Arrow: Right 41">
            <a:extLst>
              <a:ext uri="{FF2B5EF4-FFF2-40B4-BE49-F238E27FC236}">
                <a16:creationId xmlns:a16="http://schemas.microsoft.com/office/drawing/2014/main" id="{9BF023D6-7B37-D3DB-7E7D-42A22B73FE54}"/>
              </a:ext>
            </a:extLst>
          </p:cNvPr>
          <p:cNvSpPr/>
          <p:nvPr/>
        </p:nvSpPr>
        <p:spPr>
          <a:xfrm>
            <a:off x="6328855" y="5111466"/>
            <a:ext cx="1642937" cy="446671"/>
          </a:xfrm>
          <a:prstGeom prst="rightArrow">
            <a:avLst>
              <a:gd name="adj1" fmla="val 100000"/>
              <a:gd name="adj2" fmla="val 51361"/>
            </a:avLst>
          </a:prstGeom>
          <a:solidFill>
            <a:sysClr val="windowText" lastClr="000000"/>
          </a:solidFill>
          <a:ln w="12700" cap="flat" cmpd="sng" algn="ctr">
            <a:solidFill>
              <a:schemeClr val="bg1"/>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alibri" panose="020F0502020204030204"/>
                <a:ea typeface="+mn-ea"/>
                <a:cs typeface="+mn-cs"/>
              </a:rPr>
              <a:t>Synthesis</a:t>
            </a:r>
          </a:p>
        </p:txBody>
      </p:sp>
      <p:sp>
        <p:nvSpPr>
          <p:cNvPr id="44" name="Arrow: Right 43">
            <a:extLst>
              <a:ext uri="{FF2B5EF4-FFF2-40B4-BE49-F238E27FC236}">
                <a16:creationId xmlns:a16="http://schemas.microsoft.com/office/drawing/2014/main" id="{E4A8E4BE-C968-3692-018C-C74B789DDA8F}"/>
              </a:ext>
            </a:extLst>
          </p:cNvPr>
          <p:cNvSpPr/>
          <p:nvPr/>
        </p:nvSpPr>
        <p:spPr>
          <a:xfrm>
            <a:off x="4975950" y="5112688"/>
            <a:ext cx="1580329" cy="446671"/>
          </a:xfrm>
          <a:prstGeom prst="rightArrow">
            <a:avLst>
              <a:gd name="adj1" fmla="val 100000"/>
              <a:gd name="adj2" fmla="val 51361"/>
            </a:avLst>
          </a:prstGeom>
          <a:solidFill>
            <a:sysClr val="windowText" lastClr="000000"/>
          </a:solidFill>
          <a:ln w="12700" cap="flat" cmpd="sng" algn="ctr">
            <a:solidFill>
              <a:schemeClr val="bg1"/>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alibri" panose="020F0502020204030204"/>
                <a:ea typeface="+mn-ea"/>
                <a:cs typeface="+mn-cs"/>
              </a:rPr>
              <a:t>RTL Gen.</a:t>
            </a:r>
          </a:p>
        </p:txBody>
      </p:sp>
      <p:sp>
        <p:nvSpPr>
          <p:cNvPr id="23" name="Title 1">
            <a:extLst>
              <a:ext uri="{FF2B5EF4-FFF2-40B4-BE49-F238E27FC236}">
                <a16:creationId xmlns:a16="http://schemas.microsoft.com/office/drawing/2014/main" id="{09D6ED75-1583-5ACA-5B6D-7B68EDDCBFF3}"/>
              </a:ext>
            </a:extLst>
          </p:cNvPr>
          <p:cNvSpPr txBox="1">
            <a:spLocks/>
          </p:cNvSpPr>
          <p:nvPr/>
        </p:nvSpPr>
        <p:spPr>
          <a:xfrm>
            <a:off x="237572" y="3291583"/>
            <a:ext cx="3821311" cy="9680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Our Approach</a:t>
            </a:r>
          </a:p>
        </p:txBody>
      </p:sp>
      <p:sp>
        <p:nvSpPr>
          <p:cNvPr id="28" name="Flowchart: Document 27">
            <a:extLst>
              <a:ext uri="{FF2B5EF4-FFF2-40B4-BE49-F238E27FC236}">
                <a16:creationId xmlns:a16="http://schemas.microsoft.com/office/drawing/2014/main" id="{B3F2935F-DE78-4B3B-C1E6-6CF5455664A7}"/>
              </a:ext>
            </a:extLst>
          </p:cNvPr>
          <p:cNvSpPr/>
          <p:nvPr/>
        </p:nvSpPr>
        <p:spPr>
          <a:xfrm>
            <a:off x="151776" y="4465479"/>
            <a:ext cx="1344058" cy="1247660"/>
          </a:xfrm>
          <a:prstGeom prst="flowChartDocumen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C/C++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Kernels</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2000" kern="0" dirty="0">
                <a:solidFill>
                  <a:prstClr val="black"/>
                </a:solidFill>
                <a:latin typeface="Calibri" panose="020F0502020204030204"/>
                <a:ea typeface="宋体" panose="02010600030101010101" pitchFamily="2" charset="-122"/>
              </a:rPr>
              <a:t>(pragmas)</a:t>
            </a:r>
            <a:endParaRPr kumimoji="0" lang="en-US" altLang="zh-CN" sz="2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29" name="Flowchart: Document 28">
            <a:extLst>
              <a:ext uri="{FF2B5EF4-FFF2-40B4-BE49-F238E27FC236}">
                <a16:creationId xmlns:a16="http://schemas.microsoft.com/office/drawing/2014/main" id="{2425C3F2-45CD-7C9D-4153-F350776E417C}"/>
              </a:ext>
            </a:extLst>
          </p:cNvPr>
          <p:cNvSpPr/>
          <p:nvPr/>
        </p:nvSpPr>
        <p:spPr>
          <a:xfrm>
            <a:off x="271686" y="4552635"/>
            <a:ext cx="1344058" cy="1247660"/>
          </a:xfrm>
          <a:prstGeom prst="flowChartDocumen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C/C++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Kernels</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2000" kern="0" dirty="0">
                <a:solidFill>
                  <a:prstClr val="black"/>
                </a:solidFill>
                <a:latin typeface="Calibri" panose="020F0502020204030204"/>
                <a:ea typeface="宋体" panose="02010600030101010101" pitchFamily="2" charset="-122"/>
              </a:rPr>
              <a:t>(pragmas)</a:t>
            </a:r>
            <a:endParaRPr kumimoji="0" lang="en-US" altLang="zh-CN" sz="2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30" name="Flowchart: Document 29">
            <a:extLst>
              <a:ext uri="{FF2B5EF4-FFF2-40B4-BE49-F238E27FC236}">
                <a16:creationId xmlns:a16="http://schemas.microsoft.com/office/drawing/2014/main" id="{B5A588EA-3BF7-479A-FBBB-2C405456FB15}"/>
              </a:ext>
            </a:extLst>
          </p:cNvPr>
          <p:cNvSpPr/>
          <p:nvPr/>
        </p:nvSpPr>
        <p:spPr>
          <a:xfrm>
            <a:off x="407638" y="4644444"/>
            <a:ext cx="1344058" cy="1247660"/>
          </a:xfrm>
          <a:prstGeom prst="flowChartDocumen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C/C++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Kernels</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2000" kern="0" dirty="0">
                <a:solidFill>
                  <a:prstClr val="black"/>
                </a:solidFill>
                <a:latin typeface="Calibri" panose="020F0502020204030204"/>
                <a:ea typeface="宋体" panose="02010600030101010101" pitchFamily="2" charset="-122"/>
              </a:rPr>
              <a:t>(pragmas)</a:t>
            </a:r>
            <a:endParaRPr kumimoji="0" lang="en-US" altLang="zh-CN" sz="2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31" name="Flowchart: Document 30">
            <a:extLst>
              <a:ext uri="{FF2B5EF4-FFF2-40B4-BE49-F238E27FC236}">
                <a16:creationId xmlns:a16="http://schemas.microsoft.com/office/drawing/2014/main" id="{1298F3CD-40C3-BF5E-4357-9586D9F69B62}"/>
              </a:ext>
            </a:extLst>
          </p:cNvPr>
          <p:cNvSpPr/>
          <p:nvPr/>
        </p:nvSpPr>
        <p:spPr>
          <a:xfrm>
            <a:off x="515248" y="4737489"/>
            <a:ext cx="1344058" cy="1247660"/>
          </a:xfrm>
          <a:prstGeom prst="flowChartDocumen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C/C++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Kernels</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2000" kern="0" dirty="0">
                <a:solidFill>
                  <a:prstClr val="black"/>
                </a:solidFill>
                <a:latin typeface="Calibri" panose="020F0502020204030204"/>
                <a:ea typeface="宋体" panose="02010600030101010101" pitchFamily="2" charset="-122"/>
              </a:rPr>
              <a:t>(pragmas)</a:t>
            </a:r>
            <a:endParaRPr kumimoji="0" lang="en-US" altLang="zh-CN" sz="2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32" name="Arrow: Right 31">
            <a:extLst>
              <a:ext uri="{FF2B5EF4-FFF2-40B4-BE49-F238E27FC236}">
                <a16:creationId xmlns:a16="http://schemas.microsoft.com/office/drawing/2014/main" id="{ABA5684D-7290-C1C3-197F-0A55DEAC8D94}"/>
              </a:ext>
            </a:extLst>
          </p:cNvPr>
          <p:cNvSpPr/>
          <p:nvPr/>
        </p:nvSpPr>
        <p:spPr>
          <a:xfrm>
            <a:off x="3437103" y="5115470"/>
            <a:ext cx="1758590" cy="446671"/>
          </a:xfrm>
          <a:prstGeom prst="rightArrow">
            <a:avLst>
              <a:gd name="adj1" fmla="val 100000"/>
              <a:gd name="adj2" fmla="val 51361"/>
            </a:avLst>
          </a:prstGeom>
          <a:solidFill>
            <a:sysClr val="windowText" lastClr="000000"/>
          </a:solidFill>
          <a:ln w="12700" cap="flat" cmpd="sng" algn="ctr">
            <a:solidFill>
              <a:schemeClr val="bg1"/>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alibri" panose="020F0502020204030204"/>
                <a:ea typeface="+mn-ea"/>
                <a:cs typeface="+mn-cs"/>
              </a:rPr>
              <a:t>SW/HW DSE</a:t>
            </a:r>
          </a:p>
        </p:txBody>
      </p:sp>
      <p:sp>
        <p:nvSpPr>
          <p:cNvPr id="45" name="Arrow: Right 44">
            <a:extLst>
              <a:ext uri="{FF2B5EF4-FFF2-40B4-BE49-F238E27FC236}">
                <a16:creationId xmlns:a16="http://schemas.microsoft.com/office/drawing/2014/main" id="{EFEF7912-4723-8BD1-4C5E-CFBACE0A6E1F}"/>
              </a:ext>
            </a:extLst>
          </p:cNvPr>
          <p:cNvSpPr/>
          <p:nvPr/>
        </p:nvSpPr>
        <p:spPr>
          <a:xfrm>
            <a:off x="1928816" y="4504911"/>
            <a:ext cx="1580329" cy="446671"/>
          </a:xfrm>
          <a:prstGeom prst="rightArrow">
            <a:avLst>
              <a:gd name="adj1" fmla="val 100000"/>
              <a:gd name="adj2" fmla="val 51361"/>
            </a:avLst>
          </a:prstGeom>
          <a:solidFill>
            <a:sysClr val="windowText" lastClr="000000"/>
          </a:solidFill>
          <a:ln w="12700" cap="flat" cmpd="sng" algn="ctr">
            <a:solidFill>
              <a:schemeClr val="bg1"/>
            </a:solidFill>
            <a:prstDash val="solid"/>
            <a:miter lim="800000"/>
          </a:ln>
          <a:effectLst/>
        </p:spPr>
        <p:txBody>
          <a:bodyPr rtlCol="0" anchor="ctr"/>
          <a:lstStyle/>
          <a:p>
            <a:pPr marL="0" marR="0" lvl="0" indent="0" algn="ctr" defTabSz="457200" rtl="0" eaLnBrk="1" fontAlgn="auto" latinLnBrk="0" hangingPunct="1">
              <a:lnSpc>
                <a:spcPct val="75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alibri" panose="020F0502020204030204"/>
                <a:ea typeface="+mn-ea"/>
                <a:cs typeface="+mn-cs"/>
              </a:rPr>
              <a:t>Compiler </a:t>
            </a:r>
            <a:r>
              <a:rPr kumimoji="0" lang="en-US" sz="2000" b="0" i="0" u="none" strike="noStrike" kern="0" cap="none" spc="0" normalizeH="0" baseline="0" noProof="0" dirty="0" err="1">
                <a:ln>
                  <a:noFill/>
                </a:ln>
                <a:solidFill>
                  <a:prstClr val="white"/>
                </a:solidFill>
                <a:effectLst/>
                <a:uLnTx/>
                <a:uFillTx/>
                <a:latin typeface="Calibri" panose="020F0502020204030204"/>
                <a:ea typeface="+mn-ea"/>
                <a:cs typeface="+mn-cs"/>
              </a:rPr>
              <a:t>Xform</a:t>
            </a:r>
            <a:endParaRPr kumimoji="0" lang="en-US" sz="2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3" name="Arrow: Right 32">
            <a:extLst>
              <a:ext uri="{FF2B5EF4-FFF2-40B4-BE49-F238E27FC236}">
                <a16:creationId xmlns:a16="http://schemas.microsoft.com/office/drawing/2014/main" id="{61A8373E-31AD-FC54-F1E3-7F0D38A6BF2B}"/>
              </a:ext>
            </a:extLst>
          </p:cNvPr>
          <p:cNvSpPr/>
          <p:nvPr/>
        </p:nvSpPr>
        <p:spPr>
          <a:xfrm>
            <a:off x="1943881" y="4670593"/>
            <a:ext cx="1580329" cy="446671"/>
          </a:xfrm>
          <a:prstGeom prst="rightArrow">
            <a:avLst>
              <a:gd name="adj1" fmla="val 100000"/>
              <a:gd name="adj2" fmla="val 51361"/>
            </a:avLst>
          </a:prstGeom>
          <a:solidFill>
            <a:sysClr val="windowText" lastClr="000000"/>
          </a:solidFill>
          <a:ln w="12700" cap="flat" cmpd="sng" algn="ctr">
            <a:solidFill>
              <a:schemeClr val="bg1"/>
            </a:solidFill>
            <a:prstDash val="solid"/>
            <a:miter lim="800000"/>
          </a:ln>
          <a:effectLst/>
        </p:spPr>
        <p:txBody>
          <a:bodyPr rtlCol="0" anchor="ctr"/>
          <a:lstStyle/>
          <a:p>
            <a:pPr marL="0" marR="0" lvl="0" indent="0" algn="ctr" defTabSz="457200" rtl="0" eaLnBrk="1" fontAlgn="auto" latinLnBrk="0" hangingPunct="1">
              <a:lnSpc>
                <a:spcPct val="75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alibri" panose="020F0502020204030204"/>
                <a:ea typeface="+mn-ea"/>
                <a:cs typeface="+mn-cs"/>
              </a:rPr>
              <a:t>Compiler </a:t>
            </a:r>
            <a:r>
              <a:rPr kumimoji="0" lang="en-US" sz="2000" b="0" i="0" u="none" strike="noStrike" kern="0" cap="none" spc="0" normalizeH="0" baseline="0" noProof="0" dirty="0" err="1">
                <a:ln>
                  <a:noFill/>
                </a:ln>
                <a:solidFill>
                  <a:prstClr val="white"/>
                </a:solidFill>
                <a:effectLst/>
                <a:uLnTx/>
                <a:uFillTx/>
                <a:latin typeface="Calibri" panose="020F0502020204030204"/>
                <a:ea typeface="+mn-ea"/>
                <a:cs typeface="+mn-cs"/>
              </a:rPr>
              <a:t>Xform</a:t>
            </a:r>
            <a:endParaRPr kumimoji="0" lang="en-US" sz="2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4" name="Arrow: Right 33">
            <a:extLst>
              <a:ext uri="{FF2B5EF4-FFF2-40B4-BE49-F238E27FC236}">
                <a16:creationId xmlns:a16="http://schemas.microsoft.com/office/drawing/2014/main" id="{31F39423-E28C-7831-9F7B-0860DFC0CCA4}"/>
              </a:ext>
            </a:extLst>
          </p:cNvPr>
          <p:cNvSpPr/>
          <p:nvPr/>
        </p:nvSpPr>
        <p:spPr>
          <a:xfrm>
            <a:off x="1944645" y="4784106"/>
            <a:ext cx="1580329" cy="446671"/>
          </a:xfrm>
          <a:prstGeom prst="rightArrow">
            <a:avLst>
              <a:gd name="adj1" fmla="val 100000"/>
              <a:gd name="adj2" fmla="val 51361"/>
            </a:avLst>
          </a:prstGeom>
          <a:solidFill>
            <a:sysClr val="windowText" lastClr="000000"/>
          </a:solidFill>
          <a:ln w="12700" cap="flat" cmpd="sng" algn="ctr">
            <a:solidFill>
              <a:schemeClr val="bg1"/>
            </a:solidFill>
            <a:prstDash val="solid"/>
            <a:miter lim="800000"/>
          </a:ln>
          <a:effectLst/>
        </p:spPr>
        <p:txBody>
          <a:bodyPr rtlCol="0" anchor="ctr"/>
          <a:lstStyle/>
          <a:p>
            <a:pPr marL="0" marR="0" lvl="0" indent="0" algn="ctr" defTabSz="457200" rtl="0" eaLnBrk="1" fontAlgn="auto" latinLnBrk="0" hangingPunct="1">
              <a:lnSpc>
                <a:spcPct val="75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alibri" panose="020F0502020204030204"/>
                <a:ea typeface="+mn-ea"/>
                <a:cs typeface="+mn-cs"/>
              </a:rPr>
              <a:t>Compiler </a:t>
            </a:r>
            <a:r>
              <a:rPr kumimoji="0" lang="en-US" sz="2000" b="0" i="0" u="none" strike="noStrike" kern="0" cap="none" spc="0" normalizeH="0" baseline="0" noProof="0" dirty="0" err="1">
                <a:ln>
                  <a:noFill/>
                </a:ln>
                <a:solidFill>
                  <a:prstClr val="white"/>
                </a:solidFill>
                <a:effectLst/>
                <a:uLnTx/>
                <a:uFillTx/>
                <a:latin typeface="Calibri" panose="020F0502020204030204"/>
                <a:ea typeface="+mn-ea"/>
                <a:cs typeface="+mn-cs"/>
              </a:rPr>
              <a:t>Xform</a:t>
            </a:r>
            <a:endParaRPr kumimoji="0" lang="en-US" sz="2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5" name="Arrow: Right 34">
            <a:extLst>
              <a:ext uri="{FF2B5EF4-FFF2-40B4-BE49-F238E27FC236}">
                <a16:creationId xmlns:a16="http://schemas.microsoft.com/office/drawing/2014/main" id="{C413C989-BDE1-7AA9-26F2-2E0CCAAA2079}"/>
              </a:ext>
            </a:extLst>
          </p:cNvPr>
          <p:cNvSpPr/>
          <p:nvPr/>
        </p:nvSpPr>
        <p:spPr>
          <a:xfrm>
            <a:off x="1959710" y="4949788"/>
            <a:ext cx="1580329" cy="446671"/>
          </a:xfrm>
          <a:prstGeom prst="rightArrow">
            <a:avLst>
              <a:gd name="adj1" fmla="val 100000"/>
              <a:gd name="adj2" fmla="val 51361"/>
            </a:avLst>
          </a:prstGeom>
          <a:solidFill>
            <a:sysClr val="windowText" lastClr="000000"/>
          </a:solidFill>
          <a:ln w="12700" cap="flat" cmpd="sng" algn="ctr">
            <a:solidFill>
              <a:schemeClr val="bg1"/>
            </a:solidFill>
            <a:prstDash val="solid"/>
            <a:miter lim="800000"/>
          </a:ln>
          <a:effectLst/>
        </p:spPr>
        <p:txBody>
          <a:bodyPr rtlCol="0" anchor="ctr"/>
          <a:lstStyle/>
          <a:p>
            <a:pPr marL="0" marR="0" lvl="0" indent="0" algn="ctr" defTabSz="457200" rtl="0" eaLnBrk="1" fontAlgn="auto" latinLnBrk="0" hangingPunct="1">
              <a:lnSpc>
                <a:spcPct val="75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alibri" panose="020F0502020204030204"/>
                <a:ea typeface="+mn-ea"/>
                <a:cs typeface="+mn-cs"/>
              </a:rPr>
              <a:t>Compiler </a:t>
            </a:r>
            <a:r>
              <a:rPr kumimoji="0" lang="en-US" sz="2000" b="0" i="0" u="none" strike="noStrike" kern="0" cap="none" spc="0" normalizeH="0" baseline="0" noProof="0" dirty="0" err="1">
                <a:ln>
                  <a:noFill/>
                </a:ln>
                <a:solidFill>
                  <a:prstClr val="white"/>
                </a:solidFill>
                <a:effectLst/>
                <a:uLnTx/>
                <a:uFillTx/>
                <a:latin typeface="Calibri" panose="020F0502020204030204"/>
                <a:ea typeface="+mn-ea"/>
                <a:cs typeface="+mn-cs"/>
              </a:rPr>
              <a:t>Xform</a:t>
            </a:r>
            <a:endParaRPr kumimoji="0" lang="en-US" sz="2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8" name="Arrow: Right 37">
            <a:extLst>
              <a:ext uri="{FF2B5EF4-FFF2-40B4-BE49-F238E27FC236}">
                <a16:creationId xmlns:a16="http://schemas.microsoft.com/office/drawing/2014/main" id="{1B1659AA-4A5B-E506-6DCA-09D27442DB20}"/>
              </a:ext>
            </a:extLst>
          </p:cNvPr>
          <p:cNvSpPr/>
          <p:nvPr/>
        </p:nvSpPr>
        <p:spPr>
          <a:xfrm>
            <a:off x="1957110" y="5120481"/>
            <a:ext cx="1580329" cy="446671"/>
          </a:xfrm>
          <a:prstGeom prst="rightArrow">
            <a:avLst>
              <a:gd name="adj1" fmla="val 100000"/>
              <a:gd name="adj2" fmla="val 51361"/>
            </a:avLst>
          </a:prstGeom>
          <a:solidFill>
            <a:sysClr val="windowText" lastClr="000000"/>
          </a:solidFill>
          <a:ln w="12700" cap="flat" cmpd="sng" algn="ctr">
            <a:solidFill>
              <a:schemeClr val="bg1"/>
            </a:solidFill>
            <a:prstDash val="solid"/>
            <a:miter lim="800000"/>
          </a:ln>
          <a:effectLst/>
        </p:spPr>
        <p:txBody>
          <a:bodyPr rtlCol="0" anchor="ctr"/>
          <a:lstStyle/>
          <a:p>
            <a:pPr marL="0" marR="0" lvl="0" indent="0" algn="ctr" defTabSz="457200" rtl="0" eaLnBrk="1" fontAlgn="auto" latinLnBrk="0" hangingPunct="1">
              <a:lnSpc>
                <a:spcPct val="75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alibri" panose="020F0502020204030204"/>
                <a:ea typeface="+mn-ea"/>
                <a:cs typeface="+mn-cs"/>
              </a:rPr>
              <a:t>Compiler </a:t>
            </a:r>
            <a:r>
              <a:rPr kumimoji="0" lang="en-US" sz="2000" b="0" i="0" u="none" strike="noStrike" kern="0" cap="none" spc="0" normalizeH="0" baseline="0" noProof="0" dirty="0" err="1">
                <a:ln>
                  <a:noFill/>
                </a:ln>
                <a:solidFill>
                  <a:prstClr val="white"/>
                </a:solidFill>
                <a:effectLst/>
                <a:uLnTx/>
                <a:uFillTx/>
                <a:latin typeface="Calibri" panose="020F0502020204030204"/>
                <a:ea typeface="+mn-ea"/>
                <a:cs typeface="+mn-cs"/>
              </a:rPr>
              <a:t>Xform</a:t>
            </a:r>
            <a:endParaRPr kumimoji="0" lang="en-US" sz="2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6" name="Arrow: Right 45">
            <a:extLst>
              <a:ext uri="{FF2B5EF4-FFF2-40B4-BE49-F238E27FC236}">
                <a16:creationId xmlns:a16="http://schemas.microsoft.com/office/drawing/2014/main" id="{E3333B92-02A8-54F6-5A25-ADF0DBA35E8E}"/>
              </a:ext>
            </a:extLst>
          </p:cNvPr>
          <p:cNvSpPr/>
          <p:nvPr/>
        </p:nvSpPr>
        <p:spPr>
          <a:xfrm>
            <a:off x="1972175" y="5286163"/>
            <a:ext cx="1580329" cy="446671"/>
          </a:xfrm>
          <a:prstGeom prst="rightArrow">
            <a:avLst>
              <a:gd name="adj1" fmla="val 100000"/>
              <a:gd name="adj2" fmla="val 51361"/>
            </a:avLst>
          </a:prstGeom>
          <a:solidFill>
            <a:sysClr val="windowText" lastClr="000000"/>
          </a:solidFill>
          <a:ln w="12700" cap="flat" cmpd="sng" algn="ctr">
            <a:solidFill>
              <a:schemeClr val="bg1"/>
            </a:solidFill>
            <a:prstDash val="solid"/>
            <a:miter lim="800000"/>
          </a:ln>
          <a:effectLst/>
        </p:spPr>
        <p:txBody>
          <a:bodyPr rtlCol="0" anchor="ctr"/>
          <a:lstStyle/>
          <a:p>
            <a:pPr marL="0" marR="0" lvl="0" indent="0" algn="ctr" defTabSz="457200" rtl="0" eaLnBrk="1" fontAlgn="auto" latinLnBrk="0" hangingPunct="1">
              <a:lnSpc>
                <a:spcPct val="75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alibri" panose="020F0502020204030204"/>
                <a:ea typeface="+mn-ea"/>
                <a:cs typeface="+mn-cs"/>
              </a:rPr>
              <a:t>Compiler </a:t>
            </a:r>
            <a:r>
              <a:rPr kumimoji="0" lang="en-US" sz="2000" b="0" i="0" u="none" strike="noStrike" kern="0" cap="none" spc="0" normalizeH="0" baseline="0" noProof="0" dirty="0" err="1">
                <a:ln>
                  <a:noFill/>
                </a:ln>
                <a:solidFill>
                  <a:prstClr val="white"/>
                </a:solidFill>
                <a:effectLst/>
                <a:uLnTx/>
                <a:uFillTx/>
                <a:latin typeface="Calibri" panose="020F0502020204030204"/>
                <a:ea typeface="+mn-ea"/>
                <a:cs typeface="+mn-cs"/>
              </a:rPr>
              <a:t>Xform</a:t>
            </a:r>
            <a:endParaRPr kumimoji="0" lang="en-US" sz="2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7" name="Arrow: Right 46">
            <a:extLst>
              <a:ext uri="{FF2B5EF4-FFF2-40B4-BE49-F238E27FC236}">
                <a16:creationId xmlns:a16="http://schemas.microsoft.com/office/drawing/2014/main" id="{22C1E059-DB16-4D5F-BCCF-13603B9FBB5E}"/>
              </a:ext>
            </a:extLst>
          </p:cNvPr>
          <p:cNvSpPr/>
          <p:nvPr/>
        </p:nvSpPr>
        <p:spPr>
          <a:xfrm>
            <a:off x="1984339" y="5433182"/>
            <a:ext cx="1580329" cy="446671"/>
          </a:xfrm>
          <a:prstGeom prst="rightArrow">
            <a:avLst>
              <a:gd name="adj1" fmla="val 100000"/>
              <a:gd name="adj2" fmla="val 51361"/>
            </a:avLst>
          </a:prstGeom>
          <a:solidFill>
            <a:sysClr val="windowText" lastClr="000000"/>
          </a:solidFill>
          <a:ln w="12700" cap="flat" cmpd="sng" algn="ctr">
            <a:solidFill>
              <a:schemeClr val="bg1"/>
            </a:solidFill>
            <a:prstDash val="solid"/>
            <a:miter lim="800000"/>
          </a:ln>
          <a:effectLst/>
        </p:spPr>
        <p:txBody>
          <a:bodyPr rtlCol="0" anchor="ctr"/>
          <a:lstStyle/>
          <a:p>
            <a:pPr marL="0" marR="0" lvl="0" indent="0" algn="ctr" defTabSz="457200" rtl="0" eaLnBrk="1" fontAlgn="auto" latinLnBrk="0" hangingPunct="1">
              <a:lnSpc>
                <a:spcPct val="75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alibri" panose="020F0502020204030204"/>
                <a:ea typeface="+mn-ea"/>
                <a:cs typeface="+mn-cs"/>
              </a:rPr>
              <a:t>Compiler </a:t>
            </a:r>
            <a:r>
              <a:rPr kumimoji="0" lang="en-US" sz="2000" b="0" i="0" u="none" strike="noStrike" kern="0" cap="none" spc="0" normalizeH="0" baseline="0" noProof="0" dirty="0" err="1">
                <a:ln>
                  <a:noFill/>
                </a:ln>
                <a:solidFill>
                  <a:prstClr val="white"/>
                </a:solidFill>
                <a:effectLst/>
                <a:uLnTx/>
                <a:uFillTx/>
                <a:latin typeface="Calibri" panose="020F0502020204030204"/>
                <a:ea typeface="+mn-ea"/>
                <a:cs typeface="+mn-cs"/>
              </a:rPr>
              <a:t>Xform</a:t>
            </a:r>
            <a:endParaRPr kumimoji="0" lang="en-US" sz="2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8" name="Arrow: Right 47">
            <a:extLst>
              <a:ext uri="{FF2B5EF4-FFF2-40B4-BE49-F238E27FC236}">
                <a16:creationId xmlns:a16="http://schemas.microsoft.com/office/drawing/2014/main" id="{88C18CF5-6CD7-991B-1D40-FDBF4C0F349F}"/>
              </a:ext>
            </a:extLst>
          </p:cNvPr>
          <p:cNvSpPr/>
          <p:nvPr/>
        </p:nvSpPr>
        <p:spPr>
          <a:xfrm>
            <a:off x="1999404" y="5598864"/>
            <a:ext cx="1580329" cy="446671"/>
          </a:xfrm>
          <a:prstGeom prst="rightArrow">
            <a:avLst>
              <a:gd name="adj1" fmla="val 100000"/>
              <a:gd name="adj2" fmla="val 51361"/>
            </a:avLst>
          </a:prstGeom>
          <a:solidFill>
            <a:sysClr val="windowText" lastClr="000000"/>
          </a:solidFill>
          <a:ln w="12700" cap="flat" cmpd="sng" algn="ctr">
            <a:solidFill>
              <a:schemeClr val="bg1"/>
            </a:solidFill>
            <a:prstDash val="solid"/>
            <a:miter lim="800000"/>
          </a:ln>
          <a:effectLst/>
        </p:spPr>
        <p:txBody>
          <a:bodyPr rtlCol="0" anchor="ctr"/>
          <a:lstStyle/>
          <a:p>
            <a:pPr marL="0" marR="0" lvl="0" indent="0" algn="ctr" defTabSz="457200" rtl="0" eaLnBrk="1" fontAlgn="auto" latinLnBrk="0" hangingPunct="1">
              <a:lnSpc>
                <a:spcPct val="75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alibri" panose="020F0502020204030204"/>
                <a:ea typeface="+mn-ea"/>
                <a:cs typeface="+mn-cs"/>
              </a:rPr>
              <a:t>Compiler </a:t>
            </a:r>
            <a:r>
              <a:rPr kumimoji="0" lang="en-US" sz="2000" b="0" i="0" u="none" strike="noStrike" kern="0" cap="none" spc="0" normalizeH="0" baseline="0" noProof="0" dirty="0" err="1">
                <a:ln>
                  <a:noFill/>
                </a:ln>
                <a:solidFill>
                  <a:prstClr val="white"/>
                </a:solidFill>
                <a:effectLst/>
                <a:uLnTx/>
                <a:uFillTx/>
                <a:latin typeface="Calibri" panose="020F0502020204030204"/>
                <a:ea typeface="+mn-ea"/>
                <a:cs typeface="+mn-cs"/>
              </a:rPr>
              <a:t>Xform</a:t>
            </a:r>
            <a:endParaRPr kumimoji="0" lang="en-US" sz="2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49" name="Picture 48">
            <a:extLst>
              <a:ext uri="{FF2B5EF4-FFF2-40B4-BE49-F238E27FC236}">
                <a16:creationId xmlns:a16="http://schemas.microsoft.com/office/drawing/2014/main" id="{E3C59927-78F2-4F2E-0DA9-2B32A33D69F1}"/>
              </a:ext>
            </a:extLst>
          </p:cNvPr>
          <p:cNvPicPr>
            <a:picLocks noChangeAspect="1"/>
          </p:cNvPicPr>
          <p:nvPr/>
        </p:nvPicPr>
        <p:blipFill>
          <a:blip r:embed="rId4">
            <a:clrChange>
              <a:clrFrom>
                <a:srgbClr val="010101"/>
              </a:clrFrom>
              <a:clrTo>
                <a:srgbClr val="010101">
                  <a:alpha val="0"/>
                </a:srgbClr>
              </a:clrTo>
            </a:clrChange>
          </a:blip>
          <a:stretch>
            <a:fillRect/>
          </a:stretch>
        </p:blipFill>
        <p:spPr>
          <a:xfrm rot="5400000">
            <a:off x="10573203" y="3758861"/>
            <a:ext cx="797337" cy="2551306"/>
          </a:xfrm>
          <a:prstGeom prst="rect">
            <a:avLst/>
          </a:prstGeom>
        </p:spPr>
      </p:pic>
      <p:grpSp>
        <p:nvGrpSpPr>
          <p:cNvPr id="50" name="Group 49">
            <a:extLst>
              <a:ext uri="{FF2B5EF4-FFF2-40B4-BE49-F238E27FC236}">
                <a16:creationId xmlns:a16="http://schemas.microsoft.com/office/drawing/2014/main" id="{D41FD174-4017-50E2-CAA1-687BEA9C2B3D}"/>
              </a:ext>
            </a:extLst>
          </p:cNvPr>
          <p:cNvGrpSpPr/>
          <p:nvPr/>
        </p:nvGrpSpPr>
        <p:grpSpPr>
          <a:xfrm>
            <a:off x="10035536" y="5541599"/>
            <a:ext cx="1681393" cy="701009"/>
            <a:chOff x="634136" y="5623197"/>
            <a:chExt cx="2237792" cy="1056931"/>
          </a:xfrm>
        </p:grpSpPr>
        <p:pic>
          <p:nvPicPr>
            <p:cNvPr id="51" name="Picture 2" descr="Xilinx Alveo U50 Data Center Accelerator Card | www.shidirect.com">
              <a:extLst>
                <a:ext uri="{FF2B5EF4-FFF2-40B4-BE49-F238E27FC236}">
                  <a16:creationId xmlns:a16="http://schemas.microsoft.com/office/drawing/2014/main" id="{A28E5221-548B-03A7-AB02-65133AB058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72" t="20072" r="4308" b="22294"/>
            <a:stretch/>
          </p:blipFill>
          <p:spPr bwMode="auto">
            <a:xfrm>
              <a:off x="634136" y="5623197"/>
              <a:ext cx="2237792" cy="1056931"/>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0CD7D03E-7321-C009-295A-EDF1A385FB17}"/>
                </a:ext>
              </a:extLst>
            </p:cNvPr>
            <p:cNvSpPr txBox="1"/>
            <p:nvPr/>
          </p:nvSpPr>
          <p:spPr>
            <a:xfrm>
              <a:off x="1513242" y="5781233"/>
              <a:ext cx="987771" cy="523219"/>
            </a:xfrm>
            <a:prstGeom prst="rect">
              <a:avLst/>
            </a:prstGeom>
            <a:solidFill>
              <a:srgbClr val="CB1613"/>
            </a:solidFill>
          </p:spPr>
          <p:txBody>
            <a:bodyPr wrap="none" rtlCol="0">
              <a:spAutoFit/>
            </a:bodyPr>
            <a:lstStyle/>
            <a:p>
              <a:r>
                <a:rPr lang="en-US" sz="2800" b="1" dirty="0">
                  <a:solidFill>
                    <a:schemeClr val="bg1"/>
                  </a:solidFill>
                </a:rPr>
                <a:t>FPGA</a:t>
              </a:r>
            </a:p>
          </p:txBody>
        </p:sp>
      </p:grpSp>
      <p:grpSp>
        <p:nvGrpSpPr>
          <p:cNvPr id="53" name="Group 52">
            <a:extLst>
              <a:ext uri="{FF2B5EF4-FFF2-40B4-BE49-F238E27FC236}">
                <a16:creationId xmlns:a16="http://schemas.microsoft.com/office/drawing/2014/main" id="{CCBA84FC-A508-49B4-D0B2-08ADA680D839}"/>
              </a:ext>
            </a:extLst>
          </p:cNvPr>
          <p:cNvGrpSpPr/>
          <p:nvPr/>
        </p:nvGrpSpPr>
        <p:grpSpPr>
          <a:xfrm>
            <a:off x="2190703" y="2201754"/>
            <a:ext cx="7738182" cy="454975"/>
            <a:chOff x="2425773" y="1517978"/>
            <a:chExt cx="7738182" cy="454975"/>
          </a:xfrm>
        </p:grpSpPr>
        <p:sp>
          <p:nvSpPr>
            <p:cNvPr id="54" name="Arrow: Right 53">
              <a:extLst>
                <a:ext uri="{FF2B5EF4-FFF2-40B4-BE49-F238E27FC236}">
                  <a16:creationId xmlns:a16="http://schemas.microsoft.com/office/drawing/2014/main" id="{581C14FE-925D-2430-96E8-EC05693FB194}"/>
                </a:ext>
              </a:extLst>
            </p:cNvPr>
            <p:cNvSpPr/>
            <p:nvPr/>
          </p:nvSpPr>
          <p:spPr>
            <a:xfrm>
              <a:off x="7292815" y="1517978"/>
              <a:ext cx="2871140" cy="446671"/>
            </a:xfrm>
            <a:prstGeom prst="rightArrow">
              <a:avLst>
                <a:gd name="adj1" fmla="val 100000"/>
                <a:gd name="adj2" fmla="val 51361"/>
              </a:avLst>
            </a:prstGeom>
            <a:solidFill>
              <a:sysClr val="windowText" lastClr="000000"/>
            </a:solidFill>
            <a:ln w="12700" cap="flat" cmpd="sng" algn="ctr">
              <a:solidFill>
                <a:schemeClr val="bg1"/>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alibri" panose="020F0502020204030204"/>
                  <a:ea typeface="+mn-ea"/>
                  <a:cs typeface="+mn-cs"/>
                </a:rPr>
                <a:t> Placement &amp; Routing</a:t>
              </a:r>
            </a:p>
          </p:txBody>
        </p:sp>
        <p:sp>
          <p:nvSpPr>
            <p:cNvPr id="55" name="Arrow: Right 54">
              <a:extLst>
                <a:ext uri="{FF2B5EF4-FFF2-40B4-BE49-F238E27FC236}">
                  <a16:creationId xmlns:a16="http://schemas.microsoft.com/office/drawing/2014/main" id="{3D1CEA34-1098-544C-682F-302B9C80779D}"/>
                </a:ext>
              </a:extLst>
            </p:cNvPr>
            <p:cNvSpPr/>
            <p:nvPr/>
          </p:nvSpPr>
          <p:spPr>
            <a:xfrm>
              <a:off x="5898421" y="1525060"/>
              <a:ext cx="1642937" cy="446671"/>
            </a:xfrm>
            <a:prstGeom prst="rightArrow">
              <a:avLst>
                <a:gd name="adj1" fmla="val 100000"/>
                <a:gd name="adj2" fmla="val 51361"/>
              </a:avLst>
            </a:prstGeom>
            <a:solidFill>
              <a:sysClr val="windowText" lastClr="000000"/>
            </a:solidFill>
            <a:ln w="12700" cap="flat" cmpd="sng" algn="ctr">
              <a:solidFill>
                <a:schemeClr val="bg1"/>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alibri" panose="020F0502020204030204"/>
                  <a:ea typeface="+mn-ea"/>
                  <a:cs typeface="+mn-cs"/>
                </a:rPr>
                <a:t>Synthesis</a:t>
              </a:r>
            </a:p>
          </p:txBody>
        </p:sp>
        <p:sp>
          <p:nvSpPr>
            <p:cNvPr id="56" name="Arrow: Right 55">
              <a:extLst>
                <a:ext uri="{FF2B5EF4-FFF2-40B4-BE49-F238E27FC236}">
                  <a16:creationId xmlns:a16="http://schemas.microsoft.com/office/drawing/2014/main" id="{A887785A-C4C3-E113-614E-3314D9BDFDC9}"/>
                </a:ext>
              </a:extLst>
            </p:cNvPr>
            <p:cNvSpPr/>
            <p:nvPr/>
          </p:nvSpPr>
          <p:spPr>
            <a:xfrm>
              <a:off x="3747382" y="1526282"/>
              <a:ext cx="2378463" cy="446671"/>
            </a:xfrm>
            <a:prstGeom prst="rightArrow">
              <a:avLst>
                <a:gd name="adj1" fmla="val 100000"/>
                <a:gd name="adj2" fmla="val 51361"/>
              </a:avLst>
            </a:prstGeom>
            <a:solidFill>
              <a:sysClr val="windowText" lastClr="000000"/>
            </a:solidFill>
            <a:ln w="12700" cap="flat" cmpd="sng" algn="ctr">
              <a:solidFill>
                <a:schemeClr val="bg1"/>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alibri" panose="020F0502020204030204"/>
                  <a:ea typeface="+mn-ea"/>
                  <a:cs typeface="+mn-cs"/>
                </a:rPr>
                <a:t>Translate to RTL</a:t>
              </a:r>
            </a:p>
          </p:txBody>
        </p:sp>
        <p:sp>
          <p:nvSpPr>
            <p:cNvPr id="57" name="Arrow: Right 56">
              <a:extLst>
                <a:ext uri="{FF2B5EF4-FFF2-40B4-BE49-F238E27FC236}">
                  <a16:creationId xmlns:a16="http://schemas.microsoft.com/office/drawing/2014/main" id="{648FFF54-9C1B-CBA7-1670-A283877C7B29}"/>
                </a:ext>
              </a:extLst>
            </p:cNvPr>
            <p:cNvSpPr/>
            <p:nvPr/>
          </p:nvSpPr>
          <p:spPr>
            <a:xfrm>
              <a:off x="2425773" y="1520284"/>
              <a:ext cx="1580329" cy="446671"/>
            </a:xfrm>
            <a:prstGeom prst="rightArrow">
              <a:avLst>
                <a:gd name="adj1" fmla="val 100000"/>
                <a:gd name="adj2" fmla="val 51361"/>
              </a:avLst>
            </a:prstGeom>
            <a:solidFill>
              <a:sysClr val="windowText" lastClr="000000"/>
            </a:solidFill>
            <a:ln w="12700" cap="flat" cmpd="sng" algn="ctr">
              <a:solidFill>
                <a:schemeClr val="bg1"/>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kern="0" dirty="0">
                  <a:solidFill>
                    <a:prstClr val="white"/>
                  </a:solidFill>
                  <a:latin typeface="Calibri" panose="020F0502020204030204"/>
                </a:rPr>
                <a:t>S2S DSE</a:t>
              </a:r>
              <a:endParaRPr kumimoji="0" lang="en-US" sz="2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58" name="TextBox 57">
            <a:extLst>
              <a:ext uri="{FF2B5EF4-FFF2-40B4-BE49-F238E27FC236}">
                <a16:creationId xmlns:a16="http://schemas.microsoft.com/office/drawing/2014/main" id="{442E6C42-7B4F-BD33-AD5E-93798E756D79}"/>
              </a:ext>
            </a:extLst>
          </p:cNvPr>
          <p:cNvSpPr txBox="1"/>
          <p:nvPr/>
        </p:nvSpPr>
        <p:spPr>
          <a:xfrm>
            <a:off x="8133119" y="3196642"/>
            <a:ext cx="4163265" cy="1384995"/>
          </a:xfrm>
          <a:prstGeom prst="rect">
            <a:avLst/>
          </a:prstGeom>
          <a:noFill/>
        </p:spPr>
        <p:txBody>
          <a:bodyPr wrap="square">
            <a:spAutoFit/>
          </a:bodyPr>
          <a:lstStyle/>
          <a:p>
            <a:r>
              <a:rPr lang="en-US" sz="2800" dirty="0"/>
              <a:t>+ Common efforts saved</a:t>
            </a:r>
          </a:p>
          <a:p>
            <a:r>
              <a:rPr lang="en-US" sz="2800" dirty="0"/>
              <a:t>+ Reconfigurable Design</a:t>
            </a:r>
          </a:p>
          <a:p>
            <a:r>
              <a:rPr lang="en-US" sz="2800" dirty="0"/>
              <a:t>+ ~cycles to </a:t>
            </a:r>
            <a:r>
              <a:rPr lang="en-US" sz="2800" dirty="0" err="1"/>
              <a:t>reconfig</a:t>
            </a:r>
            <a:r>
              <a:rPr lang="en-US" sz="2800" dirty="0"/>
              <a:t> CGRA</a:t>
            </a:r>
          </a:p>
        </p:txBody>
      </p:sp>
    </p:spTree>
    <p:extLst>
      <p:ext uri="{BB962C8B-B14F-4D97-AF65-F5344CB8AC3E}">
        <p14:creationId xmlns:p14="http://schemas.microsoft.com/office/powerpoint/2010/main" val="21852988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292C7-BD1C-8DD7-6ED9-4F3A6BF93208}"/>
              </a:ext>
            </a:extLst>
          </p:cNvPr>
          <p:cNvSpPr>
            <a:spLocks noGrp="1"/>
          </p:cNvSpPr>
          <p:nvPr>
            <p:ph type="title"/>
          </p:nvPr>
        </p:nvSpPr>
        <p:spPr/>
        <p:txBody>
          <a:bodyPr/>
          <a:lstStyle/>
          <a:p>
            <a:r>
              <a:rPr lang="en-US" altLang="zh-CN" dirty="0"/>
              <a:t>Roadmap</a:t>
            </a:r>
            <a:endParaRPr lang="en-US" dirty="0"/>
          </a:p>
        </p:txBody>
      </p:sp>
      <p:sp>
        <p:nvSpPr>
          <p:cNvPr id="3" name="Content Placeholder 2">
            <a:extLst>
              <a:ext uri="{FF2B5EF4-FFF2-40B4-BE49-F238E27FC236}">
                <a16:creationId xmlns:a16="http://schemas.microsoft.com/office/drawing/2014/main" id="{1506AB3A-4930-E86F-BD3D-CBD366E346C8}"/>
              </a:ext>
            </a:extLst>
          </p:cNvPr>
          <p:cNvSpPr>
            <a:spLocks noGrp="1"/>
          </p:cNvSpPr>
          <p:nvPr>
            <p:ph idx="1"/>
          </p:nvPr>
        </p:nvSpPr>
        <p:spPr/>
        <p:txBody>
          <a:bodyPr>
            <a:normAutofit/>
          </a:bodyPr>
          <a:lstStyle/>
          <a:p>
            <a:r>
              <a:rPr lang="en-US" sz="3600" b="1" dirty="0">
                <a:solidFill>
                  <a:schemeClr val="bg1">
                    <a:lumMod val="65000"/>
                  </a:schemeClr>
                </a:solidFill>
              </a:rPr>
              <a:t>Motivation</a:t>
            </a:r>
          </a:p>
          <a:p>
            <a:r>
              <a:rPr lang="en-US" sz="3600" b="1" dirty="0"/>
              <a:t>Background</a:t>
            </a:r>
          </a:p>
          <a:p>
            <a:pPr lvl="1"/>
            <a:r>
              <a:rPr lang="en-US" altLang="zh-CN" sz="3200" b="1" dirty="0"/>
              <a:t>Decoupled-Spatial Execution</a:t>
            </a:r>
          </a:p>
          <a:p>
            <a:pPr lvl="1"/>
            <a:r>
              <a:rPr lang="en-US" sz="3200" b="1" dirty="0"/>
              <a:t>Related Works</a:t>
            </a:r>
          </a:p>
          <a:p>
            <a:r>
              <a:rPr lang="en-US" sz="3600" b="1" dirty="0">
                <a:solidFill>
                  <a:schemeClr val="bg1">
                    <a:lumMod val="65000"/>
                  </a:schemeClr>
                </a:solidFill>
              </a:rPr>
              <a:t>Design Space</a:t>
            </a:r>
          </a:p>
          <a:p>
            <a:r>
              <a:rPr lang="en-US" sz="3600" b="1" dirty="0">
                <a:solidFill>
                  <a:schemeClr val="bg1">
                    <a:lumMod val="65000"/>
                  </a:schemeClr>
                </a:solidFill>
              </a:rPr>
              <a:t>Framework Overview</a:t>
            </a:r>
          </a:p>
        </p:txBody>
      </p:sp>
    </p:spTree>
    <p:extLst>
      <p:ext uri="{BB962C8B-B14F-4D97-AF65-F5344CB8AC3E}">
        <p14:creationId xmlns:p14="http://schemas.microsoft.com/office/powerpoint/2010/main" val="3620474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F1474-9B6C-4FA7-878C-9D25A2AEE9E7}"/>
              </a:ext>
            </a:extLst>
          </p:cNvPr>
          <p:cNvSpPr>
            <a:spLocks noGrp="1"/>
          </p:cNvSpPr>
          <p:nvPr>
            <p:ph type="title"/>
          </p:nvPr>
        </p:nvSpPr>
        <p:spPr>
          <a:xfrm>
            <a:off x="449892" y="265011"/>
            <a:ext cx="11392227" cy="1325563"/>
          </a:xfrm>
        </p:spPr>
        <p:txBody>
          <a:bodyPr/>
          <a:lstStyle/>
          <a:p>
            <a:r>
              <a:rPr lang="en-US"/>
              <a:t>Decoupled-Spatial </a:t>
            </a:r>
            <a:r>
              <a:rPr lang="en-US" altLang="zh-CN"/>
              <a:t>Paradigm: Spatial Architecture</a:t>
            </a:r>
            <a:endParaRPr lang="en-US"/>
          </a:p>
        </p:txBody>
      </p:sp>
      <p:sp>
        <p:nvSpPr>
          <p:cNvPr id="3" name="Content Placeholder 2">
            <a:extLst>
              <a:ext uri="{FF2B5EF4-FFF2-40B4-BE49-F238E27FC236}">
                <a16:creationId xmlns:a16="http://schemas.microsoft.com/office/drawing/2014/main" id="{43361953-8C02-454A-B7E7-47CEF6A3B1D1}"/>
              </a:ext>
            </a:extLst>
          </p:cNvPr>
          <p:cNvSpPr>
            <a:spLocks noGrp="1"/>
          </p:cNvSpPr>
          <p:nvPr>
            <p:ph idx="1"/>
          </p:nvPr>
        </p:nvSpPr>
        <p:spPr>
          <a:xfrm>
            <a:off x="649570" y="1998824"/>
            <a:ext cx="4815468" cy="1073692"/>
          </a:xfrm>
        </p:spPr>
        <p:txBody>
          <a:bodyPr>
            <a:normAutofit/>
          </a:bodyPr>
          <a:lstStyle/>
          <a:p>
            <a:pPr marL="0" indent="0">
              <a:buNone/>
            </a:pPr>
            <a:r>
              <a:rPr lang="en-US" sz="2400">
                <a:latin typeface="Consolas" panose="020B0609020204030204" pitchFamily="49" charset="0"/>
              </a:rPr>
              <a:t>for (int </a:t>
            </a:r>
            <a:r>
              <a:rPr lang="en-US" sz="2400" err="1">
                <a:latin typeface="Consolas" panose="020B0609020204030204" pitchFamily="49" charset="0"/>
              </a:rPr>
              <a:t>i</a:t>
            </a:r>
            <a:r>
              <a:rPr lang="en-US" sz="2400">
                <a:latin typeface="Consolas" panose="020B0609020204030204" pitchFamily="49" charset="0"/>
              </a:rPr>
              <a:t> = 0; </a:t>
            </a:r>
            <a:r>
              <a:rPr lang="en-US" sz="2400" err="1">
                <a:latin typeface="Consolas" panose="020B0609020204030204" pitchFamily="49" charset="0"/>
              </a:rPr>
              <a:t>i</a:t>
            </a:r>
            <a:r>
              <a:rPr lang="en-US" sz="2400">
                <a:latin typeface="Consolas" panose="020B0609020204030204" pitchFamily="49" charset="0"/>
              </a:rPr>
              <a:t> &lt; n; ++</a:t>
            </a:r>
            <a:r>
              <a:rPr lang="en-US" sz="2400" err="1">
                <a:latin typeface="Consolas" panose="020B0609020204030204" pitchFamily="49" charset="0"/>
              </a:rPr>
              <a:t>i</a:t>
            </a:r>
            <a:r>
              <a:rPr lang="en-US" sz="2400">
                <a:latin typeface="Consolas" panose="020B0609020204030204" pitchFamily="49" charset="0"/>
              </a:rPr>
              <a:t>)</a:t>
            </a:r>
          </a:p>
          <a:p>
            <a:pPr marL="0" indent="0">
              <a:buNone/>
            </a:pPr>
            <a:r>
              <a:rPr lang="en-US" sz="2400">
                <a:latin typeface="Consolas" panose="020B0609020204030204" pitchFamily="49" charset="0"/>
              </a:rPr>
              <a:t>    c[</a:t>
            </a:r>
            <a:r>
              <a:rPr lang="en-US" sz="2400" err="1">
                <a:latin typeface="Consolas" panose="020B0609020204030204" pitchFamily="49" charset="0"/>
              </a:rPr>
              <a:t>i</a:t>
            </a:r>
            <a:r>
              <a:rPr lang="en-US" sz="2400">
                <a:latin typeface="Consolas" panose="020B0609020204030204" pitchFamily="49" charset="0"/>
              </a:rPr>
              <a:t>] += a[</a:t>
            </a:r>
            <a:r>
              <a:rPr lang="en-US" sz="2400" err="1">
                <a:latin typeface="Consolas" panose="020B0609020204030204" pitchFamily="49" charset="0"/>
              </a:rPr>
              <a:t>i</a:t>
            </a:r>
            <a:r>
              <a:rPr lang="en-US" sz="2400">
                <a:latin typeface="Consolas" panose="020B0609020204030204" pitchFamily="49" charset="0"/>
              </a:rPr>
              <a:t>] * b[</a:t>
            </a:r>
            <a:r>
              <a:rPr lang="en-US" sz="2400" err="1">
                <a:latin typeface="Consolas" panose="020B0609020204030204" pitchFamily="49" charset="0"/>
              </a:rPr>
              <a:t>i</a:t>
            </a:r>
            <a:r>
              <a:rPr lang="en-US" sz="2400">
                <a:latin typeface="Consolas" panose="020B0609020204030204" pitchFamily="49" charset="0"/>
              </a:rPr>
              <a:t>];</a:t>
            </a:r>
          </a:p>
        </p:txBody>
      </p:sp>
      <p:sp>
        <p:nvSpPr>
          <p:cNvPr id="81" name="Oval 80">
            <a:extLst>
              <a:ext uri="{FF2B5EF4-FFF2-40B4-BE49-F238E27FC236}">
                <a16:creationId xmlns:a16="http://schemas.microsoft.com/office/drawing/2014/main" id="{6D5D138E-21F7-4C7E-8C3A-CDE3C7E8BAB1}"/>
              </a:ext>
            </a:extLst>
          </p:cNvPr>
          <p:cNvSpPr/>
          <p:nvPr/>
        </p:nvSpPr>
        <p:spPr>
          <a:xfrm>
            <a:off x="1781950" y="3872241"/>
            <a:ext cx="411480" cy="411480"/>
          </a:xfrm>
          <a:prstGeom prst="ellipse">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3600" b="1">
                <a:solidFill>
                  <a:schemeClr val="tx1"/>
                </a:solidFill>
              </a:rPr>
              <a:t>×</a:t>
            </a:r>
            <a:endParaRPr lang="en-US" sz="3600" b="1">
              <a:solidFill>
                <a:schemeClr val="tx1"/>
              </a:solidFill>
            </a:endParaRPr>
          </a:p>
        </p:txBody>
      </p:sp>
      <p:sp>
        <p:nvSpPr>
          <p:cNvPr id="84" name="Oval 83">
            <a:extLst>
              <a:ext uri="{FF2B5EF4-FFF2-40B4-BE49-F238E27FC236}">
                <a16:creationId xmlns:a16="http://schemas.microsoft.com/office/drawing/2014/main" id="{CF2C9BC6-000C-401D-AF20-96122CC9E516}"/>
              </a:ext>
            </a:extLst>
          </p:cNvPr>
          <p:cNvSpPr/>
          <p:nvPr/>
        </p:nvSpPr>
        <p:spPr>
          <a:xfrm>
            <a:off x="2319874" y="4440374"/>
            <a:ext cx="411480" cy="411480"/>
          </a:xfrm>
          <a:prstGeom prst="ellipse">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45720" rIns="0" bIns="0" rtlCol="0" anchor="ctr"/>
          <a:lstStyle/>
          <a:p>
            <a:pPr algn="ctr"/>
            <a:r>
              <a:rPr lang="zh-CN" altLang="en-US" sz="3600" b="1">
                <a:solidFill>
                  <a:schemeClr val="tx1"/>
                </a:solidFill>
              </a:rPr>
              <a:t>＋</a:t>
            </a:r>
            <a:endParaRPr lang="en-US" b="1">
              <a:solidFill>
                <a:schemeClr val="tx1"/>
              </a:solidFill>
            </a:endParaRPr>
          </a:p>
        </p:txBody>
      </p:sp>
      <p:cxnSp>
        <p:nvCxnSpPr>
          <p:cNvPr id="85" name="Straight Arrow Connector 84">
            <a:extLst>
              <a:ext uri="{FF2B5EF4-FFF2-40B4-BE49-F238E27FC236}">
                <a16:creationId xmlns:a16="http://schemas.microsoft.com/office/drawing/2014/main" id="{E7FA7162-2A0D-4273-BC24-BEF16235C095}"/>
              </a:ext>
            </a:extLst>
          </p:cNvPr>
          <p:cNvCxnSpPr>
            <a:cxnSpLocks/>
            <a:stCxn id="81" idx="5"/>
            <a:endCxn id="84" idx="1"/>
          </p:cNvCxnSpPr>
          <p:nvPr/>
        </p:nvCxnSpPr>
        <p:spPr>
          <a:xfrm>
            <a:off x="2133170" y="4223461"/>
            <a:ext cx="246964" cy="27717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9" name="Rectangle 88">
            <a:extLst>
              <a:ext uri="{FF2B5EF4-FFF2-40B4-BE49-F238E27FC236}">
                <a16:creationId xmlns:a16="http://schemas.microsoft.com/office/drawing/2014/main" id="{357E1F1C-CE70-4F83-B306-3135BC1034C2}"/>
              </a:ext>
            </a:extLst>
          </p:cNvPr>
          <p:cNvSpPr/>
          <p:nvPr/>
        </p:nvSpPr>
        <p:spPr>
          <a:xfrm>
            <a:off x="1386821" y="3257697"/>
            <a:ext cx="520517" cy="328862"/>
          </a:xfrm>
          <a:prstGeom prst="rect">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A</a:t>
            </a:r>
          </a:p>
        </p:txBody>
      </p:sp>
      <p:sp>
        <p:nvSpPr>
          <p:cNvPr id="90" name="Rectangle 89">
            <a:extLst>
              <a:ext uri="{FF2B5EF4-FFF2-40B4-BE49-F238E27FC236}">
                <a16:creationId xmlns:a16="http://schemas.microsoft.com/office/drawing/2014/main" id="{6007E763-54B6-491E-A766-0DA1ACA6DF48}"/>
              </a:ext>
            </a:extLst>
          </p:cNvPr>
          <p:cNvSpPr/>
          <p:nvPr/>
        </p:nvSpPr>
        <p:spPr>
          <a:xfrm>
            <a:off x="2072917" y="3266274"/>
            <a:ext cx="522410" cy="328862"/>
          </a:xfrm>
          <a:prstGeom prst="rect">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B</a:t>
            </a:r>
          </a:p>
        </p:txBody>
      </p:sp>
      <p:cxnSp>
        <p:nvCxnSpPr>
          <p:cNvPr id="91" name="Straight Arrow Connector 90">
            <a:extLst>
              <a:ext uri="{FF2B5EF4-FFF2-40B4-BE49-F238E27FC236}">
                <a16:creationId xmlns:a16="http://schemas.microsoft.com/office/drawing/2014/main" id="{661742F0-AA6D-4096-81C5-623DBCD0AE02}"/>
              </a:ext>
            </a:extLst>
          </p:cNvPr>
          <p:cNvCxnSpPr>
            <a:cxnSpLocks/>
            <a:stCxn id="89" idx="2"/>
            <a:endCxn id="81" idx="1"/>
          </p:cNvCxnSpPr>
          <p:nvPr/>
        </p:nvCxnSpPr>
        <p:spPr>
          <a:xfrm>
            <a:off x="1647080" y="3586559"/>
            <a:ext cx="195130" cy="34594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3D51EA52-2BD3-4315-92C7-6946CE97F2E5}"/>
              </a:ext>
            </a:extLst>
          </p:cNvPr>
          <p:cNvCxnSpPr>
            <a:cxnSpLocks/>
            <a:stCxn id="90" idx="2"/>
            <a:endCxn id="81" idx="7"/>
          </p:cNvCxnSpPr>
          <p:nvPr/>
        </p:nvCxnSpPr>
        <p:spPr>
          <a:xfrm flipH="1">
            <a:off x="2133170" y="3595136"/>
            <a:ext cx="200952" cy="33736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7" name="Rectangle 96">
            <a:extLst>
              <a:ext uri="{FF2B5EF4-FFF2-40B4-BE49-F238E27FC236}">
                <a16:creationId xmlns:a16="http://schemas.microsoft.com/office/drawing/2014/main" id="{E0F48506-7F88-44F5-AE60-A54D72533C4E}"/>
              </a:ext>
            </a:extLst>
          </p:cNvPr>
          <p:cNvSpPr/>
          <p:nvPr/>
        </p:nvSpPr>
        <p:spPr>
          <a:xfrm>
            <a:off x="3157130" y="3266274"/>
            <a:ext cx="493533" cy="328862"/>
          </a:xfrm>
          <a:prstGeom prst="rect">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C</a:t>
            </a:r>
          </a:p>
        </p:txBody>
      </p:sp>
      <p:cxnSp>
        <p:nvCxnSpPr>
          <p:cNvPr id="98" name="Straight Arrow Connector 97">
            <a:extLst>
              <a:ext uri="{FF2B5EF4-FFF2-40B4-BE49-F238E27FC236}">
                <a16:creationId xmlns:a16="http://schemas.microsoft.com/office/drawing/2014/main" id="{54ED685C-07A9-418A-8B16-314B1FF6BCBA}"/>
              </a:ext>
            </a:extLst>
          </p:cNvPr>
          <p:cNvCxnSpPr>
            <a:cxnSpLocks/>
            <a:stCxn id="97" idx="2"/>
            <a:endCxn id="84" idx="7"/>
          </p:cNvCxnSpPr>
          <p:nvPr/>
        </p:nvCxnSpPr>
        <p:spPr>
          <a:xfrm flipH="1">
            <a:off x="2671094" y="3595136"/>
            <a:ext cx="732803" cy="90549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1" name="Rectangle 100">
            <a:extLst>
              <a:ext uri="{FF2B5EF4-FFF2-40B4-BE49-F238E27FC236}">
                <a16:creationId xmlns:a16="http://schemas.microsoft.com/office/drawing/2014/main" id="{765EDA30-F3E0-4578-B216-8524768363DA}"/>
              </a:ext>
            </a:extLst>
          </p:cNvPr>
          <p:cNvSpPr/>
          <p:nvPr/>
        </p:nvSpPr>
        <p:spPr>
          <a:xfrm>
            <a:off x="2270182" y="5123942"/>
            <a:ext cx="514861" cy="328862"/>
          </a:xfrm>
          <a:prstGeom prst="rect">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D</a:t>
            </a:r>
          </a:p>
        </p:txBody>
      </p:sp>
      <p:cxnSp>
        <p:nvCxnSpPr>
          <p:cNvPr id="102" name="Straight Arrow Connector 101">
            <a:extLst>
              <a:ext uri="{FF2B5EF4-FFF2-40B4-BE49-F238E27FC236}">
                <a16:creationId xmlns:a16="http://schemas.microsoft.com/office/drawing/2014/main" id="{BE4EC80B-01C4-41D9-9285-33A23A9470F2}"/>
              </a:ext>
            </a:extLst>
          </p:cNvPr>
          <p:cNvCxnSpPr>
            <a:cxnSpLocks/>
            <a:stCxn id="84" idx="4"/>
            <a:endCxn id="101" idx="0"/>
          </p:cNvCxnSpPr>
          <p:nvPr/>
        </p:nvCxnSpPr>
        <p:spPr>
          <a:xfrm>
            <a:off x="2525614" y="4851854"/>
            <a:ext cx="1999" cy="27208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250C0596-2FD3-4CF8-97F7-25B6A35B9ACC}"/>
              </a:ext>
            </a:extLst>
          </p:cNvPr>
          <p:cNvCxnSpPr>
            <a:cxnSpLocks/>
          </p:cNvCxnSpPr>
          <p:nvPr/>
        </p:nvCxnSpPr>
        <p:spPr>
          <a:xfrm>
            <a:off x="9640828" y="3855922"/>
            <a:ext cx="2" cy="193071"/>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1D6424C0-C92F-490B-80F2-B2908CDFD005}"/>
              </a:ext>
            </a:extLst>
          </p:cNvPr>
          <p:cNvCxnSpPr>
            <a:cxnSpLocks/>
          </p:cNvCxnSpPr>
          <p:nvPr/>
        </p:nvCxnSpPr>
        <p:spPr>
          <a:xfrm>
            <a:off x="8993849" y="3844269"/>
            <a:ext cx="2" cy="193071"/>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6AE25F3A-0A8F-4210-B03F-0446463D2B19}"/>
              </a:ext>
            </a:extLst>
          </p:cNvPr>
          <p:cNvCxnSpPr>
            <a:cxnSpLocks/>
          </p:cNvCxnSpPr>
          <p:nvPr/>
        </p:nvCxnSpPr>
        <p:spPr>
          <a:xfrm>
            <a:off x="8335859" y="3848687"/>
            <a:ext cx="2" cy="193071"/>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90109FC4-7B44-42D8-BCF7-EC938A0715A1}"/>
              </a:ext>
            </a:extLst>
          </p:cNvPr>
          <p:cNvCxnSpPr>
            <a:cxnSpLocks/>
          </p:cNvCxnSpPr>
          <p:nvPr/>
        </p:nvCxnSpPr>
        <p:spPr>
          <a:xfrm>
            <a:off x="7685823" y="3845337"/>
            <a:ext cx="2" cy="193071"/>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sp>
        <p:nvSpPr>
          <p:cNvPr id="92" name="Rectangle 91">
            <a:extLst>
              <a:ext uri="{FF2B5EF4-FFF2-40B4-BE49-F238E27FC236}">
                <a16:creationId xmlns:a16="http://schemas.microsoft.com/office/drawing/2014/main" id="{DE77DC57-1115-4EA5-96A4-00CD3F039085}"/>
              </a:ext>
            </a:extLst>
          </p:cNvPr>
          <p:cNvSpPr/>
          <p:nvPr/>
        </p:nvSpPr>
        <p:spPr>
          <a:xfrm>
            <a:off x="8522514" y="1589341"/>
            <a:ext cx="1906635" cy="630960"/>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rPr>
              <a:t>Controller</a:t>
            </a:r>
            <a:endParaRPr lang="en-US">
              <a:solidFill>
                <a:schemeClr val="tx1"/>
              </a:solidFill>
            </a:endParaRPr>
          </a:p>
        </p:txBody>
      </p:sp>
      <p:sp>
        <p:nvSpPr>
          <p:cNvPr id="93" name="Rectangle 92">
            <a:extLst>
              <a:ext uri="{FF2B5EF4-FFF2-40B4-BE49-F238E27FC236}">
                <a16:creationId xmlns:a16="http://schemas.microsoft.com/office/drawing/2014/main" id="{37C24AD1-D6AB-4D1C-9FEA-71EDBDB98E03}"/>
              </a:ext>
            </a:extLst>
          </p:cNvPr>
          <p:cNvSpPr/>
          <p:nvPr/>
        </p:nvSpPr>
        <p:spPr>
          <a:xfrm>
            <a:off x="6926450" y="2600147"/>
            <a:ext cx="3259874" cy="725003"/>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200">
                <a:solidFill>
                  <a:schemeClr val="tx1"/>
                </a:solidFill>
              </a:rPr>
              <a:t>Memory</a:t>
            </a:r>
            <a:endParaRPr lang="en-US">
              <a:solidFill>
                <a:schemeClr val="tx1"/>
              </a:solidFill>
            </a:endParaRPr>
          </a:p>
        </p:txBody>
      </p:sp>
      <p:sp>
        <p:nvSpPr>
          <p:cNvPr id="95" name="Oval 94">
            <a:extLst>
              <a:ext uri="{FF2B5EF4-FFF2-40B4-BE49-F238E27FC236}">
                <a16:creationId xmlns:a16="http://schemas.microsoft.com/office/drawing/2014/main" id="{04D477E4-9ECA-472C-BB1F-55EB748E6451}"/>
              </a:ext>
            </a:extLst>
          </p:cNvPr>
          <p:cNvSpPr/>
          <p:nvPr/>
        </p:nvSpPr>
        <p:spPr>
          <a:xfrm>
            <a:off x="7812355" y="4195534"/>
            <a:ext cx="391464" cy="391464"/>
          </a:xfrm>
          <a:prstGeom prst="ellipse">
            <a:avLst/>
          </a:prstGeom>
          <a:solidFill>
            <a:schemeClr val="accent2">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Oval 95">
            <a:extLst>
              <a:ext uri="{FF2B5EF4-FFF2-40B4-BE49-F238E27FC236}">
                <a16:creationId xmlns:a16="http://schemas.microsoft.com/office/drawing/2014/main" id="{D8DB6B3F-22A8-4119-97C5-3CF49236968E}"/>
              </a:ext>
            </a:extLst>
          </p:cNvPr>
          <p:cNvSpPr/>
          <p:nvPr/>
        </p:nvSpPr>
        <p:spPr>
          <a:xfrm>
            <a:off x="7615035" y="4026646"/>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9" name="Oval 98">
            <a:extLst>
              <a:ext uri="{FF2B5EF4-FFF2-40B4-BE49-F238E27FC236}">
                <a16:creationId xmlns:a16="http://schemas.microsoft.com/office/drawing/2014/main" id="{FFBA1452-8764-443E-A47B-86520553EFA6}"/>
              </a:ext>
            </a:extLst>
          </p:cNvPr>
          <p:cNvSpPr/>
          <p:nvPr/>
        </p:nvSpPr>
        <p:spPr>
          <a:xfrm>
            <a:off x="7615035" y="4652235"/>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0" name="Oval 99">
            <a:extLst>
              <a:ext uri="{FF2B5EF4-FFF2-40B4-BE49-F238E27FC236}">
                <a16:creationId xmlns:a16="http://schemas.microsoft.com/office/drawing/2014/main" id="{53B67013-CB05-4D27-A351-E5FECE7DCA2A}"/>
              </a:ext>
            </a:extLst>
          </p:cNvPr>
          <p:cNvSpPr/>
          <p:nvPr/>
        </p:nvSpPr>
        <p:spPr>
          <a:xfrm>
            <a:off x="8268305" y="4031173"/>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3" name="Oval 102">
            <a:extLst>
              <a:ext uri="{FF2B5EF4-FFF2-40B4-BE49-F238E27FC236}">
                <a16:creationId xmlns:a16="http://schemas.microsoft.com/office/drawing/2014/main" id="{D4ACBC1C-A8B3-4686-9793-79FCDAF61973}"/>
              </a:ext>
            </a:extLst>
          </p:cNvPr>
          <p:cNvSpPr/>
          <p:nvPr/>
        </p:nvSpPr>
        <p:spPr>
          <a:xfrm>
            <a:off x="8271453" y="4652235"/>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04" name="Straight Arrow Connector 103">
            <a:extLst>
              <a:ext uri="{FF2B5EF4-FFF2-40B4-BE49-F238E27FC236}">
                <a16:creationId xmlns:a16="http://schemas.microsoft.com/office/drawing/2014/main" id="{A7182B71-4A20-4468-B4C2-6F6EB5B27AB3}"/>
              </a:ext>
            </a:extLst>
          </p:cNvPr>
          <p:cNvCxnSpPr>
            <a:cxnSpLocks/>
            <a:stCxn id="96" idx="5"/>
            <a:endCxn id="95" idx="1"/>
          </p:cNvCxnSpPr>
          <p:nvPr/>
        </p:nvCxnSpPr>
        <p:spPr>
          <a:xfrm>
            <a:off x="7738415" y="4150026"/>
            <a:ext cx="131269" cy="102835"/>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F8CEB27D-1DEE-4E8D-9634-0A5910D99356}"/>
              </a:ext>
            </a:extLst>
          </p:cNvPr>
          <p:cNvCxnSpPr>
            <a:cxnSpLocks/>
            <a:stCxn id="100" idx="3"/>
            <a:endCxn id="95" idx="7"/>
          </p:cNvCxnSpPr>
          <p:nvPr/>
        </p:nvCxnSpPr>
        <p:spPr>
          <a:xfrm flipH="1">
            <a:off x="8146491" y="4154553"/>
            <a:ext cx="142985" cy="98309"/>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6C523A0B-124C-4012-AB7B-9E6120212B12}"/>
              </a:ext>
            </a:extLst>
          </p:cNvPr>
          <p:cNvCxnSpPr>
            <a:cxnSpLocks/>
            <a:stCxn id="99" idx="7"/>
            <a:endCxn id="95" idx="3"/>
          </p:cNvCxnSpPr>
          <p:nvPr/>
        </p:nvCxnSpPr>
        <p:spPr>
          <a:xfrm flipV="1">
            <a:off x="7738415" y="4529668"/>
            <a:ext cx="131269" cy="143736"/>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C9073A1E-5DE3-45A7-85EE-616810099B46}"/>
              </a:ext>
            </a:extLst>
          </p:cNvPr>
          <p:cNvCxnSpPr>
            <a:cxnSpLocks/>
            <a:stCxn id="95" idx="5"/>
            <a:endCxn id="103" idx="1"/>
          </p:cNvCxnSpPr>
          <p:nvPr/>
        </p:nvCxnSpPr>
        <p:spPr>
          <a:xfrm>
            <a:off x="8146491" y="4529668"/>
            <a:ext cx="146131" cy="143736"/>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03962404-FEB5-4302-9FC4-2946DBE067CE}"/>
              </a:ext>
            </a:extLst>
          </p:cNvPr>
          <p:cNvCxnSpPr>
            <a:cxnSpLocks/>
            <a:stCxn id="99" idx="6"/>
            <a:endCxn id="103" idx="2"/>
          </p:cNvCxnSpPr>
          <p:nvPr/>
        </p:nvCxnSpPr>
        <p:spPr>
          <a:xfrm>
            <a:off x="7759585" y="4724511"/>
            <a:ext cx="511869" cy="0"/>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5D977E55-7AD2-4531-B64A-C2A6CE0DFEF9}"/>
              </a:ext>
            </a:extLst>
          </p:cNvPr>
          <p:cNvCxnSpPr>
            <a:cxnSpLocks/>
            <a:stCxn id="96" idx="4"/>
            <a:endCxn id="99" idx="0"/>
          </p:cNvCxnSpPr>
          <p:nvPr/>
        </p:nvCxnSpPr>
        <p:spPr>
          <a:xfrm>
            <a:off x="7687310" y="4171196"/>
            <a:ext cx="0" cy="481039"/>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17D5EABA-40FF-4459-A7DE-99AFCCAA130A}"/>
              </a:ext>
            </a:extLst>
          </p:cNvPr>
          <p:cNvCxnSpPr>
            <a:cxnSpLocks/>
            <a:stCxn id="96" idx="6"/>
            <a:endCxn id="100" idx="2"/>
          </p:cNvCxnSpPr>
          <p:nvPr/>
        </p:nvCxnSpPr>
        <p:spPr>
          <a:xfrm>
            <a:off x="7759585" y="4098922"/>
            <a:ext cx="508720" cy="4525"/>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CC643842-14BB-42C8-8C90-B114C4B59CCD}"/>
              </a:ext>
            </a:extLst>
          </p:cNvPr>
          <p:cNvCxnSpPr>
            <a:cxnSpLocks/>
            <a:stCxn id="103" idx="0"/>
            <a:endCxn id="100" idx="4"/>
          </p:cNvCxnSpPr>
          <p:nvPr/>
        </p:nvCxnSpPr>
        <p:spPr>
          <a:xfrm flipH="1" flipV="1">
            <a:off x="8340580" y="4175723"/>
            <a:ext cx="3146" cy="476513"/>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112" name="Oval 111">
            <a:extLst>
              <a:ext uri="{FF2B5EF4-FFF2-40B4-BE49-F238E27FC236}">
                <a16:creationId xmlns:a16="http://schemas.microsoft.com/office/drawing/2014/main" id="{7DAA3B1A-7E30-460E-9241-7D99A71B778B}"/>
              </a:ext>
            </a:extLst>
          </p:cNvPr>
          <p:cNvSpPr/>
          <p:nvPr/>
        </p:nvSpPr>
        <p:spPr>
          <a:xfrm>
            <a:off x="8465627" y="4201701"/>
            <a:ext cx="391464" cy="391464"/>
          </a:xfrm>
          <a:prstGeom prst="ellipse">
            <a:avLst/>
          </a:prstGeom>
          <a:solidFill>
            <a:schemeClr val="accent2">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Oval 112">
            <a:extLst>
              <a:ext uri="{FF2B5EF4-FFF2-40B4-BE49-F238E27FC236}">
                <a16:creationId xmlns:a16="http://schemas.microsoft.com/office/drawing/2014/main" id="{AF3ABF2F-FAC2-403A-A11F-9BCE9A37863E}"/>
              </a:ext>
            </a:extLst>
          </p:cNvPr>
          <p:cNvSpPr/>
          <p:nvPr/>
        </p:nvSpPr>
        <p:spPr>
          <a:xfrm>
            <a:off x="8921577" y="4037339"/>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4" name="Oval 113">
            <a:extLst>
              <a:ext uri="{FF2B5EF4-FFF2-40B4-BE49-F238E27FC236}">
                <a16:creationId xmlns:a16="http://schemas.microsoft.com/office/drawing/2014/main" id="{FD422C93-EFE8-48B2-BB94-4DDEC549C318}"/>
              </a:ext>
            </a:extLst>
          </p:cNvPr>
          <p:cNvSpPr/>
          <p:nvPr/>
        </p:nvSpPr>
        <p:spPr>
          <a:xfrm>
            <a:off x="8924723" y="4658403"/>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15" name="Straight Arrow Connector 114">
            <a:extLst>
              <a:ext uri="{FF2B5EF4-FFF2-40B4-BE49-F238E27FC236}">
                <a16:creationId xmlns:a16="http://schemas.microsoft.com/office/drawing/2014/main" id="{D12BFDC5-B1CB-489E-8B4D-F6529D03EBE2}"/>
              </a:ext>
            </a:extLst>
          </p:cNvPr>
          <p:cNvCxnSpPr>
            <a:cxnSpLocks/>
            <a:endCxn id="112" idx="1"/>
          </p:cNvCxnSpPr>
          <p:nvPr/>
        </p:nvCxnSpPr>
        <p:spPr>
          <a:xfrm>
            <a:off x="8391686" y="4156194"/>
            <a:ext cx="131269" cy="102835"/>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A2EC92CB-9222-40F6-86E3-97DC614554D0}"/>
              </a:ext>
            </a:extLst>
          </p:cNvPr>
          <p:cNvCxnSpPr>
            <a:cxnSpLocks/>
            <a:stCxn id="113" idx="3"/>
            <a:endCxn id="112" idx="7"/>
          </p:cNvCxnSpPr>
          <p:nvPr/>
        </p:nvCxnSpPr>
        <p:spPr>
          <a:xfrm flipH="1">
            <a:off x="8799761" y="4160719"/>
            <a:ext cx="142985" cy="98309"/>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AC00B86C-BD16-4EF6-83E2-734660118FE2}"/>
              </a:ext>
            </a:extLst>
          </p:cNvPr>
          <p:cNvCxnSpPr>
            <a:cxnSpLocks/>
            <a:endCxn id="112" idx="3"/>
          </p:cNvCxnSpPr>
          <p:nvPr/>
        </p:nvCxnSpPr>
        <p:spPr>
          <a:xfrm flipV="1">
            <a:off x="8391686" y="4535835"/>
            <a:ext cx="131269" cy="143736"/>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635BA5F8-E1CF-46AD-A5D4-882700BBC105}"/>
              </a:ext>
            </a:extLst>
          </p:cNvPr>
          <p:cNvCxnSpPr>
            <a:cxnSpLocks/>
            <a:stCxn id="112" idx="5"/>
            <a:endCxn id="114" idx="1"/>
          </p:cNvCxnSpPr>
          <p:nvPr/>
        </p:nvCxnSpPr>
        <p:spPr>
          <a:xfrm>
            <a:off x="8799761" y="4535835"/>
            <a:ext cx="146131" cy="143736"/>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15F0F37D-E9A2-4DA8-9BF3-F3EE158BA2A4}"/>
              </a:ext>
            </a:extLst>
          </p:cNvPr>
          <p:cNvCxnSpPr>
            <a:cxnSpLocks/>
            <a:endCxn id="114" idx="2"/>
          </p:cNvCxnSpPr>
          <p:nvPr/>
        </p:nvCxnSpPr>
        <p:spPr>
          <a:xfrm>
            <a:off x="8412856" y="4730677"/>
            <a:ext cx="511869" cy="0"/>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93C40E42-2869-4914-8C86-5C8528BED11C}"/>
              </a:ext>
            </a:extLst>
          </p:cNvPr>
          <p:cNvCxnSpPr>
            <a:cxnSpLocks/>
            <a:endCxn id="113" idx="2"/>
          </p:cNvCxnSpPr>
          <p:nvPr/>
        </p:nvCxnSpPr>
        <p:spPr>
          <a:xfrm>
            <a:off x="8412856" y="4105089"/>
            <a:ext cx="508720" cy="4525"/>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28" name="Straight Arrow Connector 127">
            <a:extLst>
              <a:ext uri="{FF2B5EF4-FFF2-40B4-BE49-F238E27FC236}">
                <a16:creationId xmlns:a16="http://schemas.microsoft.com/office/drawing/2014/main" id="{7ECA8B1B-0F92-46D5-948B-E7EFC8A0809E}"/>
              </a:ext>
            </a:extLst>
          </p:cNvPr>
          <p:cNvCxnSpPr>
            <a:cxnSpLocks/>
            <a:stCxn id="114" idx="0"/>
            <a:endCxn id="113" idx="4"/>
          </p:cNvCxnSpPr>
          <p:nvPr/>
        </p:nvCxnSpPr>
        <p:spPr>
          <a:xfrm flipH="1" flipV="1">
            <a:off x="8993850" y="4181889"/>
            <a:ext cx="3146" cy="476513"/>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179" name="Oval 178">
            <a:extLst>
              <a:ext uri="{FF2B5EF4-FFF2-40B4-BE49-F238E27FC236}">
                <a16:creationId xmlns:a16="http://schemas.microsoft.com/office/drawing/2014/main" id="{B7383F83-580F-4569-95E5-F20253238E49}"/>
              </a:ext>
            </a:extLst>
          </p:cNvPr>
          <p:cNvSpPr/>
          <p:nvPr/>
        </p:nvSpPr>
        <p:spPr>
          <a:xfrm>
            <a:off x="9118897" y="4202770"/>
            <a:ext cx="391464" cy="391464"/>
          </a:xfrm>
          <a:prstGeom prst="ellipse">
            <a:avLst/>
          </a:prstGeom>
          <a:solidFill>
            <a:schemeClr val="accent2">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6" name="Oval 185">
            <a:extLst>
              <a:ext uri="{FF2B5EF4-FFF2-40B4-BE49-F238E27FC236}">
                <a16:creationId xmlns:a16="http://schemas.microsoft.com/office/drawing/2014/main" id="{37EB0AC2-38CA-4F9C-BD10-7C191E9B4269}"/>
              </a:ext>
            </a:extLst>
          </p:cNvPr>
          <p:cNvSpPr/>
          <p:nvPr/>
        </p:nvSpPr>
        <p:spPr>
          <a:xfrm>
            <a:off x="9574847" y="4038408"/>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7" name="Oval 186">
            <a:extLst>
              <a:ext uri="{FF2B5EF4-FFF2-40B4-BE49-F238E27FC236}">
                <a16:creationId xmlns:a16="http://schemas.microsoft.com/office/drawing/2014/main" id="{99B15C7B-8AEB-46AB-869C-7C0B28B5190A}"/>
              </a:ext>
            </a:extLst>
          </p:cNvPr>
          <p:cNvSpPr/>
          <p:nvPr/>
        </p:nvSpPr>
        <p:spPr>
          <a:xfrm>
            <a:off x="9577995" y="4659472"/>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88" name="Straight Arrow Connector 187">
            <a:extLst>
              <a:ext uri="{FF2B5EF4-FFF2-40B4-BE49-F238E27FC236}">
                <a16:creationId xmlns:a16="http://schemas.microsoft.com/office/drawing/2014/main" id="{743A26FA-E95C-4693-BC6B-C1E1210172D4}"/>
              </a:ext>
            </a:extLst>
          </p:cNvPr>
          <p:cNvCxnSpPr>
            <a:cxnSpLocks/>
            <a:endCxn id="179" idx="1"/>
          </p:cNvCxnSpPr>
          <p:nvPr/>
        </p:nvCxnSpPr>
        <p:spPr>
          <a:xfrm>
            <a:off x="9044956" y="4157262"/>
            <a:ext cx="131269" cy="102835"/>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89" name="Straight Arrow Connector 188">
            <a:extLst>
              <a:ext uri="{FF2B5EF4-FFF2-40B4-BE49-F238E27FC236}">
                <a16:creationId xmlns:a16="http://schemas.microsoft.com/office/drawing/2014/main" id="{A0282758-8F7C-4D30-B197-F0C5BE9431E2}"/>
              </a:ext>
            </a:extLst>
          </p:cNvPr>
          <p:cNvCxnSpPr>
            <a:cxnSpLocks/>
            <a:stCxn id="186" idx="3"/>
            <a:endCxn id="179" idx="7"/>
          </p:cNvCxnSpPr>
          <p:nvPr/>
        </p:nvCxnSpPr>
        <p:spPr>
          <a:xfrm flipH="1">
            <a:off x="9453031" y="4161787"/>
            <a:ext cx="142985" cy="98309"/>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90" name="Straight Arrow Connector 189">
            <a:extLst>
              <a:ext uri="{FF2B5EF4-FFF2-40B4-BE49-F238E27FC236}">
                <a16:creationId xmlns:a16="http://schemas.microsoft.com/office/drawing/2014/main" id="{BD0B08D6-0017-4E8C-A870-13E1D52CC8FA}"/>
              </a:ext>
            </a:extLst>
          </p:cNvPr>
          <p:cNvCxnSpPr>
            <a:cxnSpLocks/>
            <a:endCxn id="179" idx="3"/>
          </p:cNvCxnSpPr>
          <p:nvPr/>
        </p:nvCxnSpPr>
        <p:spPr>
          <a:xfrm flipV="1">
            <a:off x="9044956" y="4536905"/>
            <a:ext cx="131269" cy="143736"/>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91" name="Straight Arrow Connector 190">
            <a:extLst>
              <a:ext uri="{FF2B5EF4-FFF2-40B4-BE49-F238E27FC236}">
                <a16:creationId xmlns:a16="http://schemas.microsoft.com/office/drawing/2014/main" id="{CC236253-86AC-47C8-AF1F-AAAD35A8E01A}"/>
              </a:ext>
            </a:extLst>
          </p:cNvPr>
          <p:cNvCxnSpPr>
            <a:cxnSpLocks/>
            <a:stCxn id="179" idx="5"/>
            <a:endCxn id="187" idx="1"/>
          </p:cNvCxnSpPr>
          <p:nvPr/>
        </p:nvCxnSpPr>
        <p:spPr>
          <a:xfrm>
            <a:off x="9453031" y="4536905"/>
            <a:ext cx="146131" cy="143736"/>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92" name="Straight Arrow Connector 191">
            <a:extLst>
              <a:ext uri="{FF2B5EF4-FFF2-40B4-BE49-F238E27FC236}">
                <a16:creationId xmlns:a16="http://schemas.microsoft.com/office/drawing/2014/main" id="{04858682-B1CA-4510-9D8B-FAD7B27683A3}"/>
              </a:ext>
            </a:extLst>
          </p:cNvPr>
          <p:cNvCxnSpPr>
            <a:cxnSpLocks/>
            <a:endCxn id="187" idx="2"/>
          </p:cNvCxnSpPr>
          <p:nvPr/>
        </p:nvCxnSpPr>
        <p:spPr>
          <a:xfrm>
            <a:off x="9066126" y="4731747"/>
            <a:ext cx="511869" cy="0"/>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93" name="Straight Arrow Connector 192">
            <a:extLst>
              <a:ext uri="{FF2B5EF4-FFF2-40B4-BE49-F238E27FC236}">
                <a16:creationId xmlns:a16="http://schemas.microsoft.com/office/drawing/2014/main" id="{30271073-14D1-4522-BFD4-6D63DBDC92E4}"/>
              </a:ext>
            </a:extLst>
          </p:cNvPr>
          <p:cNvCxnSpPr>
            <a:cxnSpLocks/>
            <a:endCxn id="186" idx="2"/>
          </p:cNvCxnSpPr>
          <p:nvPr/>
        </p:nvCxnSpPr>
        <p:spPr>
          <a:xfrm>
            <a:off x="9066126" y="4106158"/>
            <a:ext cx="508720" cy="4525"/>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94" name="Straight Arrow Connector 193">
            <a:extLst>
              <a:ext uri="{FF2B5EF4-FFF2-40B4-BE49-F238E27FC236}">
                <a16:creationId xmlns:a16="http://schemas.microsoft.com/office/drawing/2014/main" id="{621766D1-4160-43ED-BE4B-FE0E6BEFB370}"/>
              </a:ext>
            </a:extLst>
          </p:cNvPr>
          <p:cNvCxnSpPr>
            <a:cxnSpLocks/>
            <a:stCxn id="187" idx="0"/>
            <a:endCxn id="186" idx="4"/>
          </p:cNvCxnSpPr>
          <p:nvPr/>
        </p:nvCxnSpPr>
        <p:spPr>
          <a:xfrm flipH="1" flipV="1">
            <a:off x="9647122" y="4182957"/>
            <a:ext cx="3146" cy="476513"/>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195" name="Oval 194">
            <a:extLst>
              <a:ext uri="{FF2B5EF4-FFF2-40B4-BE49-F238E27FC236}">
                <a16:creationId xmlns:a16="http://schemas.microsoft.com/office/drawing/2014/main" id="{3FEA555D-7A18-4794-AA4C-BF489CB6120D}"/>
              </a:ext>
            </a:extLst>
          </p:cNvPr>
          <p:cNvSpPr/>
          <p:nvPr/>
        </p:nvSpPr>
        <p:spPr>
          <a:xfrm>
            <a:off x="7809209" y="4823101"/>
            <a:ext cx="391464" cy="391464"/>
          </a:xfrm>
          <a:prstGeom prst="ellipse">
            <a:avLst/>
          </a:prstGeom>
          <a:solidFill>
            <a:schemeClr val="accent2">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6" name="Oval 195">
            <a:extLst>
              <a:ext uri="{FF2B5EF4-FFF2-40B4-BE49-F238E27FC236}">
                <a16:creationId xmlns:a16="http://schemas.microsoft.com/office/drawing/2014/main" id="{849A81EC-37A1-4F35-A956-F4C2D2FA8E0E}"/>
              </a:ext>
            </a:extLst>
          </p:cNvPr>
          <p:cNvSpPr/>
          <p:nvPr/>
        </p:nvSpPr>
        <p:spPr>
          <a:xfrm>
            <a:off x="7611889" y="5279805"/>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7" name="Oval 196">
            <a:extLst>
              <a:ext uri="{FF2B5EF4-FFF2-40B4-BE49-F238E27FC236}">
                <a16:creationId xmlns:a16="http://schemas.microsoft.com/office/drawing/2014/main" id="{406476B6-47CF-4BC0-BB79-6AA6E689BB07}"/>
              </a:ext>
            </a:extLst>
          </p:cNvPr>
          <p:cNvSpPr/>
          <p:nvPr/>
        </p:nvSpPr>
        <p:spPr>
          <a:xfrm>
            <a:off x="8268305" y="5279805"/>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98" name="Straight Arrow Connector 197">
            <a:extLst>
              <a:ext uri="{FF2B5EF4-FFF2-40B4-BE49-F238E27FC236}">
                <a16:creationId xmlns:a16="http://schemas.microsoft.com/office/drawing/2014/main" id="{F8453795-B873-4687-97E6-3167372A86A0}"/>
              </a:ext>
            </a:extLst>
          </p:cNvPr>
          <p:cNvCxnSpPr>
            <a:cxnSpLocks/>
            <a:endCxn id="195" idx="1"/>
          </p:cNvCxnSpPr>
          <p:nvPr/>
        </p:nvCxnSpPr>
        <p:spPr>
          <a:xfrm>
            <a:off x="7735268" y="4777596"/>
            <a:ext cx="131269" cy="102835"/>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99" name="Straight Arrow Connector 198">
            <a:extLst>
              <a:ext uri="{FF2B5EF4-FFF2-40B4-BE49-F238E27FC236}">
                <a16:creationId xmlns:a16="http://schemas.microsoft.com/office/drawing/2014/main" id="{AE983ACF-3C88-46DB-97A3-4684881BA0B9}"/>
              </a:ext>
            </a:extLst>
          </p:cNvPr>
          <p:cNvCxnSpPr>
            <a:cxnSpLocks/>
            <a:endCxn id="195" idx="7"/>
          </p:cNvCxnSpPr>
          <p:nvPr/>
        </p:nvCxnSpPr>
        <p:spPr>
          <a:xfrm flipH="1">
            <a:off x="8143343" y="4782121"/>
            <a:ext cx="142985" cy="98309"/>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00" name="Straight Arrow Connector 199">
            <a:extLst>
              <a:ext uri="{FF2B5EF4-FFF2-40B4-BE49-F238E27FC236}">
                <a16:creationId xmlns:a16="http://schemas.microsoft.com/office/drawing/2014/main" id="{5FEEFA63-7F6D-4491-8D88-648EBA7D6E8F}"/>
              </a:ext>
            </a:extLst>
          </p:cNvPr>
          <p:cNvCxnSpPr>
            <a:cxnSpLocks/>
            <a:stCxn id="196" idx="7"/>
            <a:endCxn id="195" idx="3"/>
          </p:cNvCxnSpPr>
          <p:nvPr/>
        </p:nvCxnSpPr>
        <p:spPr>
          <a:xfrm flipV="1">
            <a:off x="7735268" y="5157235"/>
            <a:ext cx="131269" cy="143736"/>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01" name="Straight Arrow Connector 200">
            <a:extLst>
              <a:ext uri="{FF2B5EF4-FFF2-40B4-BE49-F238E27FC236}">
                <a16:creationId xmlns:a16="http://schemas.microsoft.com/office/drawing/2014/main" id="{1E4635F7-B21E-414C-9D28-0B50101E2585}"/>
              </a:ext>
            </a:extLst>
          </p:cNvPr>
          <p:cNvCxnSpPr>
            <a:cxnSpLocks/>
            <a:stCxn id="195" idx="5"/>
            <a:endCxn id="197" idx="1"/>
          </p:cNvCxnSpPr>
          <p:nvPr/>
        </p:nvCxnSpPr>
        <p:spPr>
          <a:xfrm>
            <a:off x="8143343" y="5157235"/>
            <a:ext cx="146131" cy="143736"/>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02" name="Straight Arrow Connector 201">
            <a:extLst>
              <a:ext uri="{FF2B5EF4-FFF2-40B4-BE49-F238E27FC236}">
                <a16:creationId xmlns:a16="http://schemas.microsoft.com/office/drawing/2014/main" id="{1CB0E8AE-C216-4D46-BC15-05C48ED3812E}"/>
              </a:ext>
            </a:extLst>
          </p:cNvPr>
          <p:cNvCxnSpPr>
            <a:cxnSpLocks/>
            <a:stCxn id="196" idx="6"/>
            <a:endCxn id="197" idx="2"/>
          </p:cNvCxnSpPr>
          <p:nvPr/>
        </p:nvCxnSpPr>
        <p:spPr>
          <a:xfrm>
            <a:off x="7756438" y="5352078"/>
            <a:ext cx="511869" cy="0"/>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03" name="Straight Arrow Connector 202">
            <a:extLst>
              <a:ext uri="{FF2B5EF4-FFF2-40B4-BE49-F238E27FC236}">
                <a16:creationId xmlns:a16="http://schemas.microsoft.com/office/drawing/2014/main" id="{E8E14529-DD54-4E16-9E41-8CF0DD4301FC}"/>
              </a:ext>
            </a:extLst>
          </p:cNvPr>
          <p:cNvCxnSpPr>
            <a:cxnSpLocks/>
            <a:endCxn id="196" idx="0"/>
          </p:cNvCxnSpPr>
          <p:nvPr/>
        </p:nvCxnSpPr>
        <p:spPr>
          <a:xfrm>
            <a:off x="7684163" y="4798765"/>
            <a:ext cx="0" cy="481039"/>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04" name="Straight Arrow Connector 203">
            <a:extLst>
              <a:ext uri="{FF2B5EF4-FFF2-40B4-BE49-F238E27FC236}">
                <a16:creationId xmlns:a16="http://schemas.microsoft.com/office/drawing/2014/main" id="{CC1D2B04-94A8-46BA-B488-557B3DB8D278}"/>
              </a:ext>
            </a:extLst>
          </p:cNvPr>
          <p:cNvCxnSpPr>
            <a:cxnSpLocks/>
            <a:stCxn id="197" idx="0"/>
          </p:cNvCxnSpPr>
          <p:nvPr/>
        </p:nvCxnSpPr>
        <p:spPr>
          <a:xfrm flipH="1" flipV="1">
            <a:off x="8337434" y="4803290"/>
            <a:ext cx="3146" cy="476513"/>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205" name="Oval 204">
            <a:extLst>
              <a:ext uri="{FF2B5EF4-FFF2-40B4-BE49-F238E27FC236}">
                <a16:creationId xmlns:a16="http://schemas.microsoft.com/office/drawing/2014/main" id="{F15D78F6-48EC-4AC9-99E2-18B02B912D69}"/>
              </a:ext>
            </a:extLst>
          </p:cNvPr>
          <p:cNvSpPr/>
          <p:nvPr/>
        </p:nvSpPr>
        <p:spPr>
          <a:xfrm>
            <a:off x="8462479" y="4829268"/>
            <a:ext cx="391464" cy="391464"/>
          </a:xfrm>
          <a:prstGeom prst="ellipse">
            <a:avLst/>
          </a:prstGeom>
          <a:solidFill>
            <a:schemeClr val="accent2">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6" name="Oval 205">
            <a:extLst>
              <a:ext uri="{FF2B5EF4-FFF2-40B4-BE49-F238E27FC236}">
                <a16:creationId xmlns:a16="http://schemas.microsoft.com/office/drawing/2014/main" id="{E1FCC0E9-F7F2-4536-85E0-7CFE121C17CC}"/>
              </a:ext>
            </a:extLst>
          </p:cNvPr>
          <p:cNvSpPr/>
          <p:nvPr/>
        </p:nvSpPr>
        <p:spPr>
          <a:xfrm>
            <a:off x="8921577" y="5285971"/>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07" name="Straight Arrow Connector 206">
            <a:extLst>
              <a:ext uri="{FF2B5EF4-FFF2-40B4-BE49-F238E27FC236}">
                <a16:creationId xmlns:a16="http://schemas.microsoft.com/office/drawing/2014/main" id="{7C1FCA32-3346-4BB6-A15F-76E5AB79A58A}"/>
              </a:ext>
            </a:extLst>
          </p:cNvPr>
          <p:cNvCxnSpPr>
            <a:cxnSpLocks/>
            <a:endCxn id="205" idx="1"/>
          </p:cNvCxnSpPr>
          <p:nvPr/>
        </p:nvCxnSpPr>
        <p:spPr>
          <a:xfrm>
            <a:off x="8388538" y="4783762"/>
            <a:ext cx="131269" cy="102835"/>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08" name="Straight Arrow Connector 207">
            <a:extLst>
              <a:ext uri="{FF2B5EF4-FFF2-40B4-BE49-F238E27FC236}">
                <a16:creationId xmlns:a16="http://schemas.microsoft.com/office/drawing/2014/main" id="{A1E12335-F953-44C3-A3CA-097DA426C47C}"/>
              </a:ext>
            </a:extLst>
          </p:cNvPr>
          <p:cNvCxnSpPr>
            <a:cxnSpLocks/>
            <a:endCxn id="205" idx="7"/>
          </p:cNvCxnSpPr>
          <p:nvPr/>
        </p:nvCxnSpPr>
        <p:spPr>
          <a:xfrm flipH="1">
            <a:off x="8796615" y="4788287"/>
            <a:ext cx="142985" cy="98309"/>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09" name="Straight Arrow Connector 208">
            <a:extLst>
              <a:ext uri="{FF2B5EF4-FFF2-40B4-BE49-F238E27FC236}">
                <a16:creationId xmlns:a16="http://schemas.microsoft.com/office/drawing/2014/main" id="{80E78E84-31AA-410F-AEA4-080A6AEF27B1}"/>
              </a:ext>
            </a:extLst>
          </p:cNvPr>
          <p:cNvCxnSpPr>
            <a:cxnSpLocks/>
            <a:endCxn id="205" idx="3"/>
          </p:cNvCxnSpPr>
          <p:nvPr/>
        </p:nvCxnSpPr>
        <p:spPr>
          <a:xfrm flipV="1">
            <a:off x="8388538" y="5163404"/>
            <a:ext cx="131269" cy="143736"/>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10" name="Straight Arrow Connector 209">
            <a:extLst>
              <a:ext uri="{FF2B5EF4-FFF2-40B4-BE49-F238E27FC236}">
                <a16:creationId xmlns:a16="http://schemas.microsoft.com/office/drawing/2014/main" id="{73946643-3562-4629-9E7B-1756B2AA28C5}"/>
              </a:ext>
            </a:extLst>
          </p:cNvPr>
          <p:cNvCxnSpPr>
            <a:cxnSpLocks/>
            <a:stCxn id="205" idx="5"/>
            <a:endCxn id="206" idx="1"/>
          </p:cNvCxnSpPr>
          <p:nvPr/>
        </p:nvCxnSpPr>
        <p:spPr>
          <a:xfrm>
            <a:off x="8796615" y="5163404"/>
            <a:ext cx="146131" cy="143736"/>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11" name="Straight Arrow Connector 210">
            <a:extLst>
              <a:ext uri="{FF2B5EF4-FFF2-40B4-BE49-F238E27FC236}">
                <a16:creationId xmlns:a16="http://schemas.microsoft.com/office/drawing/2014/main" id="{08C7C2D7-C6E7-4C98-8DEF-F36910C1906A}"/>
              </a:ext>
            </a:extLst>
          </p:cNvPr>
          <p:cNvCxnSpPr>
            <a:cxnSpLocks/>
            <a:endCxn id="206" idx="2"/>
          </p:cNvCxnSpPr>
          <p:nvPr/>
        </p:nvCxnSpPr>
        <p:spPr>
          <a:xfrm>
            <a:off x="8409708" y="5358244"/>
            <a:ext cx="511869" cy="0"/>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12" name="Straight Arrow Connector 211">
            <a:extLst>
              <a:ext uri="{FF2B5EF4-FFF2-40B4-BE49-F238E27FC236}">
                <a16:creationId xmlns:a16="http://schemas.microsoft.com/office/drawing/2014/main" id="{6A69B7B7-A338-4378-A17C-61E78C653BF2}"/>
              </a:ext>
            </a:extLst>
          </p:cNvPr>
          <p:cNvCxnSpPr>
            <a:cxnSpLocks/>
            <a:stCxn id="206" idx="0"/>
          </p:cNvCxnSpPr>
          <p:nvPr/>
        </p:nvCxnSpPr>
        <p:spPr>
          <a:xfrm flipH="1" flipV="1">
            <a:off x="8990704" y="4809456"/>
            <a:ext cx="3146" cy="476513"/>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213" name="Oval 212">
            <a:extLst>
              <a:ext uri="{FF2B5EF4-FFF2-40B4-BE49-F238E27FC236}">
                <a16:creationId xmlns:a16="http://schemas.microsoft.com/office/drawing/2014/main" id="{1D648F71-5C87-4C01-B7D8-37504A05C084}"/>
              </a:ext>
            </a:extLst>
          </p:cNvPr>
          <p:cNvSpPr/>
          <p:nvPr/>
        </p:nvSpPr>
        <p:spPr>
          <a:xfrm>
            <a:off x="9115751" y="4830338"/>
            <a:ext cx="391464" cy="391464"/>
          </a:xfrm>
          <a:prstGeom prst="ellipse">
            <a:avLst/>
          </a:prstGeom>
          <a:solidFill>
            <a:schemeClr val="accent2">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4" name="Oval 213">
            <a:extLst>
              <a:ext uri="{FF2B5EF4-FFF2-40B4-BE49-F238E27FC236}">
                <a16:creationId xmlns:a16="http://schemas.microsoft.com/office/drawing/2014/main" id="{6E861E90-11B9-499A-966A-2EA78FB57EA8}"/>
              </a:ext>
            </a:extLst>
          </p:cNvPr>
          <p:cNvSpPr/>
          <p:nvPr/>
        </p:nvSpPr>
        <p:spPr>
          <a:xfrm>
            <a:off x="9574847" y="5287039"/>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15" name="Straight Arrow Connector 214">
            <a:extLst>
              <a:ext uri="{FF2B5EF4-FFF2-40B4-BE49-F238E27FC236}">
                <a16:creationId xmlns:a16="http://schemas.microsoft.com/office/drawing/2014/main" id="{B52A94C7-2C9A-416D-878F-10CD384D7CFC}"/>
              </a:ext>
            </a:extLst>
          </p:cNvPr>
          <p:cNvCxnSpPr>
            <a:cxnSpLocks/>
            <a:endCxn id="213" idx="1"/>
          </p:cNvCxnSpPr>
          <p:nvPr/>
        </p:nvCxnSpPr>
        <p:spPr>
          <a:xfrm>
            <a:off x="9041810" y="4784830"/>
            <a:ext cx="131269" cy="102835"/>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16" name="Straight Arrow Connector 215">
            <a:extLst>
              <a:ext uri="{FF2B5EF4-FFF2-40B4-BE49-F238E27FC236}">
                <a16:creationId xmlns:a16="http://schemas.microsoft.com/office/drawing/2014/main" id="{D45CBFFC-7AA4-445C-9E3A-B6BF9073C23C}"/>
              </a:ext>
            </a:extLst>
          </p:cNvPr>
          <p:cNvCxnSpPr>
            <a:cxnSpLocks/>
            <a:endCxn id="213" idx="7"/>
          </p:cNvCxnSpPr>
          <p:nvPr/>
        </p:nvCxnSpPr>
        <p:spPr>
          <a:xfrm flipH="1">
            <a:off x="9449885" y="4789356"/>
            <a:ext cx="142985" cy="98309"/>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17" name="Straight Arrow Connector 216">
            <a:extLst>
              <a:ext uri="{FF2B5EF4-FFF2-40B4-BE49-F238E27FC236}">
                <a16:creationId xmlns:a16="http://schemas.microsoft.com/office/drawing/2014/main" id="{8B9C1E57-D71A-4064-B9D9-60FA0C35A1D5}"/>
              </a:ext>
            </a:extLst>
          </p:cNvPr>
          <p:cNvCxnSpPr>
            <a:cxnSpLocks/>
            <a:endCxn id="213" idx="3"/>
          </p:cNvCxnSpPr>
          <p:nvPr/>
        </p:nvCxnSpPr>
        <p:spPr>
          <a:xfrm flipV="1">
            <a:off x="9041810" y="5164472"/>
            <a:ext cx="131269" cy="143736"/>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18" name="Straight Arrow Connector 217">
            <a:extLst>
              <a:ext uri="{FF2B5EF4-FFF2-40B4-BE49-F238E27FC236}">
                <a16:creationId xmlns:a16="http://schemas.microsoft.com/office/drawing/2014/main" id="{81622403-1039-4C11-9B4B-9E0E62970F29}"/>
              </a:ext>
            </a:extLst>
          </p:cNvPr>
          <p:cNvCxnSpPr>
            <a:cxnSpLocks/>
            <a:stCxn id="213" idx="5"/>
            <a:endCxn id="214" idx="1"/>
          </p:cNvCxnSpPr>
          <p:nvPr/>
        </p:nvCxnSpPr>
        <p:spPr>
          <a:xfrm>
            <a:off x="9449885" y="5164472"/>
            <a:ext cx="146131" cy="143736"/>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19" name="Straight Arrow Connector 218">
            <a:extLst>
              <a:ext uri="{FF2B5EF4-FFF2-40B4-BE49-F238E27FC236}">
                <a16:creationId xmlns:a16="http://schemas.microsoft.com/office/drawing/2014/main" id="{FD61CFBE-C991-4F2F-A03B-5352A7345F8A}"/>
              </a:ext>
            </a:extLst>
          </p:cNvPr>
          <p:cNvCxnSpPr>
            <a:cxnSpLocks/>
            <a:endCxn id="214" idx="2"/>
          </p:cNvCxnSpPr>
          <p:nvPr/>
        </p:nvCxnSpPr>
        <p:spPr>
          <a:xfrm>
            <a:off x="9062980" y="5359315"/>
            <a:ext cx="511869" cy="0"/>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20" name="Straight Arrow Connector 219">
            <a:extLst>
              <a:ext uri="{FF2B5EF4-FFF2-40B4-BE49-F238E27FC236}">
                <a16:creationId xmlns:a16="http://schemas.microsoft.com/office/drawing/2014/main" id="{D317833A-6B76-42DB-9941-1E7B23616A03}"/>
              </a:ext>
            </a:extLst>
          </p:cNvPr>
          <p:cNvCxnSpPr>
            <a:cxnSpLocks/>
            <a:stCxn id="214" idx="0"/>
          </p:cNvCxnSpPr>
          <p:nvPr/>
        </p:nvCxnSpPr>
        <p:spPr>
          <a:xfrm flipH="1" flipV="1">
            <a:off x="9643974" y="4810526"/>
            <a:ext cx="3146" cy="476513"/>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221" name="Oval 220">
            <a:extLst>
              <a:ext uri="{FF2B5EF4-FFF2-40B4-BE49-F238E27FC236}">
                <a16:creationId xmlns:a16="http://schemas.microsoft.com/office/drawing/2014/main" id="{D6F38D6C-4526-4A8A-B00E-C7CB01BA6F6A}"/>
              </a:ext>
            </a:extLst>
          </p:cNvPr>
          <p:cNvSpPr/>
          <p:nvPr/>
        </p:nvSpPr>
        <p:spPr>
          <a:xfrm>
            <a:off x="7806061" y="5452976"/>
            <a:ext cx="391464" cy="391464"/>
          </a:xfrm>
          <a:prstGeom prst="ellipse">
            <a:avLst/>
          </a:prstGeom>
          <a:solidFill>
            <a:schemeClr val="accent2">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2" name="Oval 221">
            <a:extLst>
              <a:ext uri="{FF2B5EF4-FFF2-40B4-BE49-F238E27FC236}">
                <a16:creationId xmlns:a16="http://schemas.microsoft.com/office/drawing/2014/main" id="{6477C32B-1219-476E-8BB0-13F18251021F}"/>
              </a:ext>
            </a:extLst>
          </p:cNvPr>
          <p:cNvSpPr/>
          <p:nvPr/>
        </p:nvSpPr>
        <p:spPr>
          <a:xfrm>
            <a:off x="7608741" y="5909677"/>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3" name="Oval 222">
            <a:extLst>
              <a:ext uri="{FF2B5EF4-FFF2-40B4-BE49-F238E27FC236}">
                <a16:creationId xmlns:a16="http://schemas.microsoft.com/office/drawing/2014/main" id="{918A8CBD-B6A7-47A5-8B80-EBA629695E3C}"/>
              </a:ext>
            </a:extLst>
          </p:cNvPr>
          <p:cNvSpPr/>
          <p:nvPr/>
        </p:nvSpPr>
        <p:spPr>
          <a:xfrm>
            <a:off x="8265159" y="5909677"/>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24" name="Straight Arrow Connector 223">
            <a:extLst>
              <a:ext uri="{FF2B5EF4-FFF2-40B4-BE49-F238E27FC236}">
                <a16:creationId xmlns:a16="http://schemas.microsoft.com/office/drawing/2014/main" id="{75EC5015-6B0C-4620-BEBE-92E26E360776}"/>
              </a:ext>
            </a:extLst>
          </p:cNvPr>
          <p:cNvCxnSpPr>
            <a:cxnSpLocks/>
            <a:endCxn id="221" idx="1"/>
          </p:cNvCxnSpPr>
          <p:nvPr/>
        </p:nvCxnSpPr>
        <p:spPr>
          <a:xfrm>
            <a:off x="7732122" y="5407467"/>
            <a:ext cx="131269" cy="102835"/>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25" name="Straight Arrow Connector 224">
            <a:extLst>
              <a:ext uri="{FF2B5EF4-FFF2-40B4-BE49-F238E27FC236}">
                <a16:creationId xmlns:a16="http://schemas.microsoft.com/office/drawing/2014/main" id="{110FA564-C235-400C-8467-E54BE4B056A1}"/>
              </a:ext>
            </a:extLst>
          </p:cNvPr>
          <p:cNvCxnSpPr>
            <a:cxnSpLocks/>
            <a:endCxn id="221" idx="7"/>
          </p:cNvCxnSpPr>
          <p:nvPr/>
        </p:nvCxnSpPr>
        <p:spPr>
          <a:xfrm flipH="1">
            <a:off x="8140197" y="5411994"/>
            <a:ext cx="142985" cy="98309"/>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26" name="Straight Arrow Connector 225">
            <a:extLst>
              <a:ext uri="{FF2B5EF4-FFF2-40B4-BE49-F238E27FC236}">
                <a16:creationId xmlns:a16="http://schemas.microsoft.com/office/drawing/2014/main" id="{8D04C950-611A-4E2A-ABC0-ED15F0FD26D6}"/>
              </a:ext>
            </a:extLst>
          </p:cNvPr>
          <p:cNvCxnSpPr>
            <a:cxnSpLocks/>
            <a:stCxn id="222" idx="7"/>
            <a:endCxn id="221" idx="3"/>
          </p:cNvCxnSpPr>
          <p:nvPr/>
        </p:nvCxnSpPr>
        <p:spPr>
          <a:xfrm flipV="1">
            <a:off x="7732122" y="5787110"/>
            <a:ext cx="131269" cy="143736"/>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27" name="Straight Arrow Connector 226">
            <a:extLst>
              <a:ext uri="{FF2B5EF4-FFF2-40B4-BE49-F238E27FC236}">
                <a16:creationId xmlns:a16="http://schemas.microsoft.com/office/drawing/2014/main" id="{EEE8904B-5770-4838-A120-75941C430E70}"/>
              </a:ext>
            </a:extLst>
          </p:cNvPr>
          <p:cNvCxnSpPr>
            <a:cxnSpLocks/>
            <a:stCxn id="221" idx="5"/>
            <a:endCxn id="223" idx="1"/>
          </p:cNvCxnSpPr>
          <p:nvPr/>
        </p:nvCxnSpPr>
        <p:spPr>
          <a:xfrm>
            <a:off x="8140197" y="5787110"/>
            <a:ext cx="146131" cy="143736"/>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28" name="Straight Arrow Connector 227">
            <a:extLst>
              <a:ext uri="{FF2B5EF4-FFF2-40B4-BE49-F238E27FC236}">
                <a16:creationId xmlns:a16="http://schemas.microsoft.com/office/drawing/2014/main" id="{3B433E21-F894-4B92-A8BB-5672F99E625E}"/>
              </a:ext>
            </a:extLst>
          </p:cNvPr>
          <p:cNvCxnSpPr>
            <a:cxnSpLocks/>
            <a:stCxn id="222" idx="6"/>
            <a:endCxn id="223" idx="2"/>
          </p:cNvCxnSpPr>
          <p:nvPr/>
        </p:nvCxnSpPr>
        <p:spPr>
          <a:xfrm>
            <a:off x="7753292" y="5981953"/>
            <a:ext cx="511869" cy="0"/>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29" name="Straight Arrow Connector 228">
            <a:extLst>
              <a:ext uri="{FF2B5EF4-FFF2-40B4-BE49-F238E27FC236}">
                <a16:creationId xmlns:a16="http://schemas.microsoft.com/office/drawing/2014/main" id="{6B7EFFD6-109A-4403-A613-6A3EB5E38C81}"/>
              </a:ext>
            </a:extLst>
          </p:cNvPr>
          <p:cNvCxnSpPr>
            <a:cxnSpLocks/>
            <a:endCxn id="222" idx="0"/>
          </p:cNvCxnSpPr>
          <p:nvPr/>
        </p:nvCxnSpPr>
        <p:spPr>
          <a:xfrm>
            <a:off x="7681017" y="5428637"/>
            <a:ext cx="0" cy="481039"/>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30" name="Straight Arrow Connector 229">
            <a:extLst>
              <a:ext uri="{FF2B5EF4-FFF2-40B4-BE49-F238E27FC236}">
                <a16:creationId xmlns:a16="http://schemas.microsoft.com/office/drawing/2014/main" id="{7A5D8964-8F01-42B4-BEDF-64FCCF2A3646}"/>
              </a:ext>
            </a:extLst>
          </p:cNvPr>
          <p:cNvCxnSpPr>
            <a:cxnSpLocks/>
            <a:stCxn id="223" idx="0"/>
          </p:cNvCxnSpPr>
          <p:nvPr/>
        </p:nvCxnSpPr>
        <p:spPr>
          <a:xfrm flipH="1" flipV="1">
            <a:off x="8334287" y="5433164"/>
            <a:ext cx="3146" cy="476513"/>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231" name="Oval 230">
            <a:extLst>
              <a:ext uri="{FF2B5EF4-FFF2-40B4-BE49-F238E27FC236}">
                <a16:creationId xmlns:a16="http://schemas.microsoft.com/office/drawing/2014/main" id="{E85695FD-72F0-43DC-A9A0-5DF4F704C7D8}"/>
              </a:ext>
            </a:extLst>
          </p:cNvPr>
          <p:cNvSpPr/>
          <p:nvPr/>
        </p:nvSpPr>
        <p:spPr>
          <a:xfrm>
            <a:off x="8459333" y="5459141"/>
            <a:ext cx="391464" cy="391464"/>
          </a:xfrm>
          <a:prstGeom prst="ellipse">
            <a:avLst/>
          </a:prstGeom>
          <a:solidFill>
            <a:schemeClr val="accent2">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2" name="Oval 231">
            <a:extLst>
              <a:ext uri="{FF2B5EF4-FFF2-40B4-BE49-F238E27FC236}">
                <a16:creationId xmlns:a16="http://schemas.microsoft.com/office/drawing/2014/main" id="{DDBFA27D-7074-43E3-A460-61D0F9EACA4B}"/>
              </a:ext>
            </a:extLst>
          </p:cNvPr>
          <p:cNvSpPr/>
          <p:nvPr/>
        </p:nvSpPr>
        <p:spPr>
          <a:xfrm>
            <a:off x="8918429" y="5915843"/>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33" name="Straight Arrow Connector 232">
            <a:extLst>
              <a:ext uri="{FF2B5EF4-FFF2-40B4-BE49-F238E27FC236}">
                <a16:creationId xmlns:a16="http://schemas.microsoft.com/office/drawing/2014/main" id="{758C0D6A-215C-44EA-BE5A-3CA297474A80}"/>
              </a:ext>
            </a:extLst>
          </p:cNvPr>
          <p:cNvCxnSpPr>
            <a:cxnSpLocks/>
            <a:endCxn id="231" idx="1"/>
          </p:cNvCxnSpPr>
          <p:nvPr/>
        </p:nvCxnSpPr>
        <p:spPr>
          <a:xfrm>
            <a:off x="8385392" y="5413635"/>
            <a:ext cx="131269" cy="102835"/>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34" name="Straight Arrow Connector 233">
            <a:extLst>
              <a:ext uri="{FF2B5EF4-FFF2-40B4-BE49-F238E27FC236}">
                <a16:creationId xmlns:a16="http://schemas.microsoft.com/office/drawing/2014/main" id="{7D7D35BF-E321-4F4C-B3B9-E221420C95E6}"/>
              </a:ext>
            </a:extLst>
          </p:cNvPr>
          <p:cNvCxnSpPr>
            <a:cxnSpLocks/>
            <a:endCxn id="231" idx="7"/>
          </p:cNvCxnSpPr>
          <p:nvPr/>
        </p:nvCxnSpPr>
        <p:spPr>
          <a:xfrm flipH="1">
            <a:off x="8793467" y="5418160"/>
            <a:ext cx="142985" cy="98309"/>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35" name="Straight Arrow Connector 234">
            <a:extLst>
              <a:ext uri="{FF2B5EF4-FFF2-40B4-BE49-F238E27FC236}">
                <a16:creationId xmlns:a16="http://schemas.microsoft.com/office/drawing/2014/main" id="{BAF4D608-0F1E-4901-A08C-E386B56273A7}"/>
              </a:ext>
            </a:extLst>
          </p:cNvPr>
          <p:cNvCxnSpPr>
            <a:cxnSpLocks/>
            <a:endCxn id="231" idx="3"/>
          </p:cNvCxnSpPr>
          <p:nvPr/>
        </p:nvCxnSpPr>
        <p:spPr>
          <a:xfrm flipV="1">
            <a:off x="8385392" y="5793276"/>
            <a:ext cx="131269" cy="143736"/>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36" name="Straight Arrow Connector 235">
            <a:extLst>
              <a:ext uri="{FF2B5EF4-FFF2-40B4-BE49-F238E27FC236}">
                <a16:creationId xmlns:a16="http://schemas.microsoft.com/office/drawing/2014/main" id="{127ED3A6-AF55-4026-8EC0-979CA1DCC8BF}"/>
              </a:ext>
            </a:extLst>
          </p:cNvPr>
          <p:cNvCxnSpPr>
            <a:cxnSpLocks/>
            <a:stCxn id="231" idx="5"/>
            <a:endCxn id="232" idx="1"/>
          </p:cNvCxnSpPr>
          <p:nvPr/>
        </p:nvCxnSpPr>
        <p:spPr>
          <a:xfrm>
            <a:off x="8793467" y="5793276"/>
            <a:ext cx="146131" cy="143736"/>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37" name="Straight Arrow Connector 236">
            <a:extLst>
              <a:ext uri="{FF2B5EF4-FFF2-40B4-BE49-F238E27FC236}">
                <a16:creationId xmlns:a16="http://schemas.microsoft.com/office/drawing/2014/main" id="{6C6F5521-AA45-4823-8CFC-B5DD4A121083}"/>
              </a:ext>
            </a:extLst>
          </p:cNvPr>
          <p:cNvCxnSpPr>
            <a:cxnSpLocks/>
            <a:endCxn id="232" idx="2"/>
          </p:cNvCxnSpPr>
          <p:nvPr/>
        </p:nvCxnSpPr>
        <p:spPr>
          <a:xfrm>
            <a:off x="8406562" y="5988118"/>
            <a:ext cx="511869" cy="0"/>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38" name="Straight Arrow Connector 237">
            <a:extLst>
              <a:ext uri="{FF2B5EF4-FFF2-40B4-BE49-F238E27FC236}">
                <a16:creationId xmlns:a16="http://schemas.microsoft.com/office/drawing/2014/main" id="{3E216CA8-8740-4BBE-BB47-0F8E66904D89}"/>
              </a:ext>
            </a:extLst>
          </p:cNvPr>
          <p:cNvCxnSpPr>
            <a:cxnSpLocks/>
            <a:stCxn id="232" idx="0"/>
          </p:cNvCxnSpPr>
          <p:nvPr/>
        </p:nvCxnSpPr>
        <p:spPr>
          <a:xfrm flipH="1" flipV="1">
            <a:off x="8987558" y="5439330"/>
            <a:ext cx="3146" cy="476513"/>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239" name="Oval 238">
            <a:extLst>
              <a:ext uri="{FF2B5EF4-FFF2-40B4-BE49-F238E27FC236}">
                <a16:creationId xmlns:a16="http://schemas.microsoft.com/office/drawing/2014/main" id="{983124BC-BD26-4391-96C9-8010AB8452B8}"/>
              </a:ext>
            </a:extLst>
          </p:cNvPr>
          <p:cNvSpPr/>
          <p:nvPr/>
        </p:nvSpPr>
        <p:spPr>
          <a:xfrm>
            <a:off x="9112603" y="5460210"/>
            <a:ext cx="391464" cy="391464"/>
          </a:xfrm>
          <a:prstGeom prst="ellipse">
            <a:avLst/>
          </a:prstGeom>
          <a:solidFill>
            <a:schemeClr val="accent2">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0" name="Oval 239">
            <a:extLst>
              <a:ext uri="{FF2B5EF4-FFF2-40B4-BE49-F238E27FC236}">
                <a16:creationId xmlns:a16="http://schemas.microsoft.com/office/drawing/2014/main" id="{DD7F8476-C3E3-4DB9-AB7C-2C29EA884EB0}"/>
              </a:ext>
            </a:extLst>
          </p:cNvPr>
          <p:cNvSpPr/>
          <p:nvPr/>
        </p:nvSpPr>
        <p:spPr>
          <a:xfrm>
            <a:off x="9571700" y="5916913"/>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41" name="Straight Arrow Connector 240">
            <a:extLst>
              <a:ext uri="{FF2B5EF4-FFF2-40B4-BE49-F238E27FC236}">
                <a16:creationId xmlns:a16="http://schemas.microsoft.com/office/drawing/2014/main" id="{E0C30D48-854D-4171-BD54-75E9DCDC6EAC}"/>
              </a:ext>
            </a:extLst>
          </p:cNvPr>
          <p:cNvCxnSpPr>
            <a:cxnSpLocks/>
            <a:endCxn id="239" idx="1"/>
          </p:cNvCxnSpPr>
          <p:nvPr/>
        </p:nvCxnSpPr>
        <p:spPr>
          <a:xfrm>
            <a:off x="9038662" y="5414704"/>
            <a:ext cx="131269" cy="102835"/>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42" name="Straight Arrow Connector 241">
            <a:extLst>
              <a:ext uri="{FF2B5EF4-FFF2-40B4-BE49-F238E27FC236}">
                <a16:creationId xmlns:a16="http://schemas.microsoft.com/office/drawing/2014/main" id="{34FB5D5E-89D2-4FBB-BCEA-46D99175784D}"/>
              </a:ext>
            </a:extLst>
          </p:cNvPr>
          <p:cNvCxnSpPr>
            <a:cxnSpLocks/>
            <a:endCxn id="239" idx="7"/>
          </p:cNvCxnSpPr>
          <p:nvPr/>
        </p:nvCxnSpPr>
        <p:spPr>
          <a:xfrm flipH="1">
            <a:off x="9446739" y="5419229"/>
            <a:ext cx="142985" cy="98309"/>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43" name="Straight Arrow Connector 242">
            <a:extLst>
              <a:ext uri="{FF2B5EF4-FFF2-40B4-BE49-F238E27FC236}">
                <a16:creationId xmlns:a16="http://schemas.microsoft.com/office/drawing/2014/main" id="{7BB8C46F-A832-444A-9C97-29E8D56A9925}"/>
              </a:ext>
            </a:extLst>
          </p:cNvPr>
          <p:cNvCxnSpPr>
            <a:cxnSpLocks/>
            <a:endCxn id="239" idx="3"/>
          </p:cNvCxnSpPr>
          <p:nvPr/>
        </p:nvCxnSpPr>
        <p:spPr>
          <a:xfrm flipV="1">
            <a:off x="9038662" y="5794345"/>
            <a:ext cx="131269" cy="143736"/>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44" name="Straight Arrow Connector 243">
            <a:extLst>
              <a:ext uri="{FF2B5EF4-FFF2-40B4-BE49-F238E27FC236}">
                <a16:creationId xmlns:a16="http://schemas.microsoft.com/office/drawing/2014/main" id="{5ADAAC99-030D-4BA5-A2C2-38EF68185DE4}"/>
              </a:ext>
            </a:extLst>
          </p:cNvPr>
          <p:cNvCxnSpPr>
            <a:cxnSpLocks/>
            <a:stCxn id="239" idx="5"/>
            <a:endCxn id="240" idx="1"/>
          </p:cNvCxnSpPr>
          <p:nvPr/>
        </p:nvCxnSpPr>
        <p:spPr>
          <a:xfrm>
            <a:off x="9446739" y="5794345"/>
            <a:ext cx="146131" cy="143736"/>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45" name="Straight Arrow Connector 244">
            <a:extLst>
              <a:ext uri="{FF2B5EF4-FFF2-40B4-BE49-F238E27FC236}">
                <a16:creationId xmlns:a16="http://schemas.microsoft.com/office/drawing/2014/main" id="{BF9B5171-ED81-4F11-A643-7B6AE13D050B}"/>
              </a:ext>
            </a:extLst>
          </p:cNvPr>
          <p:cNvCxnSpPr>
            <a:cxnSpLocks/>
            <a:endCxn id="240" idx="2"/>
          </p:cNvCxnSpPr>
          <p:nvPr/>
        </p:nvCxnSpPr>
        <p:spPr>
          <a:xfrm>
            <a:off x="9059832" y="5989186"/>
            <a:ext cx="511869" cy="0"/>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46" name="Straight Arrow Connector 245">
            <a:extLst>
              <a:ext uri="{FF2B5EF4-FFF2-40B4-BE49-F238E27FC236}">
                <a16:creationId xmlns:a16="http://schemas.microsoft.com/office/drawing/2014/main" id="{2B74ADA9-8C52-42D0-AB2C-E46C1DFBFA36}"/>
              </a:ext>
            </a:extLst>
          </p:cNvPr>
          <p:cNvCxnSpPr>
            <a:cxnSpLocks/>
            <a:stCxn id="240" idx="0"/>
          </p:cNvCxnSpPr>
          <p:nvPr/>
        </p:nvCxnSpPr>
        <p:spPr>
          <a:xfrm flipH="1" flipV="1">
            <a:off x="9640828" y="5440399"/>
            <a:ext cx="3146" cy="476513"/>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47" name="Straight Arrow Connector 246">
            <a:extLst>
              <a:ext uri="{FF2B5EF4-FFF2-40B4-BE49-F238E27FC236}">
                <a16:creationId xmlns:a16="http://schemas.microsoft.com/office/drawing/2014/main" id="{EE72E3F2-5488-4122-BBE5-B9760481608D}"/>
              </a:ext>
            </a:extLst>
          </p:cNvPr>
          <p:cNvCxnSpPr>
            <a:cxnSpLocks/>
          </p:cNvCxnSpPr>
          <p:nvPr/>
        </p:nvCxnSpPr>
        <p:spPr>
          <a:xfrm>
            <a:off x="9640828" y="6066632"/>
            <a:ext cx="2" cy="193071"/>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48" name="Straight Arrow Connector 247">
            <a:extLst>
              <a:ext uri="{FF2B5EF4-FFF2-40B4-BE49-F238E27FC236}">
                <a16:creationId xmlns:a16="http://schemas.microsoft.com/office/drawing/2014/main" id="{87580E11-7635-42B3-83DC-61A1D931CEA1}"/>
              </a:ext>
            </a:extLst>
          </p:cNvPr>
          <p:cNvCxnSpPr>
            <a:cxnSpLocks/>
          </p:cNvCxnSpPr>
          <p:nvPr/>
        </p:nvCxnSpPr>
        <p:spPr>
          <a:xfrm>
            <a:off x="8993849" y="6054979"/>
            <a:ext cx="2" cy="193071"/>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49" name="Straight Arrow Connector 248">
            <a:extLst>
              <a:ext uri="{FF2B5EF4-FFF2-40B4-BE49-F238E27FC236}">
                <a16:creationId xmlns:a16="http://schemas.microsoft.com/office/drawing/2014/main" id="{1F028EB5-E889-4A72-AF9F-771CD8986F74}"/>
              </a:ext>
            </a:extLst>
          </p:cNvPr>
          <p:cNvCxnSpPr>
            <a:cxnSpLocks/>
          </p:cNvCxnSpPr>
          <p:nvPr/>
        </p:nvCxnSpPr>
        <p:spPr>
          <a:xfrm>
            <a:off x="8335859" y="6059395"/>
            <a:ext cx="2" cy="193071"/>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50" name="Straight Arrow Connector 249">
            <a:extLst>
              <a:ext uri="{FF2B5EF4-FFF2-40B4-BE49-F238E27FC236}">
                <a16:creationId xmlns:a16="http://schemas.microsoft.com/office/drawing/2014/main" id="{25928FAE-9122-47F3-A084-9C7FCC247622}"/>
              </a:ext>
            </a:extLst>
          </p:cNvPr>
          <p:cNvCxnSpPr>
            <a:cxnSpLocks/>
          </p:cNvCxnSpPr>
          <p:nvPr/>
        </p:nvCxnSpPr>
        <p:spPr>
          <a:xfrm>
            <a:off x="7685823" y="6056048"/>
            <a:ext cx="2" cy="193071"/>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sp>
        <p:nvSpPr>
          <p:cNvPr id="251" name="Rectangle 250">
            <a:extLst>
              <a:ext uri="{FF2B5EF4-FFF2-40B4-BE49-F238E27FC236}">
                <a16:creationId xmlns:a16="http://schemas.microsoft.com/office/drawing/2014/main" id="{21767E47-BBBD-48AC-A3BF-C7453B48090F}"/>
              </a:ext>
            </a:extLst>
          </p:cNvPr>
          <p:cNvSpPr/>
          <p:nvPr/>
        </p:nvSpPr>
        <p:spPr>
          <a:xfrm>
            <a:off x="6926453" y="6251683"/>
            <a:ext cx="2766332" cy="213289"/>
          </a:xfrm>
          <a:prstGeom prst="rect">
            <a:avLst/>
          </a:prstGeom>
          <a:solidFill>
            <a:schemeClr val="accent6">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2" name="Connector: Elbow 251">
            <a:extLst>
              <a:ext uri="{FF2B5EF4-FFF2-40B4-BE49-F238E27FC236}">
                <a16:creationId xmlns:a16="http://schemas.microsoft.com/office/drawing/2014/main" id="{E01082F8-2E21-431F-B4FF-60660D687835}"/>
              </a:ext>
            </a:extLst>
          </p:cNvPr>
          <p:cNvCxnSpPr>
            <a:cxnSpLocks/>
            <a:stCxn id="251" idx="3"/>
            <a:endCxn id="93" idx="3"/>
          </p:cNvCxnSpPr>
          <p:nvPr/>
        </p:nvCxnSpPr>
        <p:spPr>
          <a:xfrm flipV="1">
            <a:off x="9692784" y="2962649"/>
            <a:ext cx="493540" cy="3395678"/>
          </a:xfrm>
          <a:prstGeom prst="bentConnector3">
            <a:avLst>
              <a:gd name="adj1" fmla="val 140817"/>
            </a:avLst>
          </a:prstGeom>
          <a:ln w="127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3" name="Straight Arrow Connector 252">
            <a:extLst>
              <a:ext uri="{FF2B5EF4-FFF2-40B4-BE49-F238E27FC236}">
                <a16:creationId xmlns:a16="http://schemas.microsoft.com/office/drawing/2014/main" id="{0E21427F-953F-47DE-B204-342F9136EDF2}"/>
              </a:ext>
            </a:extLst>
          </p:cNvPr>
          <p:cNvCxnSpPr>
            <a:cxnSpLocks/>
          </p:cNvCxnSpPr>
          <p:nvPr/>
        </p:nvCxnSpPr>
        <p:spPr>
          <a:xfrm>
            <a:off x="7020197" y="3845337"/>
            <a:ext cx="2" cy="193071"/>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sp>
        <p:nvSpPr>
          <p:cNvPr id="254" name="Oval 253">
            <a:extLst>
              <a:ext uri="{FF2B5EF4-FFF2-40B4-BE49-F238E27FC236}">
                <a16:creationId xmlns:a16="http://schemas.microsoft.com/office/drawing/2014/main" id="{F46FC630-8338-400E-B447-1DA9F8767693}"/>
              </a:ext>
            </a:extLst>
          </p:cNvPr>
          <p:cNvSpPr/>
          <p:nvPr/>
        </p:nvSpPr>
        <p:spPr>
          <a:xfrm>
            <a:off x="7146729" y="4195534"/>
            <a:ext cx="391464" cy="391464"/>
          </a:xfrm>
          <a:prstGeom prst="ellipse">
            <a:avLst/>
          </a:prstGeom>
          <a:solidFill>
            <a:schemeClr val="accent2">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5" name="Oval 254">
            <a:extLst>
              <a:ext uri="{FF2B5EF4-FFF2-40B4-BE49-F238E27FC236}">
                <a16:creationId xmlns:a16="http://schemas.microsoft.com/office/drawing/2014/main" id="{31AE7FCC-ECF3-4A40-B027-0EBB1197C24F}"/>
              </a:ext>
            </a:extLst>
          </p:cNvPr>
          <p:cNvSpPr/>
          <p:nvPr/>
        </p:nvSpPr>
        <p:spPr>
          <a:xfrm>
            <a:off x="6949409" y="4026646"/>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6" name="Oval 255">
            <a:extLst>
              <a:ext uri="{FF2B5EF4-FFF2-40B4-BE49-F238E27FC236}">
                <a16:creationId xmlns:a16="http://schemas.microsoft.com/office/drawing/2014/main" id="{A075BEF8-3D7D-4895-AC12-86F6A6A4EDC1}"/>
              </a:ext>
            </a:extLst>
          </p:cNvPr>
          <p:cNvSpPr/>
          <p:nvPr/>
        </p:nvSpPr>
        <p:spPr>
          <a:xfrm>
            <a:off x="6949409" y="4652235"/>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57" name="Straight Arrow Connector 256">
            <a:extLst>
              <a:ext uri="{FF2B5EF4-FFF2-40B4-BE49-F238E27FC236}">
                <a16:creationId xmlns:a16="http://schemas.microsoft.com/office/drawing/2014/main" id="{3FC7E19E-2E1B-4D3D-8B42-FEB2D2C840FB}"/>
              </a:ext>
            </a:extLst>
          </p:cNvPr>
          <p:cNvCxnSpPr>
            <a:cxnSpLocks/>
            <a:stCxn id="255" idx="5"/>
            <a:endCxn id="254" idx="1"/>
          </p:cNvCxnSpPr>
          <p:nvPr/>
        </p:nvCxnSpPr>
        <p:spPr>
          <a:xfrm>
            <a:off x="7072789" y="4150026"/>
            <a:ext cx="131269" cy="102835"/>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58" name="Straight Arrow Connector 257">
            <a:extLst>
              <a:ext uri="{FF2B5EF4-FFF2-40B4-BE49-F238E27FC236}">
                <a16:creationId xmlns:a16="http://schemas.microsoft.com/office/drawing/2014/main" id="{36D1891D-8D52-41FF-A4B4-65ACA7B0847B}"/>
              </a:ext>
            </a:extLst>
          </p:cNvPr>
          <p:cNvCxnSpPr>
            <a:cxnSpLocks/>
            <a:endCxn id="254" idx="7"/>
          </p:cNvCxnSpPr>
          <p:nvPr/>
        </p:nvCxnSpPr>
        <p:spPr>
          <a:xfrm flipH="1">
            <a:off x="7480865" y="4154553"/>
            <a:ext cx="142985" cy="98309"/>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59" name="Straight Arrow Connector 258">
            <a:extLst>
              <a:ext uri="{FF2B5EF4-FFF2-40B4-BE49-F238E27FC236}">
                <a16:creationId xmlns:a16="http://schemas.microsoft.com/office/drawing/2014/main" id="{4460783A-9105-49CC-AAEB-AB00F51666CA}"/>
              </a:ext>
            </a:extLst>
          </p:cNvPr>
          <p:cNvCxnSpPr>
            <a:cxnSpLocks/>
            <a:stCxn id="256" idx="7"/>
            <a:endCxn id="254" idx="3"/>
          </p:cNvCxnSpPr>
          <p:nvPr/>
        </p:nvCxnSpPr>
        <p:spPr>
          <a:xfrm flipV="1">
            <a:off x="7072789" y="4529668"/>
            <a:ext cx="131269" cy="143736"/>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60" name="Straight Arrow Connector 259">
            <a:extLst>
              <a:ext uri="{FF2B5EF4-FFF2-40B4-BE49-F238E27FC236}">
                <a16:creationId xmlns:a16="http://schemas.microsoft.com/office/drawing/2014/main" id="{AE66C4A2-30C5-4AC0-8073-3DDF5921C61C}"/>
              </a:ext>
            </a:extLst>
          </p:cNvPr>
          <p:cNvCxnSpPr>
            <a:cxnSpLocks/>
            <a:stCxn id="254" idx="5"/>
          </p:cNvCxnSpPr>
          <p:nvPr/>
        </p:nvCxnSpPr>
        <p:spPr>
          <a:xfrm>
            <a:off x="7480865" y="4529668"/>
            <a:ext cx="146131" cy="143736"/>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61" name="Straight Arrow Connector 260">
            <a:extLst>
              <a:ext uri="{FF2B5EF4-FFF2-40B4-BE49-F238E27FC236}">
                <a16:creationId xmlns:a16="http://schemas.microsoft.com/office/drawing/2014/main" id="{AA20F3E0-7B55-44AB-9775-FD658EA687ED}"/>
              </a:ext>
            </a:extLst>
          </p:cNvPr>
          <p:cNvCxnSpPr>
            <a:cxnSpLocks/>
            <a:stCxn id="256" idx="6"/>
          </p:cNvCxnSpPr>
          <p:nvPr/>
        </p:nvCxnSpPr>
        <p:spPr>
          <a:xfrm>
            <a:off x="7093958" y="4724511"/>
            <a:ext cx="511869" cy="0"/>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62" name="Straight Arrow Connector 261">
            <a:extLst>
              <a:ext uri="{FF2B5EF4-FFF2-40B4-BE49-F238E27FC236}">
                <a16:creationId xmlns:a16="http://schemas.microsoft.com/office/drawing/2014/main" id="{D2AC7DF3-0500-49DC-BB79-13CFB47ADCB6}"/>
              </a:ext>
            </a:extLst>
          </p:cNvPr>
          <p:cNvCxnSpPr>
            <a:cxnSpLocks/>
            <a:stCxn id="255" idx="4"/>
            <a:endCxn id="256" idx="0"/>
          </p:cNvCxnSpPr>
          <p:nvPr/>
        </p:nvCxnSpPr>
        <p:spPr>
          <a:xfrm>
            <a:off x="7021685" y="4171196"/>
            <a:ext cx="0" cy="481039"/>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63" name="Straight Arrow Connector 262">
            <a:extLst>
              <a:ext uri="{FF2B5EF4-FFF2-40B4-BE49-F238E27FC236}">
                <a16:creationId xmlns:a16="http://schemas.microsoft.com/office/drawing/2014/main" id="{BBE72693-DF09-4DF5-91C1-4200CDFB33B2}"/>
              </a:ext>
            </a:extLst>
          </p:cNvPr>
          <p:cNvCxnSpPr>
            <a:cxnSpLocks/>
            <a:stCxn id="255" idx="6"/>
          </p:cNvCxnSpPr>
          <p:nvPr/>
        </p:nvCxnSpPr>
        <p:spPr>
          <a:xfrm>
            <a:off x="7093958" y="4098922"/>
            <a:ext cx="508720" cy="4525"/>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264" name="Oval 263">
            <a:extLst>
              <a:ext uri="{FF2B5EF4-FFF2-40B4-BE49-F238E27FC236}">
                <a16:creationId xmlns:a16="http://schemas.microsoft.com/office/drawing/2014/main" id="{65CBD007-9DFD-4C22-B121-D11F31DE245A}"/>
              </a:ext>
            </a:extLst>
          </p:cNvPr>
          <p:cNvSpPr/>
          <p:nvPr/>
        </p:nvSpPr>
        <p:spPr>
          <a:xfrm>
            <a:off x="7143582" y="4823101"/>
            <a:ext cx="391464" cy="391464"/>
          </a:xfrm>
          <a:prstGeom prst="ellipse">
            <a:avLst/>
          </a:prstGeom>
          <a:solidFill>
            <a:schemeClr val="accent2">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5" name="Oval 264">
            <a:extLst>
              <a:ext uri="{FF2B5EF4-FFF2-40B4-BE49-F238E27FC236}">
                <a16:creationId xmlns:a16="http://schemas.microsoft.com/office/drawing/2014/main" id="{23720165-A49A-4130-8A1E-3AB132EC55B2}"/>
              </a:ext>
            </a:extLst>
          </p:cNvPr>
          <p:cNvSpPr/>
          <p:nvPr/>
        </p:nvSpPr>
        <p:spPr>
          <a:xfrm>
            <a:off x="6946263" y="5279805"/>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66" name="Straight Arrow Connector 265">
            <a:extLst>
              <a:ext uri="{FF2B5EF4-FFF2-40B4-BE49-F238E27FC236}">
                <a16:creationId xmlns:a16="http://schemas.microsoft.com/office/drawing/2014/main" id="{65C50FE0-1179-426E-B18F-2C4FAA4D177B}"/>
              </a:ext>
            </a:extLst>
          </p:cNvPr>
          <p:cNvCxnSpPr>
            <a:cxnSpLocks/>
            <a:endCxn id="264" idx="1"/>
          </p:cNvCxnSpPr>
          <p:nvPr/>
        </p:nvCxnSpPr>
        <p:spPr>
          <a:xfrm>
            <a:off x="7069643" y="4777596"/>
            <a:ext cx="131269" cy="102835"/>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67" name="Straight Arrow Connector 266">
            <a:extLst>
              <a:ext uri="{FF2B5EF4-FFF2-40B4-BE49-F238E27FC236}">
                <a16:creationId xmlns:a16="http://schemas.microsoft.com/office/drawing/2014/main" id="{2B64AE9D-967B-485D-85BF-4CC3F07FF7F4}"/>
              </a:ext>
            </a:extLst>
          </p:cNvPr>
          <p:cNvCxnSpPr>
            <a:cxnSpLocks/>
            <a:endCxn id="264" idx="7"/>
          </p:cNvCxnSpPr>
          <p:nvPr/>
        </p:nvCxnSpPr>
        <p:spPr>
          <a:xfrm flipH="1">
            <a:off x="7477718" y="4782121"/>
            <a:ext cx="142985" cy="98309"/>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68" name="Straight Arrow Connector 267">
            <a:extLst>
              <a:ext uri="{FF2B5EF4-FFF2-40B4-BE49-F238E27FC236}">
                <a16:creationId xmlns:a16="http://schemas.microsoft.com/office/drawing/2014/main" id="{CD4F2C4D-D014-4C66-85BF-ADDFDF3C66FE}"/>
              </a:ext>
            </a:extLst>
          </p:cNvPr>
          <p:cNvCxnSpPr>
            <a:cxnSpLocks/>
            <a:stCxn id="265" idx="7"/>
            <a:endCxn id="264" idx="3"/>
          </p:cNvCxnSpPr>
          <p:nvPr/>
        </p:nvCxnSpPr>
        <p:spPr>
          <a:xfrm flipV="1">
            <a:off x="7069643" y="5157235"/>
            <a:ext cx="131269" cy="143736"/>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69" name="Straight Arrow Connector 268">
            <a:extLst>
              <a:ext uri="{FF2B5EF4-FFF2-40B4-BE49-F238E27FC236}">
                <a16:creationId xmlns:a16="http://schemas.microsoft.com/office/drawing/2014/main" id="{74D499FF-F934-45FD-95CB-E17891A0F176}"/>
              </a:ext>
            </a:extLst>
          </p:cNvPr>
          <p:cNvCxnSpPr>
            <a:cxnSpLocks/>
            <a:stCxn id="264" idx="5"/>
          </p:cNvCxnSpPr>
          <p:nvPr/>
        </p:nvCxnSpPr>
        <p:spPr>
          <a:xfrm>
            <a:off x="7477718" y="5157235"/>
            <a:ext cx="146131" cy="143736"/>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70" name="Straight Arrow Connector 269">
            <a:extLst>
              <a:ext uri="{FF2B5EF4-FFF2-40B4-BE49-F238E27FC236}">
                <a16:creationId xmlns:a16="http://schemas.microsoft.com/office/drawing/2014/main" id="{DF84F198-81B6-4A80-B8C7-8E242F5AF3DE}"/>
              </a:ext>
            </a:extLst>
          </p:cNvPr>
          <p:cNvCxnSpPr>
            <a:cxnSpLocks/>
            <a:stCxn id="265" idx="6"/>
          </p:cNvCxnSpPr>
          <p:nvPr/>
        </p:nvCxnSpPr>
        <p:spPr>
          <a:xfrm>
            <a:off x="7090812" y="5352078"/>
            <a:ext cx="511869" cy="0"/>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71" name="Straight Arrow Connector 270">
            <a:extLst>
              <a:ext uri="{FF2B5EF4-FFF2-40B4-BE49-F238E27FC236}">
                <a16:creationId xmlns:a16="http://schemas.microsoft.com/office/drawing/2014/main" id="{A8BF984F-6365-4DF0-8DDD-85F542DD07D8}"/>
              </a:ext>
            </a:extLst>
          </p:cNvPr>
          <p:cNvCxnSpPr>
            <a:cxnSpLocks/>
            <a:endCxn id="265" idx="0"/>
          </p:cNvCxnSpPr>
          <p:nvPr/>
        </p:nvCxnSpPr>
        <p:spPr>
          <a:xfrm>
            <a:off x="7018536" y="4798765"/>
            <a:ext cx="0" cy="481039"/>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272" name="Oval 271">
            <a:extLst>
              <a:ext uri="{FF2B5EF4-FFF2-40B4-BE49-F238E27FC236}">
                <a16:creationId xmlns:a16="http://schemas.microsoft.com/office/drawing/2014/main" id="{1A419822-F94E-45D1-B82D-402B2D32ABA1}"/>
              </a:ext>
            </a:extLst>
          </p:cNvPr>
          <p:cNvSpPr/>
          <p:nvPr/>
        </p:nvSpPr>
        <p:spPr>
          <a:xfrm>
            <a:off x="7140435" y="5452976"/>
            <a:ext cx="391464" cy="391464"/>
          </a:xfrm>
          <a:prstGeom prst="ellipse">
            <a:avLst/>
          </a:prstGeom>
          <a:solidFill>
            <a:schemeClr val="accent2">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3" name="Oval 272">
            <a:extLst>
              <a:ext uri="{FF2B5EF4-FFF2-40B4-BE49-F238E27FC236}">
                <a16:creationId xmlns:a16="http://schemas.microsoft.com/office/drawing/2014/main" id="{2F8D5B63-B803-4203-8220-B08600BB0610}"/>
              </a:ext>
            </a:extLst>
          </p:cNvPr>
          <p:cNvSpPr/>
          <p:nvPr/>
        </p:nvSpPr>
        <p:spPr>
          <a:xfrm>
            <a:off x="6943115" y="5909677"/>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74" name="Straight Arrow Connector 273">
            <a:extLst>
              <a:ext uri="{FF2B5EF4-FFF2-40B4-BE49-F238E27FC236}">
                <a16:creationId xmlns:a16="http://schemas.microsoft.com/office/drawing/2014/main" id="{D43C40E2-F0CB-4678-9E38-BE20A44FB58B}"/>
              </a:ext>
            </a:extLst>
          </p:cNvPr>
          <p:cNvCxnSpPr>
            <a:cxnSpLocks/>
            <a:endCxn id="272" idx="1"/>
          </p:cNvCxnSpPr>
          <p:nvPr/>
        </p:nvCxnSpPr>
        <p:spPr>
          <a:xfrm>
            <a:off x="7066495" y="5407467"/>
            <a:ext cx="131269" cy="102835"/>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75" name="Straight Arrow Connector 274">
            <a:extLst>
              <a:ext uri="{FF2B5EF4-FFF2-40B4-BE49-F238E27FC236}">
                <a16:creationId xmlns:a16="http://schemas.microsoft.com/office/drawing/2014/main" id="{4769CEBF-85E1-4FA7-9400-41E767942B47}"/>
              </a:ext>
            </a:extLst>
          </p:cNvPr>
          <p:cNvCxnSpPr>
            <a:cxnSpLocks/>
            <a:endCxn id="272" idx="7"/>
          </p:cNvCxnSpPr>
          <p:nvPr/>
        </p:nvCxnSpPr>
        <p:spPr>
          <a:xfrm flipH="1">
            <a:off x="7474571" y="5411994"/>
            <a:ext cx="142985" cy="98309"/>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76" name="Straight Arrow Connector 275">
            <a:extLst>
              <a:ext uri="{FF2B5EF4-FFF2-40B4-BE49-F238E27FC236}">
                <a16:creationId xmlns:a16="http://schemas.microsoft.com/office/drawing/2014/main" id="{0FEAFC7F-BF09-401B-9080-26F33B420D7A}"/>
              </a:ext>
            </a:extLst>
          </p:cNvPr>
          <p:cNvCxnSpPr>
            <a:cxnSpLocks/>
            <a:stCxn id="273" idx="7"/>
            <a:endCxn id="272" idx="3"/>
          </p:cNvCxnSpPr>
          <p:nvPr/>
        </p:nvCxnSpPr>
        <p:spPr>
          <a:xfrm flipV="1">
            <a:off x="7066495" y="5787110"/>
            <a:ext cx="131269" cy="143736"/>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77" name="Straight Arrow Connector 276">
            <a:extLst>
              <a:ext uri="{FF2B5EF4-FFF2-40B4-BE49-F238E27FC236}">
                <a16:creationId xmlns:a16="http://schemas.microsoft.com/office/drawing/2014/main" id="{AC9C7B1B-B7E3-419A-913F-9356443F4A2D}"/>
              </a:ext>
            </a:extLst>
          </p:cNvPr>
          <p:cNvCxnSpPr>
            <a:cxnSpLocks/>
            <a:stCxn id="272" idx="5"/>
          </p:cNvCxnSpPr>
          <p:nvPr/>
        </p:nvCxnSpPr>
        <p:spPr>
          <a:xfrm>
            <a:off x="7474571" y="5787110"/>
            <a:ext cx="146131" cy="143736"/>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78" name="Straight Arrow Connector 277">
            <a:extLst>
              <a:ext uri="{FF2B5EF4-FFF2-40B4-BE49-F238E27FC236}">
                <a16:creationId xmlns:a16="http://schemas.microsoft.com/office/drawing/2014/main" id="{23F3AA72-0396-4928-8320-C70121FA4AA1}"/>
              </a:ext>
            </a:extLst>
          </p:cNvPr>
          <p:cNvCxnSpPr>
            <a:cxnSpLocks/>
            <a:stCxn id="273" idx="6"/>
          </p:cNvCxnSpPr>
          <p:nvPr/>
        </p:nvCxnSpPr>
        <p:spPr>
          <a:xfrm>
            <a:off x="7087664" y="5981953"/>
            <a:ext cx="511869" cy="0"/>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79" name="Straight Arrow Connector 278">
            <a:extLst>
              <a:ext uri="{FF2B5EF4-FFF2-40B4-BE49-F238E27FC236}">
                <a16:creationId xmlns:a16="http://schemas.microsoft.com/office/drawing/2014/main" id="{A3D7F3FB-ECBD-4053-BD71-450F94FB206A}"/>
              </a:ext>
            </a:extLst>
          </p:cNvPr>
          <p:cNvCxnSpPr>
            <a:cxnSpLocks/>
            <a:endCxn id="273" idx="0"/>
          </p:cNvCxnSpPr>
          <p:nvPr/>
        </p:nvCxnSpPr>
        <p:spPr>
          <a:xfrm>
            <a:off x="7015390" y="5428637"/>
            <a:ext cx="0" cy="481039"/>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80" name="Straight Arrow Connector 279">
            <a:extLst>
              <a:ext uri="{FF2B5EF4-FFF2-40B4-BE49-F238E27FC236}">
                <a16:creationId xmlns:a16="http://schemas.microsoft.com/office/drawing/2014/main" id="{07705E03-8CE8-4B35-A39F-2C78501902D7}"/>
              </a:ext>
            </a:extLst>
          </p:cNvPr>
          <p:cNvCxnSpPr>
            <a:cxnSpLocks/>
          </p:cNvCxnSpPr>
          <p:nvPr/>
        </p:nvCxnSpPr>
        <p:spPr>
          <a:xfrm>
            <a:off x="7020197" y="6056048"/>
            <a:ext cx="2" cy="193071"/>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sp>
        <p:nvSpPr>
          <p:cNvPr id="281" name="Rectangle 280">
            <a:extLst>
              <a:ext uri="{FF2B5EF4-FFF2-40B4-BE49-F238E27FC236}">
                <a16:creationId xmlns:a16="http://schemas.microsoft.com/office/drawing/2014/main" id="{4902FA72-F8B6-45BC-8E6A-B809BB910B06}"/>
              </a:ext>
            </a:extLst>
          </p:cNvPr>
          <p:cNvSpPr/>
          <p:nvPr/>
        </p:nvSpPr>
        <p:spPr>
          <a:xfrm>
            <a:off x="6926451" y="3654584"/>
            <a:ext cx="2766332" cy="213289"/>
          </a:xfrm>
          <a:prstGeom prst="rect">
            <a:avLst/>
          </a:prstGeom>
          <a:solidFill>
            <a:schemeClr val="accent6">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a:extLst>
              <a:ext uri="{FF2B5EF4-FFF2-40B4-BE49-F238E27FC236}">
                <a16:creationId xmlns:a16="http://schemas.microsoft.com/office/drawing/2014/main" id="{F94B8831-DC79-46AE-B2C2-0EEFE806CB38}"/>
              </a:ext>
            </a:extLst>
          </p:cNvPr>
          <p:cNvSpPr/>
          <p:nvPr/>
        </p:nvSpPr>
        <p:spPr>
          <a:xfrm>
            <a:off x="8841108" y="2674781"/>
            <a:ext cx="1269448" cy="572161"/>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a:solidFill>
                  <a:schemeClr val="tx1"/>
                </a:solidFill>
              </a:rPr>
              <a:t>Mem. Controller</a:t>
            </a:r>
            <a:endParaRPr lang="en-US" sz="2000">
              <a:solidFill>
                <a:schemeClr val="tx1"/>
              </a:solidFill>
            </a:endParaRPr>
          </a:p>
        </p:txBody>
      </p:sp>
      <p:cxnSp>
        <p:nvCxnSpPr>
          <p:cNvPr id="284" name="Straight Arrow Connector 283">
            <a:extLst>
              <a:ext uri="{FF2B5EF4-FFF2-40B4-BE49-F238E27FC236}">
                <a16:creationId xmlns:a16="http://schemas.microsoft.com/office/drawing/2014/main" id="{59B0E1A8-B6A4-4B75-9D3E-15D0521DD87C}"/>
              </a:ext>
            </a:extLst>
          </p:cNvPr>
          <p:cNvCxnSpPr>
            <a:cxnSpLocks/>
          </p:cNvCxnSpPr>
          <p:nvPr/>
        </p:nvCxnSpPr>
        <p:spPr>
          <a:xfrm>
            <a:off x="7400769" y="3325151"/>
            <a:ext cx="0" cy="329433"/>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85" name="Straight Arrow Connector 284">
            <a:extLst>
              <a:ext uri="{FF2B5EF4-FFF2-40B4-BE49-F238E27FC236}">
                <a16:creationId xmlns:a16="http://schemas.microsoft.com/office/drawing/2014/main" id="{4A25B335-DE21-440F-8E2A-9DCC5DEE539E}"/>
              </a:ext>
            </a:extLst>
          </p:cNvPr>
          <p:cNvCxnSpPr>
            <a:cxnSpLocks/>
          </p:cNvCxnSpPr>
          <p:nvPr/>
        </p:nvCxnSpPr>
        <p:spPr>
          <a:xfrm>
            <a:off x="7908327" y="3325151"/>
            <a:ext cx="0" cy="329433"/>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86" name="Straight Arrow Connector 285">
            <a:extLst>
              <a:ext uri="{FF2B5EF4-FFF2-40B4-BE49-F238E27FC236}">
                <a16:creationId xmlns:a16="http://schemas.microsoft.com/office/drawing/2014/main" id="{AE5706D7-6180-4698-9EC9-BA322B8C6F19}"/>
              </a:ext>
            </a:extLst>
          </p:cNvPr>
          <p:cNvCxnSpPr>
            <a:cxnSpLocks/>
          </p:cNvCxnSpPr>
          <p:nvPr/>
        </p:nvCxnSpPr>
        <p:spPr>
          <a:xfrm>
            <a:off x="8440301" y="3325151"/>
            <a:ext cx="0" cy="329433"/>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87" name="Straight Arrow Connector 286">
            <a:extLst>
              <a:ext uri="{FF2B5EF4-FFF2-40B4-BE49-F238E27FC236}">
                <a16:creationId xmlns:a16="http://schemas.microsoft.com/office/drawing/2014/main" id="{D2C053E4-571D-4177-9FBA-61ADA8EF146F}"/>
              </a:ext>
            </a:extLst>
          </p:cNvPr>
          <p:cNvCxnSpPr>
            <a:cxnSpLocks/>
          </p:cNvCxnSpPr>
          <p:nvPr/>
        </p:nvCxnSpPr>
        <p:spPr>
          <a:xfrm>
            <a:off x="8900478" y="3325151"/>
            <a:ext cx="0" cy="329433"/>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88" name="Straight Arrow Connector 287">
            <a:extLst>
              <a:ext uri="{FF2B5EF4-FFF2-40B4-BE49-F238E27FC236}">
                <a16:creationId xmlns:a16="http://schemas.microsoft.com/office/drawing/2014/main" id="{C6CBAA05-D3AD-40CC-A2EF-67C72DC2E394}"/>
              </a:ext>
            </a:extLst>
          </p:cNvPr>
          <p:cNvCxnSpPr>
            <a:cxnSpLocks/>
          </p:cNvCxnSpPr>
          <p:nvPr/>
        </p:nvCxnSpPr>
        <p:spPr>
          <a:xfrm>
            <a:off x="9348677" y="3325151"/>
            <a:ext cx="0" cy="329433"/>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91" name="Straight Arrow Connector 290">
            <a:extLst>
              <a:ext uri="{FF2B5EF4-FFF2-40B4-BE49-F238E27FC236}">
                <a16:creationId xmlns:a16="http://schemas.microsoft.com/office/drawing/2014/main" id="{3DC7FE47-17C0-4240-9004-9DC0DBAC0A4E}"/>
              </a:ext>
            </a:extLst>
          </p:cNvPr>
          <p:cNvCxnSpPr>
            <a:cxnSpLocks/>
            <a:stCxn id="92" idx="2"/>
            <a:endCxn id="282" idx="0"/>
          </p:cNvCxnSpPr>
          <p:nvPr/>
        </p:nvCxnSpPr>
        <p:spPr>
          <a:xfrm>
            <a:off x="9475832" y="2220301"/>
            <a:ext cx="0" cy="45448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540C1BE0-79B7-4A5A-97FC-674E1805E840}"/>
              </a:ext>
            </a:extLst>
          </p:cNvPr>
          <p:cNvGrpSpPr/>
          <p:nvPr/>
        </p:nvGrpSpPr>
        <p:grpSpPr>
          <a:xfrm>
            <a:off x="8204009" y="3753168"/>
            <a:ext cx="1568053" cy="2563812"/>
            <a:chOff x="7624889" y="3753168"/>
            <a:chExt cx="1568053" cy="2563812"/>
          </a:xfrm>
        </p:grpSpPr>
        <p:sp>
          <p:nvSpPr>
            <p:cNvPr id="176" name="Oval 175">
              <a:extLst>
                <a:ext uri="{FF2B5EF4-FFF2-40B4-BE49-F238E27FC236}">
                  <a16:creationId xmlns:a16="http://schemas.microsoft.com/office/drawing/2014/main" id="{843A14B8-E838-4157-A6A7-00DC02FFE096}"/>
                </a:ext>
              </a:extLst>
            </p:cNvPr>
            <p:cNvSpPr/>
            <p:nvPr/>
          </p:nvSpPr>
          <p:spPr>
            <a:xfrm>
              <a:off x="7871607" y="4180878"/>
              <a:ext cx="411480" cy="411480"/>
            </a:xfrm>
            <a:prstGeom prst="ellipse">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3600" b="1">
                  <a:solidFill>
                    <a:schemeClr val="tx1"/>
                  </a:solidFill>
                </a:rPr>
                <a:t>×</a:t>
              </a:r>
              <a:endParaRPr lang="en-US" sz="3600" b="1">
                <a:solidFill>
                  <a:schemeClr val="tx1"/>
                </a:solidFill>
              </a:endParaRPr>
            </a:p>
          </p:txBody>
        </p:sp>
        <p:cxnSp>
          <p:nvCxnSpPr>
            <p:cNvPr id="177" name="Straight Arrow Connector 176">
              <a:extLst>
                <a:ext uri="{FF2B5EF4-FFF2-40B4-BE49-F238E27FC236}">
                  <a16:creationId xmlns:a16="http://schemas.microsoft.com/office/drawing/2014/main" id="{F5B133CB-963D-4DB3-8103-37A82437C60F}"/>
                </a:ext>
              </a:extLst>
            </p:cNvPr>
            <p:cNvCxnSpPr>
              <a:cxnSpLocks/>
            </p:cNvCxnSpPr>
            <p:nvPr/>
          </p:nvCxnSpPr>
          <p:spPr>
            <a:xfrm>
              <a:off x="8227592" y="4555632"/>
              <a:ext cx="378060" cy="355882"/>
            </a:xfrm>
            <a:prstGeom prst="straightConnector1">
              <a:avLst/>
            </a:prstGeom>
            <a:solidFill>
              <a:schemeClr val="accent2">
                <a:lumMod val="60000"/>
                <a:lumOff val="40000"/>
              </a:schemeClr>
            </a:solidFill>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8" name="Oval 177">
              <a:extLst>
                <a:ext uri="{FF2B5EF4-FFF2-40B4-BE49-F238E27FC236}">
                  <a16:creationId xmlns:a16="http://schemas.microsoft.com/office/drawing/2014/main" id="{DB0FFC42-F88B-45AF-A3A4-D375F7B25699}"/>
                </a:ext>
              </a:extLst>
            </p:cNvPr>
            <p:cNvSpPr/>
            <p:nvPr/>
          </p:nvSpPr>
          <p:spPr>
            <a:xfrm>
              <a:off x="8540627" y="4827720"/>
              <a:ext cx="411480" cy="411480"/>
            </a:xfrm>
            <a:prstGeom prst="ellipse">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45720" rIns="0" bIns="0" rtlCol="0" anchor="ctr"/>
            <a:lstStyle/>
            <a:p>
              <a:pPr algn="ctr"/>
              <a:r>
                <a:rPr lang="zh-CN" altLang="en-US" sz="3600" b="1">
                  <a:solidFill>
                    <a:schemeClr val="tx1"/>
                  </a:solidFill>
                </a:rPr>
                <a:t>＋</a:t>
              </a:r>
              <a:endParaRPr lang="en-US" b="1">
                <a:solidFill>
                  <a:schemeClr val="tx1"/>
                </a:solidFill>
              </a:endParaRPr>
            </a:p>
          </p:txBody>
        </p:sp>
        <p:sp>
          <p:nvSpPr>
            <p:cNvPr id="183" name="Freeform: Shape 182">
              <a:extLst>
                <a:ext uri="{FF2B5EF4-FFF2-40B4-BE49-F238E27FC236}">
                  <a16:creationId xmlns:a16="http://schemas.microsoft.com/office/drawing/2014/main" id="{B080E971-7CA5-4BA4-97B0-500963AB0A12}"/>
                </a:ext>
              </a:extLst>
            </p:cNvPr>
            <p:cNvSpPr/>
            <p:nvPr/>
          </p:nvSpPr>
          <p:spPr>
            <a:xfrm>
              <a:off x="8880825" y="3829531"/>
              <a:ext cx="312117" cy="1072445"/>
            </a:xfrm>
            <a:custGeom>
              <a:avLst/>
              <a:gdLst>
                <a:gd name="connsiteX0" fmla="*/ 342900 w 342900"/>
                <a:gd name="connsiteY0" fmla="*/ 0 h 1061085"/>
                <a:gd name="connsiteX1" fmla="*/ 220980 w 342900"/>
                <a:gd name="connsiteY1" fmla="*/ 127635 h 1061085"/>
                <a:gd name="connsiteX2" fmla="*/ 236220 w 342900"/>
                <a:gd name="connsiteY2" fmla="*/ 474345 h 1061085"/>
                <a:gd name="connsiteX3" fmla="*/ 245745 w 342900"/>
                <a:gd name="connsiteY3" fmla="*/ 792480 h 1061085"/>
                <a:gd name="connsiteX4" fmla="*/ 0 w 342900"/>
                <a:gd name="connsiteY4" fmla="*/ 1061085 h 1061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0" h="1061085">
                  <a:moveTo>
                    <a:pt x="342900" y="0"/>
                  </a:moveTo>
                  <a:cubicBezTo>
                    <a:pt x="290830" y="24289"/>
                    <a:pt x="238760" y="48578"/>
                    <a:pt x="220980" y="127635"/>
                  </a:cubicBezTo>
                  <a:cubicBezTo>
                    <a:pt x="203200" y="206693"/>
                    <a:pt x="232093" y="363538"/>
                    <a:pt x="236220" y="474345"/>
                  </a:cubicBezTo>
                  <a:cubicBezTo>
                    <a:pt x="240347" y="585152"/>
                    <a:pt x="285115" y="694690"/>
                    <a:pt x="245745" y="792480"/>
                  </a:cubicBezTo>
                  <a:cubicBezTo>
                    <a:pt x="206375" y="890270"/>
                    <a:pt x="103187" y="975677"/>
                    <a:pt x="0" y="1061085"/>
                  </a:cubicBezTo>
                </a:path>
              </a:pathLst>
            </a:custGeom>
            <a:noFill/>
            <a:ln w="3810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Freeform: Shape 291">
              <a:extLst>
                <a:ext uri="{FF2B5EF4-FFF2-40B4-BE49-F238E27FC236}">
                  <a16:creationId xmlns:a16="http://schemas.microsoft.com/office/drawing/2014/main" id="{3C125864-DAD6-48AA-92FF-DFF95E888866}"/>
                </a:ext>
              </a:extLst>
            </p:cNvPr>
            <p:cNvSpPr/>
            <p:nvPr/>
          </p:nvSpPr>
          <p:spPr>
            <a:xfrm>
              <a:off x="8219652" y="3771251"/>
              <a:ext cx="270502" cy="485914"/>
            </a:xfrm>
            <a:custGeom>
              <a:avLst/>
              <a:gdLst>
                <a:gd name="connsiteX0" fmla="*/ 342900 w 342900"/>
                <a:gd name="connsiteY0" fmla="*/ 0 h 1061085"/>
                <a:gd name="connsiteX1" fmla="*/ 220980 w 342900"/>
                <a:gd name="connsiteY1" fmla="*/ 127635 h 1061085"/>
                <a:gd name="connsiteX2" fmla="*/ 236220 w 342900"/>
                <a:gd name="connsiteY2" fmla="*/ 474345 h 1061085"/>
                <a:gd name="connsiteX3" fmla="*/ 245745 w 342900"/>
                <a:gd name="connsiteY3" fmla="*/ 792480 h 1061085"/>
                <a:gd name="connsiteX4" fmla="*/ 0 w 342900"/>
                <a:gd name="connsiteY4" fmla="*/ 1061085 h 1061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0" h="1061085">
                  <a:moveTo>
                    <a:pt x="342900" y="0"/>
                  </a:moveTo>
                  <a:cubicBezTo>
                    <a:pt x="290830" y="24289"/>
                    <a:pt x="238760" y="48578"/>
                    <a:pt x="220980" y="127635"/>
                  </a:cubicBezTo>
                  <a:cubicBezTo>
                    <a:pt x="203200" y="206693"/>
                    <a:pt x="232093" y="363538"/>
                    <a:pt x="236220" y="474345"/>
                  </a:cubicBezTo>
                  <a:cubicBezTo>
                    <a:pt x="240347" y="585152"/>
                    <a:pt x="285115" y="694690"/>
                    <a:pt x="245745" y="792480"/>
                  </a:cubicBezTo>
                  <a:cubicBezTo>
                    <a:pt x="206375" y="890270"/>
                    <a:pt x="103187" y="975677"/>
                    <a:pt x="0" y="1061085"/>
                  </a:cubicBezTo>
                </a:path>
              </a:pathLst>
            </a:custGeom>
            <a:noFill/>
            <a:ln w="3810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Freeform: Shape 292">
              <a:extLst>
                <a:ext uri="{FF2B5EF4-FFF2-40B4-BE49-F238E27FC236}">
                  <a16:creationId xmlns:a16="http://schemas.microsoft.com/office/drawing/2014/main" id="{487ECBBD-485F-49CE-8FC4-43AAE70ECB65}"/>
                </a:ext>
              </a:extLst>
            </p:cNvPr>
            <p:cNvSpPr/>
            <p:nvPr/>
          </p:nvSpPr>
          <p:spPr>
            <a:xfrm flipH="1">
              <a:off x="7624889" y="3753168"/>
              <a:ext cx="328420" cy="485914"/>
            </a:xfrm>
            <a:custGeom>
              <a:avLst/>
              <a:gdLst>
                <a:gd name="connsiteX0" fmla="*/ 342900 w 342900"/>
                <a:gd name="connsiteY0" fmla="*/ 0 h 1061085"/>
                <a:gd name="connsiteX1" fmla="*/ 220980 w 342900"/>
                <a:gd name="connsiteY1" fmla="*/ 127635 h 1061085"/>
                <a:gd name="connsiteX2" fmla="*/ 236220 w 342900"/>
                <a:gd name="connsiteY2" fmla="*/ 474345 h 1061085"/>
                <a:gd name="connsiteX3" fmla="*/ 245745 w 342900"/>
                <a:gd name="connsiteY3" fmla="*/ 792480 h 1061085"/>
                <a:gd name="connsiteX4" fmla="*/ 0 w 342900"/>
                <a:gd name="connsiteY4" fmla="*/ 1061085 h 1061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0" h="1061085">
                  <a:moveTo>
                    <a:pt x="342900" y="0"/>
                  </a:moveTo>
                  <a:cubicBezTo>
                    <a:pt x="290830" y="24289"/>
                    <a:pt x="238760" y="48578"/>
                    <a:pt x="220980" y="127635"/>
                  </a:cubicBezTo>
                  <a:cubicBezTo>
                    <a:pt x="203200" y="206693"/>
                    <a:pt x="232093" y="363538"/>
                    <a:pt x="236220" y="474345"/>
                  </a:cubicBezTo>
                  <a:cubicBezTo>
                    <a:pt x="240347" y="585152"/>
                    <a:pt x="285115" y="694690"/>
                    <a:pt x="245745" y="792480"/>
                  </a:cubicBezTo>
                  <a:cubicBezTo>
                    <a:pt x="206375" y="890270"/>
                    <a:pt x="103187" y="975677"/>
                    <a:pt x="0" y="1061085"/>
                  </a:cubicBezTo>
                </a:path>
              </a:pathLst>
            </a:custGeom>
            <a:noFill/>
            <a:ln w="3810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D9F69756-6E0D-4B29-9717-F1E5B0A06419}"/>
                </a:ext>
              </a:extLst>
            </p:cNvPr>
            <p:cNvSpPr/>
            <p:nvPr/>
          </p:nvSpPr>
          <p:spPr>
            <a:xfrm>
              <a:off x="8376878" y="5185410"/>
              <a:ext cx="203242" cy="1131570"/>
            </a:xfrm>
            <a:custGeom>
              <a:avLst/>
              <a:gdLst>
                <a:gd name="connsiteX0" fmla="*/ 203242 w 203242"/>
                <a:gd name="connsiteY0" fmla="*/ 0 h 1131570"/>
                <a:gd name="connsiteX1" fmla="*/ 16552 w 203242"/>
                <a:gd name="connsiteY1" fmla="*/ 175260 h 1131570"/>
                <a:gd name="connsiteX2" fmla="*/ 16552 w 203242"/>
                <a:gd name="connsiteY2" fmla="*/ 575310 h 1131570"/>
                <a:gd name="connsiteX3" fmla="*/ 81322 w 203242"/>
                <a:gd name="connsiteY3" fmla="*/ 1131570 h 1131570"/>
              </a:gdLst>
              <a:ahLst/>
              <a:cxnLst>
                <a:cxn ang="0">
                  <a:pos x="connsiteX0" y="connsiteY0"/>
                </a:cxn>
                <a:cxn ang="0">
                  <a:pos x="connsiteX1" y="connsiteY1"/>
                </a:cxn>
                <a:cxn ang="0">
                  <a:pos x="connsiteX2" y="connsiteY2"/>
                </a:cxn>
                <a:cxn ang="0">
                  <a:pos x="connsiteX3" y="connsiteY3"/>
                </a:cxn>
              </a:cxnLst>
              <a:rect l="l" t="t" r="r" b="b"/>
              <a:pathLst>
                <a:path w="203242" h="1131570">
                  <a:moveTo>
                    <a:pt x="203242" y="0"/>
                  </a:moveTo>
                  <a:cubicBezTo>
                    <a:pt x="125454" y="39687"/>
                    <a:pt x="47667" y="79375"/>
                    <a:pt x="16552" y="175260"/>
                  </a:cubicBezTo>
                  <a:cubicBezTo>
                    <a:pt x="-14563" y="271145"/>
                    <a:pt x="5757" y="415925"/>
                    <a:pt x="16552" y="575310"/>
                  </a:cubicBezTo>
                  <a:cubicBezTo>
                    <a:pt x="27347" y="734695"/>
                    <a:pt x="54334" y="933132"/>
                    <a:pt x="81322" y="1131570"/>
                  </a:cubicBezTo>
                </a:path>
              </a:pathLst>
            </a:custGeom>
            <a:noFill/>
            <a:ln w="3810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5" name="TextBox 294">
            <a:extLst>
              <a:ext uri="{FF2B5EF4-FFF2-40B4-BE49-F238E27FC236}">
                <a16:creationId xmlns:a16="http://schemas.microsoft.com/office/drawing/2014/main" id="{3F284421-0418-4D32-857B-6DE3914B4605}"/>
              </a:ext>
            </a:extLst>
          </p:cNvPr>
          <p:cNvSpPr txBox="1"/>
          <p:nvPr/>
        </p:nvSpPr>
        <p:spPr>
          <a:xfrm>
            <a:off x="4945740" y="3491558"/>
            <a:ext cx="1818731" cy="954107"/>
          </a:xfrm>
          <a:prstGeom prst="rect">
            <a:avLst/>
          </a:prstGeom>
          <a:noFill/>
        </p:spPr>
        <p:txBody>
          <a:bodyPr wrap="square" rtlCol="0">
            <a:spAutoFit/>
          </a:bodyPr>
          <a:lstStyle/>
          <a:p>
            <a:r>
              <a:rPr lang="en-US" altLang="zh-CN" sz="2800" b="1"/>
              <a:t>Sync. FIFO</a:t>
            </a:r>
          </a:p>
          <a:p>
            <a:r>
              <a:rPr lang="en-US" altLang="zh-CN" sz="2800" b="1"/>
              <a:t>(Ports)</a:t>
            </a:r>
            <a:endParaRPr lang="en-US" sz="2800"/>
          </a:p>
        </p:txBody>
      </p:sp>
      <p:sp>
        <p:nvSpPr>
          <p:cNvPr id="296" name="TextBox 295">
            <a:extLst>
              <a:ext uri="{FF2B5EF4-FFF2-40B4-BE49-F238E27FC236}">
                <a16:creationId xmlns:a16="http://schemas.microsoft.com/office/drawing/2014/main" id="{DA3EEE96-8339-4A02-980D-455AD412BC8F}"/>
              </a:ext>
            </a:extLst>
          </p:cNvPr>
          <p:cNvSpPr txBox="1"/>
          <p:nvPr/>
        </p:nvSpPr>
        <p:spPr>
          <a:xfrm>
            <a:off x="5361473" y="6299506"/>
            <a:ext cx="1527996" cy="523220"/>
          </a:xfrm>
          <a:prstGeom prst="rect">
            <a:avLst/>
          </a:prstGeom>
          <a:noFill/>
        </p:spPr>
        <p:txBody>
          <a:bodyPr wrap="square" rtlCol="0">
            <a:spAutoFit/>
          </a:bodyPr>
          <a:lstStyle/>
          <a:p>
            <a:r>
              <a:rPr lang="en-US" altLang="zh-CN" sz="2800" b="1"/>
              <a:t>Switches</a:t>
            </a:r>
            <a:endParaRPr lang="en-US" sz="2800"/>
          </a:p>
        </p:txBody>
      </p:sp>
      <p:sp>
        <p:nvSpPr>
          <p:cNvPr id="297" name="TextBox 296">
            <a:extLst>
              <a:ext uri="{FF2B5EF4-FFF2-40B4-BE49-F238E27FC236}">
                <a16:creationId xmlns:a16="http://schemas.microsoft.com/office/drawing/2014/main" id="{09E97A4A-140F-4D3E-8770-063B423823F5}"/>
              </a:ext>
            </a:extLst>
          </p:cNvPr>
          <p:cNvSpPr txBox="1"/>
          <p:nvPr/>
        </p:nvSpPr>
        <p:spPr>
          <a:xfrm>
            <a:off x="10464244" y="4877692"/>
            <a:ext cx="1829403" cy="954107"/>
          </a:xfrm>
          <a:prstGeom prst="rect">
            <a:avLst/>
          </a:prstGeom>
          <a:noFill/>
        </p:spPr>
        <p:txBody>
          <a:bodyPr wrap="square" rtlCol="0">
            <a:spAutoFit/>
          </a:bodyPr>
          <a:lstStyle/>
          <a:p>
            <a:r>
              <a:rPr lang="en-US" altLang="zh-CN" sz="2800" b="1"/>
              <a:t>Processing Elements</a:t>
            </a:r>
            <a:endParaRPr lang="en-US" sz="2800"/>
          </a:p>
        </p:txBody>
      </p:sp>
      <p:cxnSp>
        <p:nvCxnSpPr>
          <p:cNvPr id="303" name="Straight Arrow Connector 302">
            <a:extLst>
              <a:ext uri="{FF2B5EF4-FFF2-40B4-BE49-F238E27FC236}">
                <a16:creationId xmlns:a16="http://schemas.microsoft.com/office/drawing/2014/main" id="{AC4C875C-8BBF-4F29-A860-FCD90219E6E4}"/>
              </a:ext>
            </a:extLst>
          </p:cNvPr>
          <p:cNvCxnSpPr>
            <a:cxnSpLocks/>
            <a:stCxn id="297" idx="1"/>
          </p:cNvCxnSpPr>
          <p:nvPr/>
        </p:nvCxnSpPr>
        <p:spPr>
          <a:xfrm flipH="1">
            <a:off x="9267234" y="5354746"/>
            <a:ext cx="1197010" cy="331668"/>
          </a:xfrm>
          <a:prstGeom prst="straightConnector1">
            <a:avLst/>
          </a:prstGeom>
          <a:ln w="12700">
            <a:solidFill>
              <a:schemeClr val="tx1"/>
            </a:solidFill>
            <a:tailEnd type="none" w="sm" len="sm"/>
          </a:ln>
        </p:spPr>
        <p:style>
          <a:lnRef idx="1">
            <a:schemeClr val="accent1"/>
          </a:lnRef>
          <a:fillRef idx="0">
            <a:schemeClr val="accent1"/>
          </a:fillRef>
          <a:effectRef idx="0">
            <a:schemeClr val="accent1"/>
          </a:effectRef>
          <a:fontRef idx="minor">
            <a:schemeClr val="tx1"/>
          </a:fontRef>
        </p:style>
      </p:cxnSp>
      <p:cxnSp>
        <p:nvCxnSpPr>
          <p:cNvPr id="304" name="Straight Arrow Connector 303">
            <a:extLst>
              <a:ext uri="{FF2B5EF4-FFF2-40B4-BE49-F238E27FC236}">
                <a16:creationId xmlns:a16="http://schemas.microsoft.com/office/drawing/2014/main" id="{BD8A1232-C0FD-4C90-91E8-A7C41CE5809D}"/>
              </a:ext>
            </a:extLst>
          </p:cNvPr>
          <p:cNvCxnSpPr>
            <a:cxnSpLocks/>
          </p:cNvCxnSpPr>
          <p:nvPr/>
        </p:nvCxnSpPr>
        <p:spPr>
          <a:xfrm flipV="1">
            <a:off x="6814264" y="5962723"/>
            <a:ext cx="857721" cy="694537"/>
          </a:xfrm>
          <a:prstGeom prst="straightConnector1">
            <a:avLst/>
          </a:prstGeom>
          <a:ln w="12700">
            <a:solidFill>
              <a:schemeClr val="tx1"/>
            </a:solidFill>
            <a:tailEnd type="none" w="sm" len="sm"/>
          </a:ln>
        </p:spPr>
        <p:style>
          <a:lnRef idx="1">
            <a:schemeClr val="accent1"/>
          </a:lnRef>
          <a:fillRef idx="0">
            <a:schemeClr val="accent1"/>
          </a:fillRef>
          <a:effectRef idx="0">
            <a:schemeClr val="accent1"/>
          </a:effectRef>
          <a:fontRef idx="minor">
            <a:schemeClr val="tx1"/>
          </a:fontRef>
        </p:style>
      </p:cxnSp>
      <p:cxnSp>
        <p:nvCxnSpPr>
          <p:cNvPr id="305" name="Straight Arrow Connector 304">
            <a:extLst>
              <a:ext uri="{FF2B5EF4-FFF2-40B4-BE49-F238E27FC236}">
                <a16:creationId xmlns:a16="http://schemas.microsoft.com/office/drawing/2014/main" id="{CCA29F66-9912-424D-820F-BE7E03DC9EC5}"/>
              </a:ext>
            </a:extLst>
          </p:cNvPr>
          <p:cNvCxnSpPr>
            <a:cxnSpLocks/>
          </p:cNvCxnSpPr>
          <p:nvPr/>
        </p:nvCxnSpPr>
        <p:spPr>
          <a:xfrm flipH="1">
            <a:off x="6602047" y="3737706"/>
            <a:ext cx="565445" cy="28630"/>
          </a:xfrm>
          <a:prstGeom prst="straightConnector1">
            <a:avLst/>
          </a:prstGeom>
          <a:ln w="12700">
            <a:solidFill>
              <a:schemeClr val="tx1"/>
            </a:solidFill>
            <a:tailEnd type="none" w="sm" len="sm"/>
          </a:ln>
        </p:spPr>
        <p:style>
          <a:lnRef idx="1">
            <a:schemeClr val="accent1"/>
          </a:lnRef>
          <a:fillRef idx="0">
            <a:schemeClr val="accent1"/>
          </a:fillRef>
          <a:effectRef idx="0">
            <a:schemeClr val="accent1"/>
          </a:effectRef>
          <a:fontRef idx="minor">
            <a:schemeClr val="tx1"/>
          </a:fontRef>
        </p:style>
      </p:cxnSp>
      <p:cxnSp>
        <p:nvCxnSpPr>
          <p:cNvPr id="307" name="Straight Arrow Connector 306">
            <a:extLst>
              <a:ext uri="{FF2B5EF4-FFF2-40B4-BE49-F238E27FC236}">
                <a16:creationId xmlns:a16="http://schemas.microsoft.com/office/drawing/2014/main" id="{27FE114D-F323-437C-9099-468AEA25B894}"/>
              </a:ext>
            </a:extLst>
          </p:cNvPr>
          <p:cNvCxnSpPr>
            <a:cxnSpLocks/>
            <a:endCxn id="281" idx="3"/>
          </p:cNvCxnSpPr>
          <p:nvPr/>
        </p:nvCxnSpPr>
        <p:spPr>
          <a:xfrm flipH="1" flipV="1">
            <a:off x="9692783" y="3761229"/>
            <a:ext cx="697087" cy="10022"/>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sp>
        <p:nvSpPr>
          <p:cNvPr id="308" name="Rectangle 307">
            <a:extLst>
              <a:ext uri="{FF2B5EF4-FFF2-40B4-BE49-F238E27FC236}">
                <a16:creationId xmlns:a16="http://schemas.microsoft.com/office/drawing/2014/main" id="{5AD82616-44BC-4EF2-9649-522D905F4B96}"/>
              </a:ext>
            </a:extLst>
          </p:cNvPr>
          <p:cNvSpPr/>
          <p:nvPr/>
        </p:nvSpPr>
        <p:spPr>
          <a:xfrm>
            <a:off x="7841363" y="3547429"/>
            <a:ext cx="520517" cy="328862"/>
          </a:xfrm>
          <a:prstGeom prst="rect">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A</a:t>
            </a:r>
          </a:p>
        </p:txBody>
      </p:sp>
      <p:sp>
        <p:nvSpPr>
          <p:cNvPr id="310" name="Rectangle 309">
            <a:extLst>
              <a:ext uri="{FF2B5EF4-FFF2-40B4-BE49-F238E27FC236}">
                <a16:creationId xmlns:a16="http://schemas.microsoft.com/office/drawing/2014/main" id="{618E1202-50E4-4CB5-9C75-F537F665DBFC}"/>
              </a:ext>
            </a:extLst>
          </p:cNvPr>
          <p:cNvSpPr/>
          <p:nvPr/>
        </p:nvSpPr>
        <p:spPr>
          <a:xfrm>
            <a:off x="8701229" y="3555848"/>
            <a:ext cx="522410" cy="328862"/>
          </a:xfrm>
          <a:prstGeom prst="rect">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B</a:t>
            </a:r>
          </a:p>
        </p:txBody>
      </p:sp>
      <p:sp>
        <p:nvSpPr>
          <p:cNvPr id="311" name="Rectangle 310">
            <a:extLst>
              <a:ext uri="{FF2B5EF4-FFF2-40B4-BE49-F238E27FC236}">
                <a16:creationId xmlns:a16="http://schemas.microsoft.com/office/drawing/2014/main" id="{C1E1E312-FA39-4F15-9C51-2D0F7A4FAAEB}"/>
              </a:ext>
            </a:extLst>
          </p:cNvPr>
          <p:cNvSpPr/>
          <p:nvPr/>
        </p:nvSpPr>
        <p:spPr>
          <a:xfrm>
            <a:off x="9482155" y="3571073"/>
            <a:ext cx="493533" cy="328862"/>
          </a:xfrm>
          <a:prstGeom prst="rect">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C</a:t>
            </a:r>
          </a:p>
        </p:txBody>
      </p:sp>
      <p:sp>
        <p:nvSpPr>
          <p:cNvPr id="312" name="Rectangle 311">
            <a:extLst>
              <a:ext uri="{FF2B5EF4-FFF2-40B4-BE49-F238E27FC236}">
                <a16:creationId xmlns:a16="http://schemas.microsoft.com/office/drawing/2014/main" id="{C3E34DD6-74C9-47CD-B218-600C972E7AB2}"/>
              </a:ext>
            </a:extLst>
          </p:cNvPr>
          <p:cNvSpPr/>
          <p:nvPr/>
        </p:nvSpPr>
        <p:spPr>
          <a:xfrm>
            <a:off x="8800188" y="6272664"/>
            <a:ext cx="514861" cy="328862"/>
          </a:xfrm>
          <a:prstGeom prst="rect">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D</a:t>
            </a:r>
          </a:p>
        </p:txBody>
      </p:sp>
      <p:cxnSp>
        <p:nvCxnSpPr>
          <p:cNvPr id="180" name="Straight Arrow Connector 179">
            <a:extLst>
              <a:ext uri="{FF2B5EF4-FFF2-40B4-BE49-F238E27FC236}">
                <a16:creationId xmlns:a16="http://schemas.microsoft.com/office/drawing/2014/main" id="{C5D818BF-0003-4487-9AEC-6279E0E8545B}"/>
              </a:ext>
            </a:extLst>
          </p:cNvPr>
          <p:cNvCxnSpPr>
            <a:cxnSpLocks/>
          </p:cNvCxnSpPr>
          <p:nvPr/>
        </p:nvCxnSpPr>
        <p:spPr>
          <a:xfrm>
            <a:off x="9538069" y="2115300"/>
            <a:ext cx="0" cy="1494314"/>
          </a:xfrm>
          <a:prstGeom prst="straightConnector1">
            <a:avLst/>
          </a:prstGeom>
          <a:ln w="1016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4" name="Straight Arrow Connector 313">
            <a:extLst>
              <a:ext uri="{FF2B5EF4-FFF2-40B4-BE49-F238E27FC236}">
                <a16:creationId xmlns:a16="http://schemas.microsoft.com/office/drawing/2014/main" id="{7441E8B3-E375-4690-BDC2-FE0E882244C3}"/>
              </a:ext>
            </a:extLst>
          </p:cNvPr>
          <p:cNvCxnSpPr>
            <a:cxnSpLocks/>
          </p:cNvCxnSpPr>
          <p:nvPr/>
        </p:nvCxnSpPr>
        <p:spPr>
          <a:xfrm flipH="1" flipV="1">
            <a:off x="6156960" y="4125154"/>
            <a:ext cx="934221" cy="2195297"/>
          </a:xfrm>
          <a:prstGeom prst="straightConnector1">
            <a:avLst/>
          </a:prstGeom>
          <a:ln w="12700">
            <a:solidFill>
              <a:schemeClr val="tx1"/>
            </a:solidFill>
            <a:tailEnd type="none" w="sm" len="sm"/>
          </a:ln>
        </p:spPr>
        <p:style>
          <a:lnRef idx="1">
            <a:schemeClr val="accent1"/>
          </a:lnRef>
          <a:fillRef idx="0">
            <a:schemeClr val="accent1"/>
          </a:fillRef>
          <a:effectRef idx="0">
            <a:schemeClr val="accent1"/>
          </a:effectRef>
          <a:fontRef idx="minor">
            <a:schemeClr val="tx1"/>
          </a:fontRef>
        </p:style>
      </p:cxnSp>
      <p:grpSp>
        <p:nvGrpSpPr>
          <p:cNvPr id="315" name="Group 314">
            <a:extLst>
              <a:ext uri="{FF2B5EF4-FFF2-40B4-BE49-F238E27FC236}">
                <a16:creationId xmlns:a16="http://schemas.microsoft.com/office/drawing/2014/main" id="{E164F230-A644-4A3E-9E56-12ADAA72723C}"/>
              </a:ext>
            </a:extLst>
          </p:cNvPr>
          <p:cNvGrpSpPr/>
          <p:nvPr/>
        </p:nvGrpSpPr>
        <p:grpSpPr>
          <a:xfrm>
            <a:off x="8188037" y="4018414"/>
            <a:ext cx="1683939" cy="207003"/>
            <a:chOff x="7608917" y="4018414"/>
            <a:chExt cx="1683939" cy="207003"/>
          </a:xfrm>
        </p:grpSpPr>
        <p:sp>
          <p:nvSpPr>
            <p:cNvPr id="316" name="Rectangle 315">
              <a:extLst>
                <a:ext uri="{FF2B5EF4-FFF2-40B4-BE49-F238E27FC236}">
                  <a16:creationId xmlns:a16="http://schemas.microsoft.com/office/drawing/2014/main" id="{D22696A7-45B9-4A4D-8C0A-9849C494DC00}"/>
                </a:ext>
              </a:extLst>
            </p:cNvPr>
            <p:cNvSpPr/>
            <p:nvPr/>
          </p:nvSpPr>
          <p:spPr>
            <a:xfrm>
              <a:off x="7608917" y="4033346"/>
              <a:ext cx="175860" cy="17642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2</a:t>
              </a:r>
            </a:p>
          </p:txBody>
        </p:sp>
        <p:sp>
          <p:nvSpPr>
            <p:cNvPr id="317" name="Rectangle 316">
              <a:extLst>
                <a:ext uri="{FF2B5EF4-FFF2-40B4-BE49-F238E27FC236}">
                  <a16:creationId xmlns:a16="http://schemas.microsoft.com/office/drawing/2014/main" id="{4EF55FC1-0238-4DAD-95AA-D20CCB89AA6F}"/>
                </a:ext>
              </a:extLst>
            </p:cNvPr>
            <p:cNvSpPr/>
            <p:nvPr/>
          </p:nvSpPr>
          <p:spPr>
            <a:xfrm>
              <a:off x="8435409" y="4018414"/>
              <a:ext cx="175860" cy="17642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2</a:t>
              </a:r>
            </a:p>
          </p:txBody>
        </p:sp>
        <p:sp>
          <p:nvSpPr>
            <p:cNvPr id="318" name="Rectangle 317">
              <a:extLst>
                <a:ext uri="{FF2B5EF4-FFF2-40B4-BE49-F238E27FC236}">
                  <a16:creationId xmlns:a16="http://schemas.microsoft.com/office/drawing/2014/main" id="{4A7844D0-3C2C-4889-8643-0919C5D82F5B}"/>
                </a:ext>
              </a:extLst>
            </p:cNvPr>
            <p:cNvSpPr/>
            <p:nvPr/>
          </p:nvSpPr>
          <p:spPr>
            <a:xfrm>
              <a:off x="9116996" y="4048993"/>
              <a:ext cx="175860" cy="17642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2</a:t>
              </a:r>
            </a:p>
          </p:txBody>
        </p:sp>
      </p:grpSp>
      <p:grpSp>
        <p:nvGrpSpPr>
          <p:cNvPr id="319" name="Group 318">
            <a:extLst>
              <a:ext uri="{FF2B5EF4-FFF2-40B4-BE49-F238E27FC236}">
                <a16:creationId xmlns:a16="http://schemas.microsoft.com/office/drawing/2014/main" id="{3340BAFC-8293-44EF-B624-302A20DF18CD}"/>
              </a:ext>
            </a:extLst>
          </p:cNvPr>
          <p:cNvGrpSpPr/>
          <p:nvPr/>
        </p:nvGrpSpPr>
        <p:grpSpPr>
          <a:xfrm>
            <a:off x="8576234" y="4331933"/>
            <a:ext cx="1333715" cy="176424"/>
            <a:chOff x="7997114" y="4331933"/>
            <a:chExt cx="1333715" cy="176424"/>
          </a:xfrm>
        </p:grpSpPr>
        <p:sp>
          <p:nvSpPr>
            <p:cNvPr id="320" name="Rectangle 319">
              <a:extLst>
                <a:ext uri="{FF2B5EF4-FFF2-40B4-BE49-F238E27FC236}">
                  <a16:creationId xmlns:a16="http://schemas.microsoft.com/office/drawing/2014/main" id="{4F550435-5FB3-483D-993E-ABAD103D1649}"/>
                </a:ext>
              </a:extLst>
            </p:cNvPr>
            <p:cNvSpPr/>
            <p:nvPr/>
          </p:nvSpPr>
          <p:spPr>
            <a:xfrm>
              <a:off x="7997114" y="4331933"/>
              <a:ext cx="175860" cy="176424"/>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3</a:t>
              </a:r>
            </a:p>
          </p:txBody>
        </p:sp>
        <p:sp>
          <p:nvSpPr>
            <p:cNvPr id="321" name="Rectangle 320">
              <a:extLst>
                <a:ext uri="{FF2B5EF4-FFF2-40B4-BE49-F238E27FC236}">
                  <a16:creationId xmlns:a16="http://schemas.microsoft.com/office/drawing/2014/main" id="{AEBDE867-F1A1-4247-97A8-9FC17B6DBCA6}"/>
                </a:ext>
              </a:extLst>
            </p:cNvPr>
            <p:cNvSpPr/>
            <p:nvPr/>
          </p:nvSpPr>
          <p:spPr>
            <a:xfrm>
              <a:off x="9154969" y="4331933"/>
              <a:ext cx="175860" cy="176424"/>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3</a:t>
              </a:r>
            </a:p>
          </p:txBody>
        </p:sp>
      </p:grpSp>
      <p:grpSp>
        <p:nvGrpSpPr>
          <p:cNvPr id="322" name="Group 321">
            <a:extLst>
              <a:ext uri="{FF2B5EF4-FFF2-40B4-BE49-F238E27FC236}">
                <a16:creationId xmlns:a16="http://schemas.microsoft.com/office/drawing/2014/main" id="{7C92238C-C615-4BAF-A217-51B263674ECD}"/>
              </a:ext>
            </a:extLst>
          </p:cNvPr>
          <p:cNvGrpSpPr/>
          <p:nvPr/>
        </p:nvGrpSpPr>
        <p:grpSpPr>
          <a:xfrm>
            <a:off x="8896492" y="4644836"/>
            <a:ext cx="971891" cy="230165"/>
            <a:chOff x="8317372" y="4644836"/>
            <a:chExt cx="971891" cy="230165"/>
          </a:xfrm>
        </p:grpSpPr>
        <p:sp>
          <p:nvSpPr>
            <p:cNvPr id="323" name="Rectangle 322">
              <a:extLst>
                <a:ext uri="{FF2B5EF4-FFF2-40B4-BE49-F238E27FC236}">
                  <a16:creationId xmlns:a16="http://schemas.microsoft.com/office/drawing/2014/main" id="{EFBFFF96-823A-48EC-B381-95D402AAADD2}"/>
                </a:ext>
              </a:extLst>
            </p:cNvPr>
            <p:cNvSpPr/>
            <p:nvPr/>
          </p:nvSpPr>
          <p:spPr>
            <a:xfrm>
              <a:off x="8317372" y="4644836"/>
              <a:ext cx="175860" cy="176424"/>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4</a:t>
              </a:r>
            </a:p>
          </p:txBody>
        </p:sp>
        <p:sp>
          <p:nvSpPr>
            <p:cNvPr id="324" name="Rectangle 323">
              <a:extLst>
                <a:ext uri="{FF2B5EF4-FFF2-40B4-BE49-F238E27FC236}">
                  <a16:creationId xmlns:a16="http://schemas.microsoft.com/office/drawing/2014/main" id="{B80116A7-617E-4A86-8A81-809033D458DB}"/>
                </a:ext>
              </a:extLst>
            </p:cNvPr>
            <p:cNvSpPr/>
            <p:nvPr/>
          </p:nvSpPr>
          <p:spPr>
            <a:xfrm>
              <a:off x="9113403" y="4698577"/>
              <a:ext cx="175860" cy="176424"/>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4</a:t>
              </a:r>
            </a:p>
          </p:txBody>
        </p:sp>
      </p:grpSp>
      <p:sp>
        <p:nvSpPr>
          <p:cNvPr id="325" name="Rectangle 324">
            <a:extLst>
              <a:ext uri="{FF2B5EF4-FFF2-40B4-BE49-F238E27FC236}">
                <a16:creationId xmlns:a16="http://schemas.microsoft.com/office/drawing/2014/main" id="{9F24CD4D-7BD9-493C-BF38-885C96C03910}"/>
              </a:ext>
            </a:extLst>
          </p:cNvPr>
          <p:cNvSpPr/>
          <p:nvPr/>
        </p:nvSpPr>
        <p:spPr>
          <a:xfrm>
            <a:off x="9258891" y="4980811"/>
            <a:ext cx="175860" cy="176424"/>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5</a:t>
            </a:r>
          </a:p>
        </p:txBody>
      </p:sp>
      <p:sp>
        <p:nvSpPr>
          <p:cNvPr id="326" name="Rectangle 325">
            <a:extLst>
              <a:ext uri="{FF2B5EF4-FFF2-40B4-BE49-F238E27FC236}">
                <a16:creationId xmlns:a16="http://schemas.microsoft.com/office/drawing/2014/main" id="{47C542E6-7F86-4D54-8A78-16F33B6E1A2C}"/>
              </a:ext>
            </a:extLst>
          </p:cNvPr>
          <p:cNvSpPr/>
          <p:nvPr/>
        </p:nvSpPr>
        <p:spPr>
          <a:xfrm>
            <a:off x="8828252" y="5209561"/>
            <a:ext cx="175860" cy="176424"/>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6</a:t>
            </a:r>
          </a:p>
        </p:txBody>
      </p:sp>
      <p:sp>
        <p:nvSpPr>
          <p:cNvPr id="327" name="Rectangle 326">
            <a:extLst>
              <a:ext uri="{FF2B5EF4-FFF2-40B4-BE49-F238E27FC236}">
                <a16:creationId xmlns:a16="http://schemas.microsoft.com/office/drawing/2014/main" id="{914AE562-5451-44A6-AC0B-8A7715435E22}"/>
              </a:ext>
            </a:extLst>
          </p:cNvPr>
          <p:cNvSpPr/>
          <p:nvPr/>
        </p:nvSpPr>
        <p:spPr>
          <a:xfrm>
            <a:off x="8871191" y="5916938"/>
            <a:ext cx="175860" cy="176424"/>
          </a:xfrm>
          <a:prstGeom prst="rect">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7</a:t>
            </a:r>
          </a:p>
        </p:txBody>
      </p:sp>
      <p:grpSp>
        <p:nvGrpSpPr>
          <p:cNvPr id="328" name="Group 327">
            <a:extLst>
              <a:ext uri="{FF2B5EF4-FFF2-40B4-BE49-F238E27FC236}">
                <a16:creationId xmlns:a16="http://schemas.microsoft.com/office/drawing/2014/main" id="{C6F3BD8E-E330-4EF1-8C38-BC9482C4BF3E}"/>
              </a:ext>
            </a:extLst>
          </p:cNvPr>
          <p:cNvGrpSpPr/>
          <p:nvPr/>
        </p:nvGrpSpPr>
        <p:grpSpPr>
          <a:xfrm>
            <a:off x="7970520" y="3708400"/>
            <a:ext cx="2021431" cy="178226"/>
            <a:chOff x="7391400" y="3708400"/>
            <a:chExt cx="2021431" cy="178226"/>
          </a:xfrm>
        </p:grpSpPr>
        <p:sp>
          <p:nvSpPr>
            <p:cNvPr id="329" name="Rectangle 328">
              <a:extLst>
                <a:ext uri="{FF2B5EF4-FFF2-40B4-BE49-F238E27FC236}">
                  <a16:creationId xmlns:a16="http://schemas.microsoft.com/office/drawing/2014/main" id="{5E733316-9B89-4982-A333-F2B8D5B6A860}"/>
                </a:ext>
              </a:extLst>
            </p:cNvPr>
            <p:cNvSpPr/>
            <p:nvPr/>
          </p:nvSpPr>
          <p:spPr>
            <a:xfrm>
              <a:off x="7391400" y="3708400"/>
              <a:ext cx="175860" cy="1764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1</a:t>
              </a:r>
            </a:p>
          </p:txBody>
        </p:sp>
        <p:sp>
          <p:nvSpPr>
            <p:cNvPr id="330" name="Rectangle 329">
              <a:extLst>
                <a:ext uri="{FF2B5EF4-FFF2-40B4-BE49-F238E27FC236}">
                  <a16:creationId xmlns:a16="http://schemas.microsoft.com/office/drawing/2014/main" id="{CE77E467-D5AD-4381-B40E-3E76D541E563}"/>
                </a:ext>
              </a:extLst>
            </p:cNvPr>
            <p:cNvSpPr/>
            <p:nvPr/>
          </p:nvSpPr>
          <p:spPr>
            <a:xfrm>
              <a:off x="8551645" y="3708814"/>
              <a:ext cx="175860" cy="1764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1</a:t>
              </a:r>
            </a:p>
          </p:txBody>
        </p:sp>
        <p:sp>
          <p:nvSpPr>
            <p:cNvPr id="331" name="Rectangle 330">
              <a:extLst>
                <a:ext uri="{FF2B5EF4-FFF2-40B4-BE49-F238E27FC236}">
                  <a16:creationId xmlns:a16="http://schemas.microsoft.com/office/drawing/2014/main" id="{4CB30319-A893-4547-A627-738B84A68B0E}"/>
                </a:ext>
              </a:extLst>
            </p:cNvPr>
            <p:cNvSpPr/>
            <p:nvPr/>
          </p:nvSpPr>
          <p:spPr>
            <a:xfrm>
              <a:off x="9236971" y="3710202"/>
              <a:ext cx="175860" cy="1764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1</a:t>
              </a:r>
            </a:p>
          </p:txBody>
        </p:sp>
      </p:grpSp>
    </p:spTree>
    <p:extLst>
      <p:ext uri="{BB962C8B-B14F-4D97-AF65-F5344CB8AC3E}">
        <p14:creationId xmlns:p14="http://schemas.microsoft.com/office/powerpoint/2010/main" val="398590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0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0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9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9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0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1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28"/>
                                        </p:tgtEl>
                                        <p:attrNameLst>
                                          <p:attrName>style.visibility</p:attrName>
                                        </p:attrNameLst>
                                      </p:cBhvr>
                                      <p:to>
                                        <p:strVal val="visible"/>
                                      </p:to>
                                    </p:set>
                                    <p:animEffect transition="in" filter="fade">
                                      <p:cBhvr>
                                        <p:cTn id="61" dur="500"/>
                                        <p:tgtEl>
                                          <p:spTgt spid="328"/>
                                        </p:tgtEl>
                                      </p:cBhvr>
                                    </p:animEffect>
                                  </p:childTnLst>
                                </p:cTn>
                              </p:par>
                            </p:childTnLst>
                          </p:cTn>
                        </p:par>
                        <p:par>
                          <p:cTn id="62" fill="hold">
                            <p:stCondLst>
                              <p:cond delay="500"/>
                            </p:stCondLst>
                            <p:childTnLst>
                              <p:par>
                                <p:cTn id="63" presetID="10" presetClass="entr" presetSubtype="0" fill="hold" nodeType="afterEffect">
                                  <p:stCondLst>
                                    <p:cond delay="0"/>
                                  </p:stCondLst>
                                  <p:childTnLst>
                                    <p:set>
                                      <p:cBhvr>
                                        <p:cTn id="64" dur="1" fill="hold">
                                          <p:stCondLst>
                                            <p:cond delay="0"/>
                                          </p:stCondLst>
                                        </p:cTn>
                                        <p:tgtEl>
                                          <p:spTgt spid="315"/>
                                        </p:tgtEl>
                                        <p:attrNameLst>
                                          <p:attrName>style.visibility</p:attrName>
                                        </p:attrNameLst>
                                      </p:cBhvr>
                                      <p:to>
                                        <p:strVal val="visible"/>
                                      </p:to>
                                    </p:set>
                                    <p:animEffect transition="in" filter="fade">
                                      <p:cBhvr>
                                        <p:cTn id="65" dur="500"/>
                                        <p:tgtEl>
                                          <p:spTgt spid="315"/>
                                        </p:tgtEl>
                                      </p:cBhvr>
                                    </p:animEffect>
                                  </p:childTnLst>
                                </p:cTn>
                              </p:par>
                            </p:childTnLst>
                          </p:cTn>
                        </p:par>
                        <p:par>
                          <p:cTn id="66" fill="hold">
                            <p:stCondLst>
                              <p:cond delay="1000"/>
                            </p:stCondLst>
                            <p:childTnLst>
                              <p:par>
                                <p:cTn id="67" presetID="10" presetClass="entr" presetSubtype="0" fill="hold" nodeType="afterEffect">
                                  <p:stCondLst>
                                    <p:cond delay="0"/>
                                  </p:stCondLst>
                                  <p:childTnLst>
                                    <p:set>
                                      <p:cBhvr>
                                        <p:cTn id="68" dur="1" fill="hold">
                                          <p:stCondLst>
                                            <p:cond delay="0"/>
                                          </p:stCondLst>
                                        </p:cTn>
                                        <p:tgtEl>
                                          <p:spTgt spid="319"/>
                                        </p:tgtEl>
                                        <p:attrNameLst>
                                          <p:attrName>style.visibility</p:attrName>
                                        </p:attrNameLst>
                                      </p:cBhvr>
                                      <p:to>
                                        <p:strVal val="visible"/>
                                      </p:to>
                                    </p:set>
                                    <p:animEffect transition="in" filter="fade">
                                      <p:cBhvr>
                                        <p:cTn id="69" dur="500"/>
                                        <p:tgtEl>
                                          <p:spTgt spid="319"/>
                                        </p:tgtEl>
                                      </p:cBhvr>
                                    </p:animEffect>
                                  </p:childTnLst>
                                </p:cTn>
                              </p:par>
                            </p:childTnLst>
                          </p:cTn>
                        </p:par>
                        <p:par>
                          <p:cTn id="70" fill="hold">
                            <p:stCondLst>
                              <p:cond delay="1500"/>
                            </p:stCondLst>
                            <p:childTnLst>
                              <p:par>
                                <p:cTn id="71" presetID="10" presetClass="entr" presetSubtype="0" fill="hold" nodeType="afterEffect">
                                  <p:stCondLst>
                                    <p:cond delay="0"/>
                                  </p:stCondLst>
                                  <p:childTnLst>
                                    <p:set>
                                      <p:cBhvr>
                                        <p:cTn id="72" dur="1" fill="hold">
                                          <p:stCondLst>
                                            <p:cond delay="0"/>
                                          </p:stCondLst>
                                        </p:cTn>
                                        <p:tgtEl>
                                          <p:spTgt spid="322"/>
                                        </p:tgtEl>
                                        <p:attrNameLst>
                                          <p:attrName>style.visibility</p:attrName>
                                        </p:attrNameLst>
                                      </p:cBhvr>
                                      <p:to>
                                        <p:strVal val="visible"/>
                                      </p:to>
                                    </p:set>
                                    <p:animEffect transition="in" filter="fade">
                                      <p:cBhvr>
                                        <p:cTn id="73" dur="500"/>
                                        <p:tgtEl>
                                          <p:spTgt spid="322"/>
                                        </p:tgtEl>
                                      </p:cBhvr>
                                    </p:animEffect>
                                  </p:childTnLst>
                                </p:cTn>
                              </p:par>
                            </p:childTnLst>
                          </p:cTn>
                        </p:par>
                        <p:par>
                          <p:cTn id="74" fill="hold">
                            <p:stCondLst>
                              <p:cond delay="2000"/>
                            </p:stCondLst>
                            <p:childTnLst>
                              <p:par>
                                <p:cTn id="75" presetID="10" presetClass="entr" presetSubtype="0" fill="hold" grpId="0" nodeType="afterEffect">
                                  <p:stCondLst>
                                    <p:cond delay="0"/>
                                  </p:stCondLst>
                                  <p:childTnLst>
                                    <p:set>
                                      <p:cBhvr>
                                        <p:cTn id="76" dur="1" fill="hold">
                                          <p:stCondLst>
                                            <p:cond delay="0"/>
                                          </p:stCondLst>
                                        </p:cTn>
                                        <p:tgtEl>
                                          <p:spTgt spid="325"/>
                                        </p:tgtEl>
                                        <p:attrNameLst>
                                          <p:attrName>style.visibility</p:attrName>
                                        </p:attrNameLst>
                                      </p:cBhvr>
                                      <p:to>
                                        <p:strVal val="visible"/>
                                      </p:to>
                                    </p:set>
                                    <p:animEffect transition="in" filter="fade">
                                      <p:cBhvr>
                                        <p:cTn id="77" dur="500"/>
                                        <p:tgtEl>
                                          <p:spTgt spid="325"/>
                                        </p:tgtEl>
                                      </p:cBhvr>
                                    </p:animEffect>
                                  </p:childTnLst>
                                </p:cTn>
                              </p:par>
                            </p:childTnLst>
                          </p:cTn>
                        </p:par>
                        <p:par>
                          <p:cTn id="78" fill="hold">
                            <p:stCondLst>
                              <p:cond delay="2500"/>
                            </p:stCondLst>
                            <p:childTnLst>
                              <p:par>
                                <p:cTn id="79" presetID="10" presetClass="entr" presetSubtype="0" fill="hold" grpId="0" nodeType="afterEffect">
                                  <p:stCondLst>
                                    <p:cond delay="0"/>
                                  </p:stCondLst>
                                  <p:childTnLst>
                                    <p:set>
                                      <p:cBhvr>
                                        <p:cTn id="80" dur="1" fill="hold">
                                          <p:stCondLst>
                                            <p:cond delay="0"/>
                                          </p:stCondLst>
                                        </p:cTn>
                                        <p:tgtEl>
                                          <p:spTgt spid="326"/>
                                        </p:tgtEl>
                                        <p:attrNameLst>
                                          <p:attrName>style.visibility</p:attrName>
                                        </p:attrNameLst>
                                      </p:cBhvr>
                                      <p:to>
                                        <p:strVal val="visible"/>
                                      </p:to>
                                    </p:set>
                                    <p:animEffect transition="in" filter="fade">
                                      <p:cBhvr>
                                        <p:cTn id="81" dur="500"/>
                                        <p:tgtEl>
                                          <p:spTgt spid="326"/>
                                        </p:tgtEl>
                                      </p:cBhvr>
                                    </p:animEffect>
                                  </p:childTnLst>
                                </p:cTn>
                              </p:par>
                            </p:childTnLst>
                          </p:cTn>
                        </p:par>
                        <p:par>
                          <p:cTn id="82" fill="hold">
                            <p:stCondLst>
                              <p:cond delay="3000"/>
                            </p:stCondLst>
                            <p:childTnLst>
                              <p:par>
                                <p:cTn id="83" presetID="10" presetClass="entr" presetSubtype="0" fill="hold" grpId="0" nodeType="afterEffect">
                                  <p:stCondLst>
                                    <p:cond delay="0"/>
                                  </p:stCondLst>
                                  <p:childTnLst>
                                    <p:set>
                                      <p:cBhvr>
                                        <p:cTn id="84" dur="1" fill="hold">
                                          <p:stCondLst>
                                            <p:cond delay="0"/>
                                          </p:stCondLst>
                                        </p:cTn>
                                        <p:tgtEl>
                                          <p:spTgt spid="327"/>
                                        </p:tgtEl>
                                        <p:attrNameLst>
                                          <p:attrName>style.visibility</p:attrName>
                                        </p:attrNameLst>
                                      </p:cBhvr>
                                      <p:to>
                                        <p:strVal val="visible"/>
                                      </p:to>
                                    </p:set>
                                    <p:animEffect transition="in" filter="fade">
                                      <p:cBhvr>
                                        <p:cTn id="85" dur="500"/>
                                        <p:tgtEl>
                                          <p:spTgt spid="327"/>
                                        </p:tgtEl>
                                      </p:cBhvr>
                                    </p:animEffec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nodeType="clickEffect">
                                  <p:stCondLst>
                                    <p:cond delay="0"/>
                                  </p:stCondLst>
                                  <p:childTnLst>
                                    <p:set>
                                      <p:cBhvr>
                                        <p:cTn id="89" dur="1" fill="hold">
                                          <p:stCondLst>
                                            <p:cond delay="0"/>
                                          </p:stCondLst>
                                        </p:cTn>
                                        <p:tgtEl>
                                          <p:spTgt spid="1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4" grpId="0" animBg="1"/>
      <p:bldP spid="89" grpId="0" animBg="1"/>
      <p:bldP spid="90" grpId="0" animBg="1"/>
      <p:bldP spid="97" grpId="0" animBg="1"/>
      <p:bldP spid="101" grpId="0" animBg="1"/>
      <p:bldP spid="295" grpId="0"/>
      <p:bldP spid="296" grpId="0"/>
      <p:bldP spid="297" grpId="0"/>
      <p:bldP spid="308" grpId="0" animBg="1"/>
      <p:bldP spid="310" grpId="0" animBg="1"/>
      <p:bldP spid="311" grpId="0" animBg="1"/>
      <p:bldP spid="312" grpId="0" animBg="1"/>
      <p:bldP spid="325" grpId="0" animBg="1"/>
      <p:bldP spid="326" grpId="0" animBg="1"/>
      <p:bldP spid="3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F1474-9B6C-4FA7-878C-9D25A2AEE9E7}"/>
              </a:ext>
            </a:extLst>
          </p:cNvPr>
          <p:cNvSpPr>
            <a:spLocks noGrp="1"/>
          </p:cNvSpPr>
          <p:nvPr>
            <p:ph type="title"/>
          </p:nvPr>
        </p:nvSpPr>
        <p:spPr>
          <a:xfrm>
            <a:off x="449893" y="265011"/>
            <a:ext cx="8356819" cy="1325563"/>
          </a:xfrm>
        </p:spPr>
        <p:txBody>
          <a:bodyPr/>
          <a:lstStyle/>
          <a:p>
            <a:r>
              <a:rPr lang="en-US"/>
              <a:t>Decoupled-Spatial </a:t>
            </a:r>
            <a:r>
              <a:rPr lang="en-US" altLang="zh-CN"/>
              <a:t>Paradigm: Decoupled Memory Access</a:t>
            </a:r>
            <a:endParaRPr lang="en-US"/>
          </a:p>
        </p:txBody>
      </p:sp>
      <p:sp>
        <p:nvSpPr>
          <p:cNvPr id="3" name="Content Placeholder 2">
            <a:extLst>
              <a:ext uri="{FF2B5EF4-FFF2-40B4-BE49-F238E27FC236}">
                <a16:creationId xmlns:a16="http://schemas.microsoft.com/office/drawing/2014/main" id="{43361953-8C02-454A-B7E7-47CEF6A3B1D1}"/>
              </a:ext>
            </a:extLst>
          </p:cNvPr>
          <p:cNvSpPr>
            <a:spLocks noGrp="1"/>
          </p:cNvSpPr>
          <p:nvPr>
            <p:ph idx="1"/>
          </p:nvPr>
        </p:nvSpPr>
        <p:spPr>
          <a:xfrm>
            <a:off x="649570" y="1998824"/>
            <a:ext cx="4815468" cy="1073692"/>
          </a:xfrm>
        </p:spPr>
        <p:txBody>
          <a:bodyPr>
            <a:normAutofit/>
          </a:bodyPr>
          <a:lstStyle/>
          <a:p>
            <a:pPr marL="0" indent="0">
              <a:buNone/>
            </a:pPr>
            <a:r>
              <a:rPr lang="en-US" sz="2400">
                <a:latin typeface="Consolas" panose="020B0609020204030204" pitchFamily="49" charset="0"/>
              </a:rPr>
              <a:t>for (int </a:t>
            </a:r>
            <a:r>
              <a:rPr lang="en-US" sz="2400" err="1">
                <a:latin typeface="Consolas" panose="020B0609020204030204" pitchFamily="49" charset="0"/>
              </a:rPr>
              <a:t>i</a:t>
            </a:r>
            <a:r>
              <a:rPr lang="en-US" sz="2400">
                <a:latin typeface="Consolas" panose="020B0609020204030204" pitchFamily="49" charset="0"/>
              </a:rPr>
              <a:t> = 0; </a:t>
            </a:r>
            <a:r>
              <a:rPr lang="en-US" sz="2400" err="1">
                <a:latin typeface="Consolas" panose="020B0609020204030204" pitchFamily="49" charset="0"/>
              </a:rPr>
              <a:t>i</a:t>
            </a:r>
            <a:r>
              <a:rPr lang="en-US" sz="2400">
                <a:latin typeface="Consolas" panose="020B0609020204030204" pitchFamily="49" charset="0"/>
              </a:rPr>
              <a:t> &lt; n; ++</a:t>
            </a:r>
            <a:r>
              <a:rPr lang="en-US" sz="2400" err="1">
                <a:latin typeface="Consolas" panose="020B0609020204030204" pitchFamily="49" charset="0"/>
              </a:rPr>
              <a:t>i</a:t>
            </a:r>
            <a:r>
              <a:rPr lang="en-US" sz="2400">
                <a:latin typeface="Consolas" panose="020B0609020204030204" pitchFamily="49" charset="0"/>
              </a:rPr>
              <a:t>)</a:t>
            </a:r>
          </a:p>
          <a:p>
            <a:pPr marL="0" indent="0">
              <a:buNone/>
            </a:pPr>
            <a:r>
              <a:rPr lang="en-US" sz="2400">
                <a:latin typeface="Consolas" panose="020B0609020204030204" pitchFamily="49" charset="0"/>
              </a:rPr>
              <a:t>    c[</a:t>
            </a:r>
            <a:r>
              <a:rPr lang="en-US" sz="2400" err="1">
                <a:latin typeface="Consolas" panose="020B0609020204030204" pitchFamily="49" charset="0"/>
              </a:rPr>
              <a:t>i</a:t>
            </a:r>
            <a:r>
              <a:rPr lang="en-US" sz="2400">
                <a:latin typeface="Consolas" panose="020B0609020204030204" pitchFamily="49" charset="0"/>
              </a:rPr>
              <a:t>] += a[</a:t>
            </a:r>
            <a:r>
              <a:rPr lang="en-US" sz="2400" err="1">
                <a:latin typeface="Consolas" panose="020B0609020204030204" pitchFamily="49" charset="0"/>
              </a:rPr>
              <a:t>i</a:t>
            </a:r>
            <a:r>
              <a:rPr lang="en-US" sz="2400">
                <a:latin typeface="Consolas" panose="020B0609020204030204" pitchFamily="49" charset="0"/>
              </a:rPr>
              <a:t>] * b[</a:t>
            </a:r>
            <a:r>
              <a:rPr lang="en-US" sz="2400" err="1">
                <a:latin typeface="Consolas" panose="020B0609020204030204" pitchFamily="49" charset="0"/>
              </a:rPr>
              <a:t>i</a:t>
            </a:r>
            <a:r>
              <a:rPr lang="en-US" sz="2400">
                <a:latin typeface="Consolas" panose="020B0609020204030204" pitchFamily="49" charset="0"/>
              </a:rPr>
              <a:t>];</a:t>
            </a:r>
          </a:p>
        </p:txBody>
      </p:sp>
      <p:sp>
        <p:nvSpPr>
          <p:cNvPr id="81" name="Oval 80">
            <a:extLst>
              <a:ext uri="{FF2B5EF4-FFF2-40B4-BE49-F238E27FC236}">
                <a16:creationId xmlns:a16="http://schemas.microsoft.com/office/drawing/2014/main" id="{6D5D138E-21F7-4C7E-8C3A-CDE3C7E8BAB1}"/>
              </a:ext>
            </a:extLst>
          </p:cNvPr>
          <p:cNvSpPr/>
          <p:nvPr/>
        </p:nvSpPr>
        <p:spPr>
          <a:xfrm>
            <a:off x="1781950" y="3872241"/>
            <a:ext cx="411480" cy="411480"/>
          </a:xfrm>
          <a:prstGeom prst="ellipse">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3600" b="1">
                <a:solidFill>
                  <a:schemeClr val="tx1"/>
                </a:solidFill>
              </a:rPr>
              <a:t>×</a:t>
            </a:r>
            <a:endParaRPr lang="en-US" sz="3600" b="1">
              <a:solidFill>
                <a:schemeClr val="tx1"/>
              </a:solidFill>
            </a:endParaRPr>
          </a:p>
        </p:txBody>
      </p:sp>
      <p:sp>
        <p:nvSpPr>
          <p:cNvPr id="84" name="Oval 83">
            <a:extLst>
              <a:ext uri="{FF2B5EF4-FFF2-40B4-BE49-F238E27FC236}">
                <a16:creationId xmlns:a16="http://schemas.microsoft.com/office/drawing/2014/main" id="{CF2C9BC6-000C-401D-AF20-96122CC9E516}"/>
              </a:ext>
            </a:extLst>
          </p:cNvPr>
          <p:cNvSpPr/>
          <p:nvPr/>
        </p:nvSpPr>
        <p:spPr>
          <a:xfrm>
            <a:off x="2319874" y="4440374"/>
            <a:ext cx="411480" cy="411480"/>
          </a:xfrm>
          <a:prstGeom prst="ellipse">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45720" rIns="0" bIns="0" rtlCol="0" anchor="ctr"/>
          <a:lstStyle/>
          <a:p>
            <a:pPr algn="ctr"/>
            <a:r>
              <a:rPr lang="zh-CN" altLang="en-US" sz="3600" b="1">
                <a:solidFill>
                  <a:schemeClr val="tx1"/>
                </a:solidFill>
              </a:rPr>
              <a:t>＋</a:t>
            </a:r>
            <a:endParaRPr lang="en-US" b="1">
              <a:solidFill>
                <a:schemeClr val="tx1"/>
              </a:solidFill>
            </a:endParaRPr>
          </a:p>
        </p:txBody>
      </p:sp>
      <p:cxnSp>
        <p:nvCxnSpPr>
          <p:cNvPr id="85" name="Straight Arrow Connector 84">
            <a:extLst>
              <a:ext uri="{FF2B5EF4-FFF2-40B4-BE49-F238E27FC236}">
                <a16:creationId xmlns:a16="http://schemas.microsoft.com/office/drawing/2014/main" id="{E7FA7162-2A0D-4273-BC24-BEF16235C095}"/>
              </a:ext>
            </a:extLst>
          </p:cNvPr>
          <p:cNvCxnSpPr>
            <a:cxnSpLocks/>
            <a:stCxn id="81" idx="5"/>
            <a:endCxn id="84" idx="1"/>
          </p:cNvCxnSpPr>
          <p:nvPr/>
        </p:nvCxnSpPr>
        <p:spPr>
          <a:xfrm>
            <a:off x="2133170" y="4223461"/>
            <a:ext cx="246964" cy="27717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9" name="Rectangle 88">
            <a:extLst>
              <a:ext uri="{FF2B5EF4-FFF2-40B4-BE49-F238E27FC236}">
                <a16:creationId xmlns:a16="http://schemas.microsoft.com/office/drawing/2014/main" id="{357E1F1C-CE70-4F83-B306-3135BC1034C2}"/>
              </a:ext>
            </a:extLst>
          </p:cNvPr>
          <p:cNvSpPr/>
          <p:nvPr/>
        </p:nvSpPr>
        <p:spPr>
          <a:xfrm>
            <a:off x="995681" y="3257697"/>
            <a:ext cx="911658" cy="328862"/>
          </a:xfrm>
          <a:prstGeom prst="rect">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a[0:n]</a:t>
            </a:r>
          </a:p>
        </p:txBody>
      </p:sp>
      <p:sp>
        <p:nvSpPr>
          <p:cNvPr id="90" name="Rectangle 89">
            <a:extLst>
              <a:ext uri="{FF2B5EF4-FFF2-40B4-BE49-F238E27FC236}">
                <a16:creationId xmlns:a16="http://schemas.microsoft.com/office/drawing/2014/main" id="{6007E763-54B6-491E-A766-0DA1ACA6DF48}"/>
              </a:ext>
            </a:extLst>
          </p:cNvPr>
          <p:cNvSpPr/>
          <p:nvPr/>
        </p:nvSpPr>
        <p:spPr>
          <a:xfrm>
            <a:off x="2072916" y="3266274"/>
            <a:ext cx="929499" cy="328862"/>
          </a:xfrm>
          <a:prstGeom prst="rect">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b[0:n]</a:t>
            </a:r>
          </a:p>
        </p:txBody>
      </p:sp>
      <p:cxnSp>
        <p:nvCxnSpPr>
          <p:cNvPr id="91" name="Straight Arrow Connector 90">
            <a:extLst>
              <a:ext uri="{FF2B5EF4-FFF2-40B4-BE49-F238E27FC236}">
                <a16:creationId xmlns:a16="http://schemas.microsoft.com/office/drawing/2014/main" id="{661742F0-AA6D-4096-81C5-623DBCD0AE02}"/>
              </a:ext>
            </a:extLst>
          </p:cNvPr>
          <p:cNvCxnSpPr>
            <a:cxnSpLocks/>
            <a:stCxn id="89" idx="2"/>
            <a:endCxn id="81" idx="1"/>
          </p:cNvCxnSpPr>
          <p:nvPr/>
        </p:nvCxnSpPr>
        <p:spPr>
          <a:xfrm>
            <a:off x="1451510" y="3586559"/>
            <a:ext cx="390700" cy="34594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3D51EA52-2BD3-4315-92C7-6946CE97F2E5}"/>
              </a:ext>
            </a:extLst>
          </p:cNvPr>
          <p:cNvCxnSpPr>
            <a:cxnSpLocks/>
            <a:stCxn id="90" idx="2"/>
            <a:endCxn id="81" idx="7"/>
          </p:cNvCxnSpPr>
          <p:nvPr/>
        </p:nvCxnSpPr>
        <p:spPr>
          <a:xfrm flipH="1">
            <a:off x="2133170" y="3595136"/>
            <a:ext cx="404496" cy="33736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7" name="Rectangle 96">
            <a:extLst>
              <a:ext uri="{FF2B5EF4-FFF2-40B4-BE49-F238E27FC236}">
                <a16:creationId xmlns:a16="http://schemas.microsoft.com/office/drawing/2014/main" id="{E0F48506-7F88-44F5-AE60-A54D72533C4E}"/>
              </a:ext>
            </a:extLst>
          </p:cNvPr>
          <p:cNvSpPr/>
          <p:nvPr/>
        </p:nvSpPr>
        <p:spPr>
          <a:xfrm>
            <a:off x="3157130" y="3266274"/>
            <a:ext cx="897530" cy="328862"/>
          </a:xfrm>
          <a:prstGeom prst="rect">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c[0:n]</a:t>
            </a:r>
          </a:p>
        </p:txBody>
      </p:sp>
      <p:cxnSp>
        <p:nvCxnSpPr>
          <p:cNvPr id="98" name="Straight Arrow Connector 97">
            <a:extLst>
              <a:ext uri="{FF2B5EF4-FFF2-40B4-BE49-F238E27FC236}">
                <a16:creationId xmlns:a16="http://schemas.microsoft.com/office/drawing/2014/main" id="{54ED685C-07A9-418A-8B16-314B1FF6BCBA}"/>
              </a:ext>
            </a:extLst>
          </p:cNvPr>
          <p:cNvCxnSpPr>
            <a:cxnSpLocks/>
            <a:stCxn id="97" idx="2"/>
            <a:endCxn id="84" idx="7"/>
          </p:cNvCxnSpPr>
          <p:nvPr/>
        </p:nvCxnSpPr>
        <p:spPr>
          <a:xfrm flipH="1">
            <a:off x="2671094" y="3595136"/>
            <a:ext cx="934801" cy="90549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1" name="Rectangle 100">
            <a:extLst>
              <a:ext uri="{FF2B5EF4-FFF2-40B4-BE49-F238E27FC236}">
                <a16:creationId xmlns:a16="http://schemas.microsoft.com/office/drawing/2014/main" id="{765EDA30-F3E0-4578-B216-8524768363DA}"/>
              </a:ext>
            </a:extLst>
          </p:cNvPr>
          <p:cNvSpPr/>
          <p:nvPr/>
        </p:nvSpPr>
        <p:spPr>
          <a:xfrm>
            <a:off x="2058522" y="5123942"/>
            <a:ext cx="934801" cy="328862"/>
          </a:xfrm>
          <a:prstGeom prst="rect">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c[0:n]</a:t>
            </a:r>
          </a:p>
        </p:txBody>
      </p:sp>
      <p:cxnSp>
        <p:nvCxnSpPr>
          <p:cNvPr id="102" name="Straight Arrow Connector 101">
            <a:extLst>
              <a:ext uri="{FF2B5EF4-FFF2-40B4-BE49-F238E27FC236}">
                <a16:creationId xmlns:a16="http://schemas.microsoft.com/office/drawing/2014/main" id="{BE4EC80B-01C4-41D9-9285-33A23A9470F2}"/>
              </a:ext>
            </a:extLst>
          </p:cNvPr>
          <p:cNvCxnSpPr>
            <a:cxnSpLocks/>
            <a:stCxn id="84" idx="4"/>
            <a:endCxn id="101" idx="0"/>
          </p:cNvCxnSpPr>
          <p:nvPr/>
        </p:nvCxnSpPr>
        <p:spPr>
          <a:xfrm>
            <a:off x="2525614" y="4851854"/>
            <a:ext cx="309" cy="27208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250C0596-2FD3-4CF8-97F7-25B6A35B9ACC}"/>
              </a:ext>
            </a:extLst>
          </p:cNvPr>
          <p:cNvCxnSpPr>
            <a:cxnSpLocks/>
          </p:cNvCxnSpPr>
          <p:nvPr/>
        </p:nvCxnSpPr>
        <p:spPr>
          <a:xfrm>
            <a:off x="9640828" y="3855922"/>
            <a:ext cx="2" cy="193071"/>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1D6424C0-C92F-490B-80F2-B2908CDFD005}"/>
              </a:ext>
            </a:extLst>
          </p:cNvPr>
          <p:cNvCxnSpPr>
            <a:cxnSpLocks/>
          </p:cNvCxnSpPr>
          <p:nvPr/>
        </p:nvCxnSpPr>
        <p:spPr>
          <a:xfrm>
            <a:off x="8993849" y="3844269"/>
            <a:ext cx="2" cy="193071"/>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6AE25F3A-0A8F-4210-B03F-0446463D2B19}"/>
              </a:ext>
            </a:extLst>
          </p:cNvPr>
          <p:cNvCxnSpPr>
            <a:cxnSpLocks/>
          </p:cNvCxnSpPr>
          <p:nvPr/>
        </p:nvCxnSpPr>
        <p:spPr>
          <a:xfrm>
            <a:off x="8335859" y="3848687"/>
            <a:ext cx="2" cy="193071"/>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90109FC4-7B44-42D8-BCF7-EC938A0715A1}"/>
              </a:ext>
            </a:extLst>
          </p:cNvPr>
          <p:cNvCxnSpPr>
            <a:cxnSpLocks/>
          </p:cNvCxnSpPr>
          <p:nvPr/>
        </p:nvCxnSpPr>
        <p:spPr>
          <a:xfrm>
            <a:off x="7685823" y="3845337"/>
            <a:ext cx="2" cy="193071"/>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sp>
        <p:nvSpPr>
          <p:cNvPr id="92" name="Rectangle 91">
            <a:extLst>
              <a:ext uri="{FF2B5EF4-FFF2-40B4-BE49-F238E27FC236}">
                <a16:creationId xmlns:a16="http://schemas.microsoft.com/office/drawing/2014/main" id="{DE77DC57-1115-4EA5-96A4-00CD3F039085}"/>
              </a:ext>
            </a:extLst>
          </p:cNvPr>
          <p:cNvSpPr/>
          <p:nvPr/>
        </p:nvSpPr>
        <p:spPr>
          <a:xfrm>
            <a:off x="8522514" y="1589341"/>
            <a:ext cx="1906635" cy="630960"/>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rPr>
              <a:t>Controller</a:t>
            </a:r>
            <a:endParaRPr lang="en-US">
              <a:solidFill>
                <a:schemeClr val="tx1"/>
              </a:solidFill>
            </a:endParaRPr>
          </a:p>
        </p:txBody>
      </p:sp>
      <p:sp>
        <p:nvSpPr>
          <p:cNvPr id="93" name="Rectangle 92">
            <a:extLst>
              <a:ext uri="{FF2B5EF4-FFF2-40B4-BE49-F238E27FC236}">
                <a16:creationId xmlns:a16="http://schemas.microsoft.com/office/drawing/2014/main" id="{37C24AD1-D6AB-4D1C-9FEA-71EDBDB98E03}"/>
              </a:ext>
            </a:extLst>
          </p:cNvPr>
          <p:cNvSpPr/>
          <p:nvPr/>
        </p:nvSpPr>
        <p:spPr>
          <a:xfrm>
            <a:off x="6926450" y="2600147"/>
            <a:ext cx="3259874" cy="725003"/>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200">
                <a:solidFill>
                  <a:schemeClr val="tx1"/>
                </a:solidFill>
              </a:rPr>
              <a:t>Memory</a:t>
            </a:r>
            <a:endParaRPr lang="en-US">
              <a:solidFill>
                <a:schemeClr val="tx1"/>
              </a:solidFill>
            </a:endParaRPr>
          </a:p>
        </p:txBody>
      </p:sp>
      <p:sp>
        <p:nvSpPr>
          <p:cNvPr id="95" name="Oval 94">
            <a:extLst>
              <a:ext uri="{FF2B5EF4-FFF2-40B4-BE49-F238E27FC236}">
                <a16:creationId xmlns:a16="http://schemas.microsoft.com/office/drawing/2014/main" id="{04D477E4-9ECA-472C-BB1F-55EB748E6451}"/>
              </a:ext>
            </a:extLst>
          </p:cNvPr>
          <p:cNvSpPr/>
          <p:nvPr/>
        </p:nvSpPr>
        <p:spPr>
          <a:xfrm>
            <a:off x="7812355" y="4195534"/>
            <a:ext cx="391464" cy="391464"/>
          </a:xfrm>
          <a:prstGeom prst="ellipse">
            <a:avLst/>
          </a:prstGeom>
          <a:solidFill>
            <a:schemeClr val="accent2">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Oval 95">
            <a:extLst>
              <a:ext uri="{FF2B5EF4-FFF2-40B4-BE49-F238E27FC236}">
                <a16:creationId xmlns:a16="http://schemas.microsoft.com/office/drawing/2014/main" id="{D8DB6B3F-22A8-4119-97C5-3CF49236968E}"/>
              </a:ext>
            </a:extLst>
          </p:cNvPr>
          <p:cNvSpPr/>
          <p:nvPr/>
        </p:nvSpPr>
        <p:spPr>
          <a:xfrm>
            <a:off x="7615035" y="4026646"/>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9" name="Oval 98">
            <a:extLst>
              <a:ext uri="{FF2B5EF4-FFF2-40B4-BE49-F238E27FC236}">
                <a16:creationId xmlns:a16="http://schemas.microsoft.com/office/drawing/2014/main" id="{FFBA1452-8764-443E-A47B-86520553EFA6}"/>
              </a:ext>
            </a:extLst>
          </p:cNvPr>
          <p:cNvSpPr/>
          <p:nvPr/>
        </p:nvSpPr>
        <p:spPr>
          <a:xfrm>
            <a:off x="7615035" y="4652235"/>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0" name="Oval 99">
            <a:extLst>
              <a:ext uri="{FF2B5EF4-FFF2-40B4-BE49-F238E27FC236}">
                <a16:creationId xmlns:a16="http://schemas.microsoft.com/office/drawing/2014/main" id="{53B67013-CB05-4D27-A351-E5FECE7DCA2A}"/>
              </a:ext>
            </a:extLst>
          </p:cNvPr>
          <p:cNvSpPr/>
          <p:nvPr/>
        </p:nvSpPr>
        <p:spPr>
          <a:xfrm>
            <a:off x="8268305" y="4031173"/>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3" name="Oval 102">
            <a:extLst>
              <a:ext uri="{FF2B5EF4-FFF2-40B4-BE49-F238E27FC236}">
                <a16:creationId xmlns:a16="http://schemas.microsoft.com/office/drawing/2014/main" id="{D4ACBC1C-A8B3-4686-9793-79FCDAF61973}"/>
              </a:ext>
            </a:extLst>
          </p:cNvPr>
          <p:cNvSpPr/>
          <p:nvPr/>
        </p:nvSpPr>
        <p:spPr>
          <a:xfrm>
            <a:off x="8271453" y="4652235"/>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04" name="Straight Arrow Connector 103">
            <a:extLst>
              <a:ext uri="{FF2B5EF4-FFF2-40B4-BE49-F238E27FC236}">
                <a16:creationId xmlns:a16="http://schemas.microsoft.com/office/drawing/2014/main" id="{A7182B71-4A20-4468-B4C2-6F6EB5B27AB3}"/>
              </a:ext>
            </a:extLst>
          </p:cNvPr>
          <p:cNvCxnSpPr>
            <a:cxnSpLocks/>
            <a:stCxn id="96" idx="5"/>
            <a:endCxn id="95" idx="1"/>
          </p:cNvCxnSpPr>
          <p:nvPr/>
        </p:nvCxnSpPr>
        <p:spPr>
          <a:xfrm>
            <a:off x="7738415" y="4150026"/>
            <a:ext cx="131269" cy="102835"/>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F8CEB27D-1DEE-4E8D-9634-0A5910D99356}"/>
              </a:ext>
            </a:extLst>
          </p:cNvPr>
          <p:cNvCxnSpPr>
            <a:cxnSpLocks/>
            <a:stCxn id="100" idx="3"/>
            <a:endCxn id="95" idx="7"/>
          </p:cNvCxnSpPr>
          <p:nvPr/>
        </p:nvCxnSpPr>
        <p:spPr>
          <a:xfrm flipH="1">
            <a:off x="8146491" y="4154553"/>
            <a:ext cx="142985" cy="98309"/>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6C523A0B-124C-4012-AB7B-9E6120212B12}"/>
              </a:ext>
            </a:extLst>
          </p:cNvPr>
          <p:cNvCxnSpPr>
            <a:cxnSpLocks/>
            <a:stCxn id="99" idx="7"/>
            <a:endCxn id="95" idx="3"/>
          </p:cNvCxnSpPr>
          <p:nvPr/>
        </p:nvCxnSpPr>
        <p:spPr>
          <a:xfrm flipV="1">
            <a:off x="7738415" y="4529668"/>
            <a:ext cx="131269" cy="143736"/>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C9073A1E-5DE3-45A7-85EE-616810099B46}"/>
              </a:ext>
            </a:extLst>
          </p:cNvPr>
          <p:cNvCxnSpPr>
            <a:cxnSpLocks/>
            <a:stCxn id="95" idx="5"/>
            <a:endCxn id="103" idx="1"/>
          </p:cNvCxnSpPr>
          <p:nvPr/>
        </p:nvCxnSpPr>
        <p:spPr>
          <a:xfrm>
            <a:off x="8146491" y="4529668"/>
            <a:ext cx="146131" cy="143736"/>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03962404-FEB5-4302-9FC4-2946DBE067CE}"/>
              </a:ext>
            </a:extLst>
          </p:cNvPr>
          <p:cNvCxnSpPr>
            <a:cxnSpLocks/>
            <a:stCxn id="99" idx="6"/>
            <a:endCxn id="103" idx="2"/>
          </p:cNvCxnSpPr>
          <p:nvPr/>
        </p:nvCxnSpPr>
        <p:spPr>
          <a:xfrm>
            <a:off x="7759585" y="4724511"/>
            <a:ext cx="511869" cy="0"/>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5D977E55-7AD2-4531-B64A-C2A6CE0DFEF9}"/>
              </a:ext>
            </a:extLst>
          </p:cNvPr>
          <p:cNvCxnSpPr>
            <a:cxnSpLocks/>
            <a:stCxn id="96" idx="4"/>
            <a:endCxn id="99" idx="0"/>
          </p:cNvCxnSpPr>
          <p:nvPr/>
        </p:nvCxnSpPr>
        <p:spPr>
          <a:xfrm>
            <a:off x="7687310" y="4171196"/>
            <a:ext cx="0" cy="481039"/>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17D5EABA-40FF-4459-A7DE-99AFCCAA130A}"/>
              </a:ext>
            </a:extLst>
          </p:cNvPr>
          <p:cNvCxnSpPr>
            <a:cxnSpLocks/>
            <a:stCxn id="96" idx="6"/>
            <a:endCxn id="100" idx="2"/>
          </p:cNvCxnSpPr>
          <p:nvPr/>
        </p:nvCxnSpPr>
        <p:spPr>
          <a:xfrm>
            <a:off x="7759585" y="4098922"/>
            <a:ext cx="508720" cy="4525"/>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CC643842-14BB-42C8-8C90-B114C4B59CCD}"/>
              </a:ext>
            </a:extLst>
          </p:cNvPr>
          <p:cNvCxnSpPr>
            <a:cxnSpLocks/>
            <a:stCxn id="103" idx="0"/>
            <a:endCxn id="100" idx="4"/>
          </p:cNvCxnSpPr>
          <p:nvPr/>
        </p:nvCxnSpPr>
        <p:spPr>
          <a:xfrm flipH="1" flipV="1">
            <a:off x="8340580" y="4175723"/>
            <a:ext cx="3146" cy="476513"/>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112" name="Oval 111">
            <a:extLst>
              <a:ext uri="{FF2B5EF4-FFF2-40B4-BE49-F238E27FC236}">
                <a16:creationId xmlns:a16="http://schemas.microsoft.com/office/drawing/2014/main" id="{7DAA3B1A-7E30-460E-9241-7D99A71B778B}"/>
              </a:ext>
            </a:extLst>
          </p:cNvPr>
          <p:cNvSpPr/>
          <p:nvPr/>
        </p:nvSpPr>
        <p:spPr>
          <a:xfrm>
            <a:off x="8465627" y="4201701"/>
            <a:ext cx="391464" cy="391464"/>
          </a:xfrm>
          <a:prstGeom prst="ellipse">
            <a:avLst/>
          </a:prstGeom>
          <a:solidFill>
            <a:schemeClr val="accent2">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Oval 112">
            <a:extLst>
              <a:ext uri="{FF2B5EF4-FFF2-40B4-BE49-F238E27FC236}">
                <a16:creationId xmlns:a16="http://schemas.microsoft.com/office/drawing/2014/main" id="{AF3ABF2F-FAC2-403A-A11F-9BCE9A37863E}"/>
              </a:ext>
            </a:extLst>
          </p:cNvPr>
          <p:cNvSpPr/>
          <p:nvPr/>
        </p:nvSpPr>
        <p:spPr>
          <a:xfrm>
            <a:off x="8921577" y="4037339"/>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4" name="Oval 113">
            <a:extLst>
              <a:ext uri="{FF2B5EF4-FFF2-40B4-BE49-F238E27FC236}">
                <a16:creationId xmlns:a16="http://schemas.microsoft.com/office/drawing/2014/main" id="{FD422C93-EFE8-48B2-BB94-4DDEC549C318}"/>
              </a:ext>
            </a:extLst>
          </p:cNvPr>
          <p:cNvSpPr/>
          <p:nvPr/>
        </p:nvSpPr>
        <p:spPr>
          <a:xfrm>
            <a:off x="8924723" y="4658403"/>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15" name="Straight Arrow Connector 114">
            <a:extLst>
              <a:ext uri="{FF2B5EF4-FFF2-40B4-BE49-F238E27FC236}">
                <a16:creationId xmlns:a16="http://schemas.microsoft.com/office/drawing/2014/main" id="{D12BFDC5-B1CB-489E-8B4D-F6529D03EBE2}"/>
              </a:ext>
            </a:extLst>
          </p:cNvPr>
          <p:cNvCxnSpPr>
            <a:cxnSpLocks/>
            <a:endCxn id="112" idx="1"/>
          </p:cNvCxnSpPr>
          <p:nvPr/>
        </p:nvCxnSpPr>
        <p:spPr>
          <a:xfrm>
            <a:off x="8391686" y="4156194"/>
            <a:ext cx="131269" cy="102835"/>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A2EC92CB-9222-40F6-86E3-97DC614554D0}"/>
              </a:ext>
            </a:extLst>
          </p:cNvPr>
          <p:cNvCxnSpPr>
            <a:cxnSpLocks/>
            <a:stCxn id="113" idx="3"/>
            <a:endCxn id="112" idx="7"/>
          </p:cNvCxnSpPr>
          <p:nvPr/>
        </p:nvCxnSpPr>
        <p:spPr>
          <a:xfrm flipH="1">
            <a:off x="8799761" y="4160719"/>
            <a:ext cx="142985" cy="98309"/>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AC00B86C-BD16-4EF6-83E2-734660118FE2}"/>
              </a:ext>
            </a:extLst>
          </p:cNvPr>
          <p:cNvCxnSpPr>
            <a:cxnSpLocks/>
            <a:endCxn id="112" idx="3"/>
          </p:cNvCxnSpPr>
          <p:nvPr/>
        </p:nvCxnSpPr>
        <p:spPr>
          <a:xfrm flipV="1">
            <a:off x="8391686" y="4535835"/>
            <a:ext cx="131269" cy="143736"/>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635BA5F8-E1CF-46AD-A5D4-882700BBC105}"/>
              </a:ext>
            </a:extLst>
          </p:cNvPr>
          <p:cNvCxnSpPr>
            <a:cxnSpLocks/>
            <a:stCxn id="112" idx="5"/>
            <a:endCxn id="114" idx="1"/>
          </p:cNvCxnSpPr>
          <p:nvPr/>
        </p:nvCxnSpPr>
        <p:spPr>
          <a:xfrm>
            <a:off x="8799761" y="4535835"/>
            <a:ext cx="146131" cy="143736"/>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15F0F37D-E9A2-4DA8-9BF3-F3EE158BA2A4}"/>
              </a:ext>
            </a:extLst>
          </p:cNvPr>
          <p:cNvCxnSpPr>
            <a:cxnSpLocks/>
            <a:endCxn id="114" idx="2"/>
          </p:cNvCxnSpPr>
          <p:nvPr/>
        </p:nvCxnSpPr>
        <p:spPr>
          <a:xfrm>
            <a:off x="8412856" y="4730677"/>
            <a:ext cx="511869" cy="0"/>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93C40E42-2869-4914-8C86-5C8528BED11C}"/>
              </a:ext>
            </a:extLst>
          </p:cNvPr>
          <p:cNvCxnSpPr>
            <a:cxnSpLocks/>
            <a:endCxn id="113" idx="2"/>
          </p:cNvCxnSpPr>
          <p:nvPr/>
        </p:nvCxnSpPr>
        <p:spPr>
          <a:xfrm>
            <a:off x="8412856" y="4105089"/>
            <a:ext cx="508720" cy="4525"/>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28" name="Straight Arrow Connector 127">
            <a:extLst>
              <a:ext uri="{FF2B5EF4-FFF2-40B4-BE49-F238E27FC236}">
                <a16:creationId xmlns:a16="http://schemas.microsoft.com/office/drawing/2014/main" id="{7ECA8B1B-0F92-46D5-948B-E7EFC8A0809E}"/>
              </a:ext>
            </a:extLst>
          </p:cNvPr>
          <p:cNvCxnSpPr>
            <a:cxnSpLocks/>
            <a:stCxn id="114" idx="0"/>
            <a:endCxn id="113" idx="4"/>
          </p:cNvCxnSpPr>
          <p:nvPr/>
        </p:nvCxnSpPr>
        <p:spPr>
          <a:xfrm flipH="1" flipV="1">
            <a:off x="8993850" y="4181889"/>
            <a:ext cx="3146" cy="476513"/>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179" name="Oval 178">
            <a:extLst>
              <a:ext uri="{FF2B5EF4-FFF2-40B4-BE49-F238E27FC236}">
                <a16:creationId xmlns:a16="http://schemas.microsoft.com/office/drawing/2014/main" id="{B7383F83-580F-4569-95E5-F20253238E49}"/>
              </a:ext>
            </a:extLst>
          </p:cNvPr>
          <p:cNvSpPr/>
          <p:nvPr/>
        </p:nvSpPr>
        <p:spPr>
          <a:xfrm>
            <a:off x="9118897" y="4202770"/>
            <a:ext cx="391464" cy="391464"/>
          </a:xfrm>
          <a:prstGeom prst="ellipse">
            <a:avLst/>
          </a:prstGeom>
          <a:solidFill>
            <a:schemeClr val="accent2">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6" name="Oval 185">
            <a:extLst>
              <a:ext uri="{FF2B5EF4-FFF2-40B4-BE49-F238E27FC236}">
                <a16:creationId xmlns:a16="http://schemas.microsoft.com/office/drawing/2014/main" id="{37EB0AC2-38CA-4F9C-BD10-7C191E9B4269}"/>
              </a:ext>
            </a:extLst>
          </p:cNvPr>
          <p:cNvSpPr/>
          <p:nvPr/>
        </p:nvSpPr>
        <p:spPr>
          <a:xfrm>
            <a:off x="9574847" y="4038408"/>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7" name="Oval 186">
            <a:extLst>
              <a:ext uri="{FF2B5EF4-FFF2-40B4-BE49-F238E27FC236}">
                <a16:creationId xmlns:a16="http://schemas.microsoft.com/office/drawing/2014/main" id="{99B15C7B-8AEB-46AB-869C-7C0B28B5190A}"/>
              </a:ext>
            </a:extLst>
          </p:cNvPr>
          <p:cNvSpPr/>
          <p:nvPr/>
        </p:nvSpPr>
        <p:spPr>
          <a:xfrm>
            <a:off x="9577995" y="4659472"/>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88" name="Straight Arrow Connector 187">
            <a:extLst>
              <a:ext uri="{FF2B5EF4-FFF2-40B4-BE49-F238E27FC236}">
                <a16:creationId xmlns:a16="http://schemas.microsoft.com/office/drawing/2014/main" id="{743A26FA-E95C-4693-BC6B-C1E1210172D4}"/>
              </a:ext>
            </a:extLst>
          </p:cNvPr>
          <p:cNvCxnSpPr>
            <a:cxnSpLocks/>
            <a:endCxn id="179" idx="1"/>
          </p:cNvCxnSpPr>
          <p:nvPr/>
        </p:nvCxnSpPr>
        <p:spPr>
          <a:xfrm>
            <a:off x="9044956" y="4157262"/>
            <a:ext cx="131269" cy="102835"/>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89" name="Straight Arrow Connector 188">
            <a:extLst>
              <a:ext uri="{FF2B5EF4-FFF2-40B4-BE49-F238E27FC236}">
                <a16:creationId xmlns:a16="http://schemas.microsoft.com/office/drawing/2014/main" id="{A0282758-8F7C-4D30-B197-F0C5BE9431E2}"/>
              </a:ext>
            </a:extLst>
          </p:cNvPr>
          <p:cNvCxnSpPr>
            <a:cxnSpLocks/>
            <a:stCxn id="186" idx="3"/>
            <a:endCxn id="179" idx="7"/>
          </p:cNvCxnSpPr>
          <p:nvPr/>
        </p:nvCxnSpPr>
        <p:spPr>
          <a:xfrm flipH="1">
            <a:off x="9453031" y="4161787"/>
            <a:ext cx="142985" cy="98309"/>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90" name="Straight Arrow Connector 189">
            <a:extLst>
              <a:ext uri="{FF2B5EF4-FFF2-40B4-BE49-F238E27FC236}">
                <a16:creationId xmlns:a16="http://schemas.microsoft.com/office/drawing/2014/main" id="{BD0B08D6-0017-4E8C-A870-13E1D52CC8FA}"/>
              </a:ext>
            </a:extLst>
          </p:cNvPr>
          <p:cNvCxnSpPr>
            <a:cxnSpLocks/>
            <a:endCxn id="179" idx="3"/>
          </p:cNvCxnSpPr>
          <p:nvPr/>
        </p:nvCxnSpPr>
        <p:spPr>
          <a:xfrm flipV="1">
            <a:off x="9044956" y="4536905"/>
            <a:ext cx="131269" cy="143736"/>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91" name="Straight Arrow Connector 190">
            <a:extLst>
              <a:ext uri="{FF2B5EF4-FFF2-40B4-BE49-F238E27FC236}">
                <a16:creationId xmlns:a16="http://schemas.microsoft.com/office/drawing/2014/main" id="{CC236253-86AC-47C8-AF1F-AAAD35A8E01A}"/>
              </a:ext>
            </a:extLst>
          </p:cNvPr>
          <p:cNvCxnSpPr>
            <a:cxnSpLocks/>
            <a:stCxn id="179" idx="5"/>
            <a:endCxn id="187" idx="1"/>
          </p:cNvCxnSpPr>
          <p:nvPr/>
        </p:nvCxnSpPr>
        <p:spPr>
          <a:xfrm>
            <a:off x="9453031" y="4536905"/>
            <a:ext cx="146131" cy="143736"/>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92" name="Straight Arrow Connector 191">
            <a:extLst>
              <a:ext uri="{FF2B5EF4-FFF2-40B4-BE49-F238E27FC236}">
                <a16:creationId xmlns:a16="http://schemas.microsoft.com/office/drawing/2014/main" id="{04858682-B1CA-4510-9D8B-FAD7B27683A3}"/>
              </a:ext>
            </a:extLst>
          </p:cNvPr>
          <p:cNvCxnSpPr>
            <a:cxnSpLocks/>
            <a:endCxn id="187" idx="2"/>
          </p:cNvCxnSpPr>
          <p:nvPr/>
        </p:nvCxnSpPr>
        <p:spPr>
          <a:xfrm>
            <a:off x="9066126" y="4731747"/>
            <a:ext cx="511869" cy="0"/>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93" name="Straight Arrow Connector 192">
            <a:extLst>
              <a:ext uri="{FF2B5EF4-FFF2-40B4-BE49-F238E27FC236}">
                <a16:creationId xmlns:a16="http://schemas.microsoft.com/office/drawing/2014/main" id="{30271073-14D1-4522-BFD4-6D63DBDC92E4}"/>
              </a:ext>
            </a:extLst>
          </p:cNvPr>
          <p:cNvCxnSpPr>
            <a:cxnSpLocks/>
            <a:endCxn id="186" idx="2"/>
          </p:cNvCxnSpPr>
          <p:nvPr/>
        </p:nvCxnSpPr>
        <p:spPr>
          <a:xfrm>
            <a:off x="9066126" y="4106158"/>
            <a:ext cx="508720" cy="4525"/>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94" name="Straight Arrow Connector 193">
            <a:extLst>
              <a:ext uri="{FF2B5EF4-FFF2-40B4-BE49-F238E27FC236}">
                <a16:creationId xmlns:a16="http://schemas.microsoft.com/office/drawing/2014/main" id="{621766D1-4160-43ED-BE4B-FE0E6BEFB370}"/>
              </a:ext>
            </a:extLst>
          </p:cNvPr>
          <p:cNvCxnSpPr>
            <a:cxnSpLocks/>
            <a:stCxn id="187" idx="0"/>
            <a:endCxn id="186" idx="4"/>
          </p:cNvCxnSpPr>
          <p:nvPr/>
        </p:nvCxnSpPr>
        <p:spPr>
          <a:xfrm flipH="1" flipV="1">
            <a:off x="9647122" y="4182957"/>
            <a:ext cx="3146" cy="476513"/>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195" name="Oval 194">
            <a:extLst>
              <a:ext uri="{FF2B5EF4-FFF2-40B4-BE49-F238E27FC236}">
                <a16:creationId xmlns:a16="http://schemas.microsoft.com/office/drawing/2014/main" id="{3FEA555D-7A18-4794-AA4C-BF489CB6120D}"/>
              </a:ext>
            </a:extLst>
          </p:cNvPr>
          <p:cNvSpPr/>
          <p:nvPr/>
        </p:nvSpPr>
        <p:spPr>
          <a:xfrm>
            <a:off x="7809209" y="4823101"/>
            <a:ext cx="391464" cy="391464"/>
          </a:xfrm>
          <a:prstGeom prst="ellipse">
            <a:avLst/>
          </a:prstGeom>
          <a:solidFill>
            <a:schemeClr val="accent2">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6" name="Oval 195">
            <a:extLst>
              <a:ext uri="{FF2B5EF4-FFF2-40B4-BE49-F238E27FC236}">
                <a16:creationId xmlns:a16="http://schemas.microsoft.com/office/drawing/2014/main" id="{849A81EC-37A1-4F35-A956-F4C2D2FA8E0E}"/>
              </a:ext>
            </a:extLst>
          </p:cNvPr>
          <p:cNvSpPr/>
          <p:nvPr/>
        </p:nvSpPr>
        <p:spPr>
          <a:xfrm>
            <a:off x="7611889" y="5279805"/>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7" name="Oval 196">
            <a:extLst>
              <a:ext uri="{FF2B5EF4-FFF2-40B4-BE49-F238E27FC236}">
                <a16:creationId xmlns:a16="http://schemas.microsoft.com/office/drawing/2014/main" id="{406476B6-47CF-4BC0-BB79-6AA6E689BB07}"/>
              </a:ext>
            </a:extLst>
          </p:cNvPr>
          <p:cNvSpPr/>
          <p:nvPr/>
        </p:nvSpPr>
        <p:spPr>
          <a:xfrm>
            <a:off x="8268305" y="5279805"/>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98" name="Straight Arrow Connector 197">
            <a:extLst>
              <a:ext uri="{FF2B5EF4-FFF2-40B4-BE49-F238E27FC236}">
                <a16:creationId xmlns:a16="http://schemas.microsoft.com/office/drawing/2014/main" id="{F8453795-B873-4687-97E6-3167372A86A0}"/>
              </a:ext>
            </a:extLst>
          </p:cNvPr>
          <p:cNvCxnSpPr>
            <a:cxnSpLocks/>
            <a:endCxn id="195" idx="1"/>
          </p:cNvCxnSpPr>
          <p:nvPr/>
        </p:nvCxnSpPr>
        <p:spPr>
          <a:xfrm>
            <a:off x="7735268" y="4777596"/>
            <a:ext cx="131269" cy="102835"/>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99" name="Straight Arrow Connector 198">
            <a:extLst>
              <a:ext uri="{FF2B5EF4-FFF2-40B4-BE49-F238E27FC236}">
                <a16:creationId xmlns:a16="http://schemas.microsoft.com/office/drawing/2014/main" id="{AE983ACF-3C88-46DB-97A3-4684881BA0B9}"/>
              </a:ext>
            </a:extLst>
          </p:cNvPr>
          <p:cNvCxnSpPr>
            <a:cxnSpLocks/>
            <a:endCxn id="195" idx="7"/>
          </p:cNvCxnSpPr>
          <p:nvPr/>
        </p:nvCxnSpPr>
        <p:spPr>
          <a:xfrm flipH="1">
            <a:off x="8143343" y="4782121"/>
            <a:ext cx="142985" cy="98309"/>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00" name="Straight Arrow Connector 199">
            <a:extLst>
              <a:ext uri="{FF2B5EF4-FFF2-40B4-BE49-F238E27FC236}">
                <a16:creationId xmlns:a16="http://schemas.microsoft.com/office/drawing/2014/main" id="{5FEEFA63-7F6D-4491-8D88-648EBA7D6E8F}"/>
              </a:ext>
            </a:extLst>
          </p:cNvPr>
          <p:cNvCxnSpPr>
            <a:cxnSpLocks/>
            <a:stCxn id="196" idx="7"/>
            <a:endCxn id="195" idx="3"/>
          </p:cNvCxnSpPr>
          <p:nvPr/>
        </p:nvCxnSpPr>
        <p:spPr>
          <a:xfrm flipV="1">
            <a:off x="7735268" y="5157235"/>
            <a:ext cx="131269" cy="143736"/>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01" name="Straight Arrow Connector 200">
            <a:extLst>
              <a:ext uri="{FF2B5EF4-FFF2-40B4-BE49-F238E27FC236}">
                <a16:creationId xmlns:a16="http://schemas.microsoft.com/office/drawing/2014/main" id="{1E4635F7-B21E-414C-9D28-0B50101E2585}"/>
              </a:ext>
            </a:extLst>
          </p:cNvPr>
          <p:cNvCxnSpPr>
            <a:cxnSpLocks/>
            <a:stCxn id="195" idx="5"/>
            <a:endCxn id="197" idx="1"/>
          </p:cNvCxnSpPr>
          <p:nvPr/>
        </p:nvCxnSpPr>
        <p:spPr>
          <a:xfrm>
            <a:off x="8143343" y="5157235"/>
            <a:ext cx="146131" cy="143736"/>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02" name="Straight Arrow Connector 201">
            <a:extLst>
              <a:ext uri="{FF2B5EF4-FFF2-40B4-BE49-F238E27FC236}">
                <a16:creationId xmlns:a16="http://schemas.microsoft.com/office/drawing/2014/main" id="{1CB0E8AE-C216-4D46-BC15-05C48ED3812E}"/>
              </a:ext>
            </a:extLst>
          </p:cNvPr>
          <p:cNvCxnSpPr>
            <a:cxnSpLocks/>
            <a:stCxn id="196" idx="6"/>
            <a:endCxn id="197" idx="2"/>
          </p:cNvCxnSpPr>
          <p:nvPr/>
        </p:nvCxnSpPr>
        <p:spPr>
          <a:xfrm>
            <a:off x="7756438" y="5352078"/>
            <a:ext cx="511869" cy="0"/>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03" name="Straight Arrow Connector 202">
            <a:extLst>
              <a:ext uri="{FF2B5EF4-FFF2-40B4-BE49-F238E27FC236}">
                <a16:creationId xmlns:a16="http://schemas.microsoft.com/office/drawing/2014/main" id="{E8E14529-DD54-4E16-9E41-8CF0DD4301FC}"/>
              </a:ext>
            </a:extLst>
          </p:cNvPr>
          <p:cNvCxnSpPr>
            <a:cxnSpLocks/>
            <a:endCxn id="196" idx="0"/>
          </p:cNvCxnSpPr>
          <p:nvPr/>
        </p:nvCxnSpPr>
        <p:spPr>
          <a:xfrm>
            <a:off x="7684163" y="4798765"/>
            <a:ext cx="0" cy="481039"/>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04" name="Straight Arrow Connector 203">
            <a:extLst>
              <a:ext uri="{FF2B5EF4-FFF2-40B4-BE49-F238E27FC236}">
                <a16:creationId xmlns:a16="http://schemas.microsoft.com/office/drawing/2014/main" id="{CC1D2B04-94A8-46BA-B488-557B3DB8D278}"/>
              </a:ext>
            </a:extLst>
          </p:cNvPr>
          <p:cNvCxnSpPr>
            <a:cxnSpLocks/>
            <a:stCxn id="197" idx="0"/>
          </p:cNvCxnSpPr>
          <p:nvPr/>
        </p:nvCxnSpPr>
        <p:spPr>
          <a:xfrm flipH="1" flipV="1">
            <a:off x="8337434" y="4803290"/>
            <a:ext cx="3146" cy="476513"/>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205" name="Oval 204">
            <a:extLst>
              <a:ext uri="{FF2B5EF4-FFF2-40B4-BE49-F238E27FC236}">
                <a16:creationId xmlns:a16="http://schemas.microsoft.com/office/drawing/2014/main" id="{F15D78F6-48EC-4AC9-99E2-18B02B912D69}"/>
              </a:ext>
            </a:extLst>
          </p:cNvPr>
          <p:cNvSpPr/>
          <p:nvPr/>
        </p:nvSpPr>
        <p:spPr>
          <a:xfrm>
            <a:off x="8462479" y="4829268"/>
            <a:ext cx="391464" cy="391464"/>
          </a:xfrm>
          <a:prstGeom prst="ellipse">
            <a:avLst/>
          </a:prstGeom>
          <a:solidFill>
            <a:schemeClr val="accent2">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6" name="Oval 205">
            <a:extLst>
              <a:ext uri="{FF2B5EF4-FFF2-40B4-BE49-F238E27FC236}">
                <a16:creationId xmlns:a16="http://schemas.microsoft.com/office/drawing/2014/main" id="{E1FCC0E9-F7F2-4536-85E0-7CFE121C17CC}"/>
              </a:ext>
            </a:extLst>
          </p:cNvPr>
          <p:cNvSpPr/>
          <p:nvPr/>
        </p:nvSpPr>
        <p:spPr>
          <a:xfrm>
            <a:off x="8921577" y="5285971"/>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07" name="Straight Arrow Connector 206">
            <a:extLst>
              <a:ext uri="{FF2B5EF4-FFF2-40B4-BE49-F238E27FC236}">
                <a16:creationId xmlns:a16="http://schemas.microsoft.com/office/drawing/2014/main" id="{7C1FCA32-3346-4BB6-A15F-76E5AB79A58A}"/>
              </a:ext>
            </a:extLst>
          </p:cNvPr>
          <p:cNvCxnSpPr>
            <a:cxnSpLocks/>
            <a:endCxn id="205" idx="1"/>
          </p:cNvCxnSpPr>
          <p:nvPr/>
        </p:nvCxnSpPr>
        <p:spPr>
          <a:xfrm>
            <a:off x="8388538" y="4783762"/>
            <a:ext cx="131269" cy="102835"/>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08" name="Straight Arrow Connector 207">
            <a:extLst>
              <a:ext uri="{FF2B5EF4-FFF2-40B4-BE49-F238E27FC236}">
                <a16:creationId xmlns:a16="http://schemas.microsoft.com/office/drawing/2014/main" id="{A1E12335-F953-44C3-A3CA-097DA426C47C}"/>
              </a:ext>
            </a:extLst>
          </p:cNvPr>
          <p:cNvCxnSpPr>
            <a:cxnSpLocks/>
            <a:endCxn id="205" idx="7"/>
          </p:cNvCxnSpPr>
          <p:nvPr/>
        </p:nvCxnSpPr>
        <p:spPr>
          <a:xfrm flipH="1">
            <a:off x="8796615" y="4788287"/>
            <a:ext cx="142985" cy="98309"/>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09" name="Straight Arrow Connector 208">
            <a:extLst>
              <a:ext uri="{FF2B5EF4-FFF2-40B4-BE49-F238E27FC236}">
                <a16:creationId xmlns:a16="http://schemas.microsoft.com/office/drawing/2014/main" id="{80E78E84-31AA-410F-AEA4-080A6AEF27B1}"/>
              </a:ext>
            </a:extLst>
          </p:cNvPr>
          <p:cNvCxnSpPr>
            <a:cxnSpLocks/>
            <a:endCxn id="205" idx="3"/>
          </p:cNvCxnSpPr>
          <p:nvPr/>
        </p:nvCxnSpPr>
        <p:spPr>
          <a:xfrm flipV="1">
            <a:off x="8388538" y="5163404"/>
            <a:ext cx="131269" cy="143736"/>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10" name="Straight Arrow Connector 209">
            <a:extLst>
              <a:ext uri="{FF2B5EF4-FFF2-40B4-BE49-F238E27FC236}">
                <a16:creationId xmlns:a16="http://schemas.microsoft.com/office/drawing/2014/main" id="{73946643-3562-4629-9E7B-1756B2AA28C5}"/>
              </a:ext>
            </a:extLst>
          </p:cNvPr>
          <p:cNvCxnSpPr>
            <a:cxnSpLocks/>
            <a:stCxn id="205" idx="5"/>
            <a:endCxn id="206" idx="1"/>
          </p:cNvCxnSpPr>
          <p:nvPr/>
        </p:nvCxnSpPr>
        <p:spPr>
          <a:xfrm>
            <a:off x="8796615" y="5163404"/>
            <a:ext cx="146131" cy="143736"/>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11" name="Straight Arrow Connector 210">
            <a:extLst>
              <a:ext uri="{FF2B5EF4-FFF2-40B4-BE49-F238E27FC236}">
                <a16:creationId xmlns:a16="http://schemas.microsoft.com/office/drawing/2014/main" id="{08C7C2D7-C6E7-4C98-8DEF-F36910C1906A}"/>
              </a:ext>
            </a:extLst>
          </p:cNvPr>
          <p:cNvCxnSpPr>
            <a:cxnSpLocks/>
            <a:endCxn id="206" idx="2"/>
          </p:cNvCxnSpPr>
          <p:nvPr/>
        </p:nvCxnSpPr>
        <p:spPr>
          <a:xfrm>
            <a:off x="8409708" y="5358244"/>
            <a:ext cx="511869" cy="0"/>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12" name="Straight Arrow Connector 211">
            <a:extLst>
              <a:ext uri="{FF2B5EF4-FFF2-40B4-BE49-F238E27FC236}">
                <a16:creationId xmlns:a16="http://schemas.microsoft.com/office/drawing/2014/main" id="{6A69B7B7-A338-4378-A17C-61E78C653BF2}"/>
              </a:ext>
            </a:extLst>
          </p:cNvPr>
          <p:cNvCxnSpPr>
            <a:cxnSpLocks/>
            <a:stCxn id="206" idx="0"/>
          </p:cNvCxnSpPr>
          <p:nvPr/>
        </p:nvCxnSpPr>
        <p:spPr>
          <a:xfrm flipH="1" flipV="1">
            <a:off x="8990704" y="4809456"/>
            <a:ext cx="3146" cy="476513"/>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213" name="Oval 212">
            <a:extLst>
              <a:ext uri="{FF2B5EF4-FFF2-40B4-BE49-F238E27FC236}">
                <a16:creationId xmlns:a16="http://schemas.microsoft.com/office/drawing/2014/main" id="{1D648F71-5C87-4C01-B7D8-37504A05C084}"/>
              </a:ext>
            </a:extLst>
          </p:cNvPr>
          <p:cNvSpPr/>
          <p:nvPr/>
        </p:nvSpPr>
        <p:spPr>
          <a:xfrm>
            <a:off x="9115751" y="4830338"/>
            <a:ext cx="391464" cy="391464"/>
          </a:xfrm>
          <a:prstGeom prst="ellipse">
            <a:avLst/>
          </a:prstGeom>
          <a:solidFill>
            <a:schemeClr val="accent2">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4" name="Oval 213">
            <a:extLst>
              <a:ext uri="{FF2B5EF4-FFF2-40B4-BE49-F238E27FC236}">
                <a16:creationId xmlns:a16="http://schemas.microsoft.com/office/drawing/2014/main" id="{6E861E90-11B9-499A-966A-2EA78FB57EA8}"/>
              </a:ext>
            </a:extLst>
          </p:cNvPr>
          <p:cNvSpPr/>
          <p:nvPr/>
        </p:nvSpPr>
        <p:spPr>
          <a:xfrm>
            <a:off x="9574847" y="5287039"/>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15" name="Straight Arrow Connector 214">
            <a:extLst>
              <a:ext uri="{FF2B5EF4-FFF2-40B4-BE49-F238E27FC236}">
                <a16:creationId xmlns:a16="http://schemas.microsoft.com/office/drawing/2014/main" id="{B52A94C7-2C9A-416D-878F-10CD384D7CFC}"/>
              </a:ext>
            </a:extLst>
          </p:cNvPr>
          <p:cNvCxnSpPr>
            <a:cxnSpLocks/>
            <a:endCxn id="213" idx="1"/>
          </p:cNvCxnSpPr>
          <p:nvPr/>
        </p:nvCxnSpPr>
        <p:spPr>
          <a:xfrm>
            <a:off x="9041810" y="4784830"/>
            <a:ext cx="131269" cy="102835"/>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16" name="Straight Arrow Connector 215">
            <a:extLst>
              <a:ext uri="{FF2B5EF4-FFF2-40B4-BE49-F238E27FC236}">
                <a16:creationId xmlns:a16="http://schemas.microsoft.com/office/drawing/2014/main" id="{D45CBFFC-7AA4-445C-9E3A-B6BF9073C23C}"/>
              </a:ext>
            </a:extLst>
          </p:cNvPr>
          <p:cNvCxnSpPr>
            <a:cxnSpLocks/>
            <a:endCxn id="213" idx="7"/>
          </p:cNvCxnSpPr>
          <p:nvPr/>
        </p:nvCxnSpPr>
        <p:spPr>
          <a:xfrm flipH="1">
            <a:off x="9449885" y="4789356"/>
            <a:ext cx="142985" cy="98309"/>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17" name="Straight Arrow Connector 216">
            <a:extLst>
              <a:ext uri="{FF2B5EF4-FFF2-40B4-BE49-F238E27FC236}">
                <a16:creationId xmlns:a16="http://schemas.microsoft.com/office/drawing/2014/main" id="{8B9C1E57-D71A-4064-B9D9-60FA0C35A1D5}"/>
              </a:ext>
            </a:extLst>
          </p:cNvPr>
          <p:cNvCxnSpPr>
            <a:cxnSpLocks/>
            <a:endCxn id="213" idx="3"/>
          </p:cNvCxnSpPr>
          <p:nvPr/>
        </p:nvCxnSpPr>
        <p:spPr>
          <a:xfrm flipV="1">
            <a:off x="9041810" y="5164472"/>
            <a:ext cx="131269" cy="143736"/>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18" name="Straight Arrow Connector 217">
            <a:extLst>
              <a:ext uri="{FF2B5EF4-FFF2-40B4-BE49-F238E27FC236}">
                <a16:creationId xmlns:a16="http://schemas.microsoft.com/office/drawing/2014/main" id="{81622403-1039-4C11-9B4B-9E0E62970F29}"/>
              </a:ext>
            </a:extLst>
          </p:cNvPr>
          <p:cNvCxnSpPr>
            <a:cxnSpLocks/>
            <a:stCxn id="213" idx="5"/>
            <a:endCxn id="214" idx="1"/>
          </p:cNvCxnSpPr>
          <p:nvPr/>
        </p:nvCxnSpPr>
        <p:spPr>
          <a:xfrm>
            <a:off x="9449885" y="5164472"/>
            <a:ext cx="146131" cy="143736"/>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19" name="Straight Arrow Connector 218">
            <a:extLst>
              <a:ext uri="{FF2B5EF4-FFF2-40B4-BE49-F238E27FC236}">
                <a16:creationId xmlns:a16="http://schemas.microsoft.com/office/drawing/2014/main" id="{FD61CFBE-C991-4F2F-A03B-5352A7345F8A}"/>
              </a:ext>
            </a:extLst>
          </p:cNvPr>
          <p:cNvCxnSpPr>
            <a:cxnSpLocks/>
            <a:endCxn id="214" idx="2"/>
          </p:cNvCxnSpPr>
          <p:nvPr/>
        </p:nvCxnSpPr>
        <p:spPr>
          <a:xfrm>
            <a:off x="9062980" y="5359315"/>
            <a:ext cx="511869" cy="0"/>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20" name="Straight Arrow Connector 219">
            <a:extLst>
              <a:ext uri="{FF2B5EF4-FFF2-40B4-BE49-F238E27FC236}">
                <a16:creationId xmlns:a16="http://schemas.microsoft.com/office/drawing/2014/main" id="{D317833A-6B76-42DB-9941-1E7B23616A03}"/>
              </a:ext>
            </a:extLst>
          </p:cNvPr>
          <p:cNvCxnSpPr>
            <a:cxnSpLocks/>
            <a:stCxn id="214" idx="0"/>
          </p:cNvCxnSpPr>
          <p:nvPr/>
        </p:nvCxnSpPr>
        <p:spPr>
          <a:xfrm flipH="1" flipV="1">
            <a:off x="9643974" y="4810526"/>
            <a:ext cx="3146" cy="476513"/>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221" name="Oval 220">
            <a:extLst>
              <a:ext uri="{FF2B5EF4-FFF2-40B4-BE49-F238E27FC236}">
                <a16:creationId xmlns:a16="http://schemas.microsoft.com/office/drawing/2014/main" id="{D6F38D6C-4526-4A8A-B00E-C7CB01BA6F6A}"/>
              </a:ext>
            </a:extLst>
          </p:cNvPr>
          <p:cNvSpPr/>
          <p:nvPr/>
        </p:nvSpPr>
        <p:spPr>
          <a:xfrm>
            <a:off x="7806061" y="5452976"/>
            <a:ext cx="391464" cy="391464"/>
          </a:xfrm>
          <a:prstGeom prst="ellipse">
            <a:avLst/>
          </a:prstGeom>
          <a:solidFill>
            <a:schemeClr val="accent2">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2" name="Oval 221">
            <a:extLst>
              <a:ext uri="{FF2B5EF4-FFF2-40B4-BE49-F238E27FC236}">
                <a16:creationId xmlns:a16="http://schemas.microsoft.com/office/drawing/2014/main" id="{6477C32B-1219-476E-8BB0-13F18251021F}"/>
              </a:ext>
            </a:extLst>
          </p:cNvPr>
          <p:cNvSpPr/>
          <p:nvPr/>
        </p:nvSpPr>
        <p:spPr>
          <a:xfrm>
            <a:off x="7608741" y="5909677"/>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3" name="Oval 222">
            <a:extLst>
              <a:ext uri="{FF2B5EF4-FFF2-40B4-BE49-F238E27FC236}">
                <a16:creationId xmlns:a16="http://schemas.microsoft.com/office/drawing/2014/main" id="{918A8CBD-B6A7-47A5-8B80-EBA629695E3C}"/>
              </a:ext>
            </a:extLst>
          </p:cNvPr>
          <p:cNvSpPr/>
          <p:nvPr/>
        </p:nvSpPr>
        <p:spPr>
          <a:xfrm>
            <a:off x="8265159" y="5909677"/>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24" name="Straight Arrow Connector 223">
            <a:extLst>
              <a:ext uri="{FF2B5EF4-FFF2-40B4-BE49-F238E27FC236}">
                <a16:creationId xmlns:a16="http://schemas.microsoft.com/office/drawing/2014/main" id="{75EC5015-6B0C-4620-BEBE-92E26E360776}"/>
              </a:ext>
            </a:extLst>
          </p:cNvPr>
          <p:cNvCxnSpPr>
            <a:cxnSpLocks/>
            <a:endCxn id="221" idx="1"/>
          </p:cNvCxnSpPr>
          <p:nvPr/>
        </p:nvCxnSpPr>
        <p:spPr>
          <a:xfrm>
            <a:off x="7732122" y="5407467"/>
            <a:ext cx="131269" cy="102835"/>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25" name="Straight Arrow Connector 224">
            <a:extLst>
              <a:ext uri="{FF2B5EF4-FFF2-40B4-BE49-F238E27FC236}">
                <a16:creationId xmlns:a16="http://schemas.microsoft.com/office/drawing/2014/main" id="{110FA564-C235-400C-8467-E54BE4B056A1}"/>
              </a:ext>
            </a:extLst>
          </p:cNvPr>
          <p:cNvCxnSpPr>
            <a:cxnSpLocks/>
            <a:endCxn id="221" idx="7"/>
          </p:cNvCxnSpPr>
          <p:nvPr/>
        </p:nvCxnSpPr>
        <p:spPr>
          <a:xfrm flipH="1">
            <a:off x="8140197" y="5411994"/>
            <a:ext cx="142985" cy="98309"/>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26" name="Straight Arrow Connector 225">
            <a:extLst>
              <a:ext uri="{FF2B5EF4-FFF2-40B4-BE49-F238E27FC236}">
                <a16:creationId xmlns:a16="http://schemas.microsoft.com/office/drawing/2014/main" id="{8D04C950-611A-4E2A-ABC0-ED15F0FD26D6}"/>
              </a:ext>
            </a:extLst>
          </p:cNvPr>
          <p:cNvCxnSpPr>
            <a:cxnSpLocks/>
            <a:stCxn id="222" idx="7"/>
            <a:endCxn id="221" idx="3"/>
          </p:cNvCxnSpPr>
          <p:nvPr/>
        </p:nvCxnSpPr>
        <p:spPr>
          <a:xfrm flipV="1">
            <a:off x="7732122" y="5787110"/>
            <a:ext cx="131269" cy="143736"/>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27" name="Straight Arrow Connector 226">
            <a:extLst>
              <a:ext uri="{FF2B5EF4-FFF2-40B4-BE49-F238E27FC236}">
                <a16:creationId xmlns:a16="http://schemas.microsoft.com/office/drawing/2014/main" id="{EEE8904B-5770-4838-A120-75941C430E70}"/>
              </a:ext>
            </a:extLst>
          </p:cNvPr>
          <p:cNvCxnSpPr>
            <a:cxnSpLocks/>
            <a:stCxn id="221" idx="5"/>
            <a:endCxn id="223" idx="1"/>
          </p:cNvCxnSpPr>
          <p:nvPr/>
        </p:nvCxnSpPr>
        <p:spPr>
          <a:xfrm>
            <a:off x="8140197" y="5787110"/>
            <a:ext cx="146131" cy="143736"/>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28" name="Straight Arrow Connector 227">
            <a:extLst>
              <a:ext uri="{FF2B5EF4-FFF2-40B4-BE49-F238E27FC236}">
                <a16:creationId xmlns:a16="http://schemas.microsoft.com/office/drawing/2014/main" id="{3B433E21-F894-4B92-A8BB-5672F99E625E}"/>
              </a:ext>
            </a:extLst>
          </p:cNvPr>
          <p:cNvCxnSpPr>
            <a:cxnSpLocks/>
            <a:stCxn id="222" idx="6"/>
            <a:endCxn id="223" idx="2"/>
          </p:cNvCxnSpPr>
          <p:nvPr/>
        </p:nvCxnSpPr>
        <p:spPr>
          <a:xfrm>
            <a:off x="7753292" y="5981953"/>
            <a:ext cx="511869" cy="0"/>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29" name="Straight Arrow Connector 228">
            <a:extLst>
              <a:ext uri="{FF2B5EF4-FFF2-40B4-BE49-F238E27FC236}">
                <a16:creationId xmlns:a16="http://schemas.microsoft.com/office/drawing/2014/main" id="{6B7EFFD6-109A-4403-A613-6A3EB5E38C81}"/>
              </a:ext>
            </a:extLst>
          </p:cNvPr>
          <p:cNvCxnSpPr>
            <a:cxnSpLocks/>
            <a:endCxn id="222" idx="0"/>
          </p:cNvCxnSpPr>
          <p:nvPr/>
        </p:nvCxnSpPr>
        <p:spPr>
          <a:xfrm>
            <a:off x="7681017" y="5428637"/>
            <a:ext cx="0" cy="481039"/>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30" name="Straight Arrow Connector 229">
            <a:extLst>
              <a:ext uri="{FF2B5EF4-FFF2-40B4-BE49-F238E27FC236}">
                <a16:creationId xmlns:a16="http://schemas.microsoft.com/office/drawing/2014/main" id="{7A5D8964-8F01-42B4-BEDF-64FCCF2A3646}"/>
              </a:ext>
            </a:extLst>
          </p:cNvPr>
          <p:cNvCxnSpPr>
            <a:cxnSpLocks/>
            <a:stCxn id="223" idx="0"/>
          </p:cNvCxnSpPr>
          <p:nvPr/>
        </p:nvCxnSpPr>
        <p:spPr>
          <a:xfrm flipH="1" flipV="1">
            <a:off x="8334287" y="5433164"/>
            <a:ext cx="3146" cy="476513"/>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231" name="Oval 230">
            <a:extLst>
              <a:ext uri="{FF2B5EF4-FFF2-40B4-BE49-F238E27FC236}">
                <a16:creationId xmlns:a16="http://schemas.microsoft.com/office/drawing/2014/main" id="{E85695FD-72F0-43DC-A9A0-5DF4F704C7D8}"/>
              </a:ext>
            </a:extLst>
          </p:cNvPr>
          <p:cNvSpPr/>
          <p:nvPr/>
        </p:nvSpPr>
        <p:spPr>
          <a:xfrm>
            <a:off x="8459333" y="5459141"/>
            <a:ext cx="391464" cy="391464"/>
          </a:xfrm>
          <a:prstGeom prst="ellipse">
            <a:avLst/>
          </a:prstGeom>
          <a:solidFill>
            <a:schemeClr val="accent2">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2" name="Oval 231">
            <a:extLst>
              <a:ext uri="{FF2B5EF4-FFF2-40B4-BE49-F238E27FC236}">
                <a16:creationId xmlns:a16="http://schemas.microsoft.com/office/drawing/2014/main" id="{DDBFA27D-7074-43E3-A460-61D0F9EACA4B}"/>
              </a:ext>
            </a:extLst>
          </p:cNvPr>
          <p:cNvSpPr/>
          <p:nvPr/>
        </p:nvSpPr>
        <p:spPr>
          <a:xfrm>
            <a:off x="8918429" y="5915843"/>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33" name="Straight Arrow Connector 232">
            <a:extLst>
              <a:ext uri="{FF2B5EF4-FFF2-40B4-BE49-F238E27FC236}">
                <a16:creationId xmlns:a16="http://schemas.microsoft.com/office/drawing/2014/main" id="{758C0D6A-215C-44EA-BE5A-3CA297474A80}"/>
              </a:ext>
            </a:extLst>
          </p:cNvPr>
          <p:cNvCxnSpPr>
            <a:cxnSpLocks/>
            <a:endCxn id="231" idx="1"/>
          </p:cNvCxnSpPr>
          <p:nvPr/>
        </p:nvCxnSpPr>
        <p:spPr>
          <a:xfrm>
            <a:off x="8385392" y="5413635"/>
            <a:ext cx="131269" cy="102835"/>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34" name="Straight Arrow Connector 233">
            <a:extLst>
              <a:ext uri="{FF2B5EF4-FFF2-40B4-BE49-F238E27FC236}">
                <a16:creationId xmlns:a16="http://schemas.microsoft.com/office/drawing/2014/main" id="{7D7D35BF-E321-4F4C-B3B9-E221420C95E6}"/>
              </a:ext>
            </a:extLst>
          </p:cNvPr>
          <p:cNvCxnSpPr>
            <a:cxnSpLocks/>
            <a:endCxn id="231" idx="7"/>
          </p:cNvCxnSpPr>
          <p:nvPr/>
        </p:nvCxnSpPr>
        <p:spPr>
          <a:xfrm flipH="1">
            <a:off x="8793467" y="5418160"/>
            <a:ext cx="142985" cy="98309"/>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35" name="Straight Arrow Connector 234">
            <a:extLst>
              <a:ext uri="{FF2B5EF4-FFF2-40B4-BE49-F238E27FC236}">
                <a16:creationId xmlns:a16="http://schemas.microsoft.com/office/drawing/2014/main" id="{BAF4D608-0F1E-4901-A08C-E386B56273A7}"/>
              </a:ext>
            </a:extLst>
          </p:cNvPr>
          <p:cNvCxnSpPr>
            <a:cxnSpLocks/>
            <a:endCxn id="231" idx="3"/>
          </p:cNvCxnSpPr>
          <p:nvPr/>
        </p:nvCxnSpPr>
        <p:spPr>
          <a:xfrm flipV="1">
            <a:off x="8385392" y="5793276"/>
            <a:ext cx="131269" cy="143736"/>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36" name="Straight Arrow Connector 235">
            <a:extLst>
              <a:ext uri="{FF2B5EF4-FFF2-40B4-BE49-F238E27FC236}">
                <a16:creationId xmlns:a16="http://schemas.microsoft.com/office/drawing/2014/main" id="{127ED3A6-AF55-4026-8EC0-979CA1DCC8BF}"/>
              </a:ext>
            </a:extLst>
          </p:cNvPr>
          <p:cNvCxnSpPr>
            <a:cxnSpLocks/>
            <a:stCxn id="231" idx="5"/>
            <a:endCxn id="232" idx="1"/>
          </p:cNvCxnSpPr>
          <p:nvPr/>
        </p:nvCxnSpPr>
        <p:spPr>
          <a:xfrm>
            <a:off x="8793467" y="5793276"/>
            <a:ext cx="146131" cy="143736"/>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37" name="Straight Arrow Connector 236">
            <a:extLst>
              <a:ext uri="{FF2B5EF4-FFF2-40B4-BE49-F238E27FC236}">
                <a16:creationId xmlns:a16="http://schemas.microsoft.com/office/drawing/2014/main" id="{6C6F5521-AA45-4823-8CFC-B5DD4A121083}"/>
              </a:ext>
            </a:extLst>
          </p:cNvPr>
          <p:cNvCxnSpPr>
            <a:cxnSpLocks/>
            <a:endCxn id="232" idx="2"/>
          </p:cNvCxnSpPr>
          <p:nvPr/>
        </p:nvCxnSpPr>
        <p:spPr>
          <a:xfrm>
            <a:off x="8406562" y="5988118"/>
            <a:ext cx="511869" cy="0"/>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38" name="Straight Arrow Connector 237">
            <a:extLst>
              <a:ext uri="{FF2B5EF4-FFF2-40B4-BE49-F238E27FC236}">
                <a16:creationId xmlns:a16="http://schemas.microsoft.com/office/drawing/2014/main" id="{3E216CA8-8740-4BBE-BB47-0F8E66904D89}"/>
              </a:ext>
            </a:extLst>
          </p:cNvPr>
          <p:cNvCxnSpPr>
            <a:cxnSpLocks/>
            <a:stCxn id="232" idx="0"/>
          </p:cNvCxnSpPr>
          <p:nvPr/>
        </p:nvCxnSpPr>
        <p:spPr>
          <a:xfrm flipH="1" flipV="1">
            <a:off x="8987558" y="5439330"/>
            <a:ext cx="3146" cy="476513"/>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239" name="Oval 238">
            <a:extLst>
              <a:ext uri="{FF2B5EF4-FFF2-40B4-BE49-F238E27FC236}">
                <a16:creationId xmlns:a16="http://schemas.microsoft.com/office/drawing/2014/main" id="{983124BC-BD26-4391-96C9-8010AB8452B8}"/>
              </a:ext>
            </a:extLst>
          </p:cNvPr>
          <p:cNvSpPr/>
          <p:nvPr/>
        </p:nvSpPr>
        <p:spPr>
          <a:xfrm>
            <a:off x="9112603" y="5460210"/>
            <a:ext cx="391464" cy="391464"/>
          </a:xfrm>
          <a:prstGeom prst="ellipse">
            <a:avLst/>
          </a:prstGeom>
          <a:solidFill>
            <a:schemeClr val="accent2">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0" name="Oval 239">
            <a:extLst>
              <a:ext uri="{FF2B5EF4-FFF2-40B4-BE49-F238E27FC236}">
                <a16:creationId xmlns:a16="http://schemas.microsoft.com/office/drawing/2014/main" id="{DD7F8476-C3E3-4DB9-AB7C-2C29EA884EB0}"/>
              </a:ext>
            </a:extLst>
          </p:cNvPr>
          <p:cNvSpPr/>
          <p:nvPr/>
        </p:nvSpPr>
        <p:spPr>
          <a:xfrm>
            <a:off x="9571700" y="5916913"/>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41" name="Straight Arrow Connector 240">
            <a:extLst>
              <a:ext uri="{FF2B5EF4-FFF2-40B4-BE49-F238E27FC236}">
                <a16:creationId xmlns:a16="http://schemas.microsoft.com/office/drawing/2014/main" id="{E0C30D48-854D-4171-BD54-75E9DCDC6EAC}"/>
              </a:ext>
            </a:extLst>
          </p:cNvPr>
          <p:cNvCxnSpPr>
            <a:cxnSpLocks/>
            <a:endCxn id="239" idx="1"/>
          </p:cNvCxnSpPr>
          <p:nvPr/>
        </p:nvCxnSpPr>
        <p:spPr>
          <a:xfrm>
            <a:off x="9038662" y="5414704"/>
            <a:ext cx="131269" cy="102835"/>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42" name="Straight Arrow Connector 241">
            <a:extLst>
              <a:ext uri="{FF2B5EF4-FFF2-40B4-BE49-F238E27FC236}">
                <a16:creationId xmlns:a16="http://schemas.microsoft.com/office/drawing/2014/main" id="{34FB5D5E-89D2-4FBB-BCEA-46D99175784D}"/>
              </a:ext>
            </a:extLst>
          </p:cNvPr>
          <p:cNvCxnSpPr>
            <a:cxnSpLocks/>
            <a:endCxn id="239" idx="7"/>
          </p:cNvCxnSpPr>
          <p:nvPr/>
        </p:nvCxnSpPr>
        <p:spPr>
          <a:xfrm flipH="1">
            <a:off x="9446739" y="5419229"/>
            <a:ext cx="142985" cy="98309"/>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43" name="Straight Arrow Connector 242">
            <a:extLst>
              <a:ext uri="{FF2B5EF4-FFF2-40B4-BE49-F238E27FC236}">
                <a16:creationId xmlns:a16="http://schemas.microsoft.com/office/drawing/2014/main" id="{7BB8C46F-A832-444A-9C97-29E8D56A9925}"/>
              </a:ext>
            </a:extLst>
          </p:cNvPr>
          <p:cNvCxnSpPr>
            <a:cxnSpLocks/>
            <a:endCxn id="239" idx="3"/>
          </p:cNvCxnSpPr>
          <p:nvPr/>
        </p:nvCxnSpPr>
        <p:spPr>
          <a:xfrm flipV="1">
            <a:off x="9038662" y="5794345"/>
            <a:ext cx="131269" cy="143736"/>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44" name="Straight Arrow Connector 243">
            <a:extLst>
              <a:ext uri="{FF2B5EF4-FFF2-40B4-BE49-F238E27FC236}">
                <a16:creationId xmlns:a16="http://schemas.microsoft.com/office/drawing/2014/main" id="{5ADAAC99-030D-4BA5-A2C2-38EF68185DE4}"/>
              </a:ext>
            </a:extLst>
          </p:cNvPr>
          <p:cNvCxnSpPr>
            <a:cxnSpLocks/>
            <a:stCxn id="239" idx="5"/>
            <a:endCxn id="240" idx="1"/>
          </p:cNvCxnSpPr>
          <p:nvPr/>
        </p:nvCxnSpPr>
        <p:spPr>
          <a:xfrm>
            <a:off x="9446739" y="5794345"/>
            <a:ext cx="146131" cy="143736"/>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45" name="Straight Arrow Connector 244">
            <a:extLst>
              <a:ext uri="{FF2B5EF4-FFF2-40B4-BE49-F238E27FC236}">
                <a16:creationId xmlns:a16="http://schemas.microsoft.com/office/drawing/2014/main" id="{BF9B5171-ED81-4F11-A643-7B6AE13D050B}"/>
              </a:ext>
            </a:extLst>
          </p:cNvPr>
          <p:cNvCxnSpPr>
            <a:cxnSpLocks/>
            <a:endCxn id="240" idx="2"/>
          </p:cNvCxnSpPr>
          <p:nvPr/>
        </p:nvCxnSpPr>
        <p:spPr>
          <a:xfrm>
            <a:off x="9059832" y="5989186"/>
            <a:ext cx="511869" cy="0"/>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46" name="Straight Arrow Connector 245">
            <a:extLst>
              <a:ext uri="{FF2B5EF4-FFF2-40B4-BE49-F238E27FC236}">
                <a16:creationId xmlns:a16="http://schemas.microsoft.com/office/drawing/2014/main" id="{2B74ADA9-8C52-42D0-AB2C-E46C1DFBFA36}"/>
              </a:ext>
            </a:extLst>
          </p:cNvPr>
          <p:cNvCxnSpPr>
            <a:cxnSpLocks/>
            <a:stCxn id="240" idx="0"/>
          </p:cNvCxnSpPr>
          <p:nvPr/>
        </p:nvCxnSpPr>
        <p:spPr>
          <a:xfrm flipH="1" flipV="1">
            <a:off x="9640828" y="5440399"/>
            <a:ext cx="3146" cy="476513"/>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47" name="Straight Arrow Connector 246">
            <a:extLst>
              <a:ext uri="{FF2B5EF4-FFF2-40B4-BE49-F238E27FC236}">
                <a16:creationId xmlns:a16="http://schemas.microsoft.com/office/drawing/2014/main" id="{EE72E3F2-5488-4122-BBE5-B9760481608D}"/>
              </a:ext>
            </a:extLst>
          </p:cNvPr>
          <p:cNvCxnSpPr>
            <a:cxnSpLocks/>
          </p:cNvCxnSpPr>
          <p:nvPr/>
        </p:nvCxnSpPr>
        <p:spPr>
          <a:xfrm>
            <a:off x="9640828" y="6066632"/>
            <a:ext cx="2" cy="193071"/>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48" name="Straight Arrow Connector 247">
            <a:extLst>
              <a:ext uri="{FF2B5EF4-FFF2-40B4-BE49-F238E27FC236}">
                <a16:creationId xmlns:a16="http://schemas.microsoft.com/office/drawing/2014/main" id="{87580E11-7635-42B3-83DC-61A1D931CEA1}"/>
              </a:ext>
            </a:extLst>
          </p:cNvPr>
          <p:cNvCxnSpPr>
            <a:cxnSpLocks/>
          </p:cNvCxnSpPr>
          <p:nvPr/>
        </p:nvCxnSpPr>
        <p:spPr>
          <a:xfrm>
            <a:off x="8993849" y="6054979"/>
            <a:ext cx="2" cy="193071"/>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49" name="Straight Arrow Connector 248">
            <a:extLst>
              <a:ext uri="{FF2B5EF4-FFF2-40B4-BE49-F238E27FC236}">
                <a16:creationId xmlns:a16="http://schemas.microsoft.com/office/drawing/2014/main" id="{1F028EB5-E889-4A72-AF9F-771CD8986F74}"/>
              </a:ext>
            </a:extLst>
          </p:cNvPr>
          <p:cNvCxnSpPr>
            <a:cxnSpLocks/>
          </p:cNvCxnSpPr>
          <p:nvPr/>
        </p:nvCxnSpPr>
        <p:spPr>
          <a:xfrm>
            <a:off x="8335859" y="6059395"/>
            <a:ext cx="2" cy="193071"/>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50" name="Straight Arrow Connector 249">
            <a:extLst>
              <a:ext uri="{FF2B5EF4-FFF2-40B4-BE49-F238E27FC236}">
                <a16:creationId xmlns:a16="http://schemas.microsoft.com/office/drawing/2014/main" id="{25928FAE-9122-47F3-A084-9C7FCC247622}"/>
              </a:ext>
            </a:extLst>
          </p:cNvPr>
          <p:cNvCxnSpPr>
            <a:cxnSpLocks/>
          </p:cNvCxnSpPr>
          <p:nvPr/>
        </p:nvCxnSpPr>
        <p:spPr>
          <a:xfrm>
            <a:off x="7685823" y="6056048"/>
            <a:ext cx="2" cy="193071"/>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sp>
        <p:nvSpPr>
          <p:cNvPr id="251" name="Rectangle 250">
            <a:extLst>
              <a:ext uri="{FF2B5EF4-FFF2-40B4-BE49-F238E27FC236}">
                <a16:creationId xmlns:a16="http://schemas.microsoft.com/office/drawing/2014/main" id="{21767E47-BBBD-48AC-A3BF-C7453B48090F}"/>
              </a:ext>
            </a:extLst>
          </p:cNvPr>
          <p:cNvSpPr/>
          <p:nvPr/>
        </p:nvSpPr>
        <p:spPr>
          <a:xfrm>
            <a:off x="6926453" y="6251683"/>
            <a:ext cx="2766332" cy="213289"/>
          </a:xfrm>
          <a:prstGeom prst="rect">
            <a:avLst/>
          </a:prstGeom>
          <a:solidFill>
            <a:schemeClr val="accent6">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2" name="Connector: Elbow 251">
            <a:extLst>
              <a:ext uri="{FF2B5EF4-FFF2-40B4-BE49-F238E27FC236}">
                <a16:creationId xmlns:a16="http://schemas.microsoft.com/office/drawing/2014/main" id="{E01082F8-2E21-431F-B4FF-60660D687835}"/>
              </a:ext>
            </a:extLst>
          </p:cNvPr>
          <p:cNvCxnSpPr>
            <a:cxnSpLocks/>
            <a:stCxn id="251" idx="3"/>
            <a:endCxn id="93" idx="3"/>
          </p:cNvCxnSpPr>
          <p:nvPr/>
        </p:nvCxnSpPr>
        <p:spPr>
          <a:xfrm flipV="1">
            <a:off x="9692784" y="2962649"/>
            <a:ext cx="493540" cy="3395678"/>
          </a:xfrm>
          <a:prstGeom prst="bentConnector3">
            <a:avLst>
              <a:gd name="adj1" fmla="val 140817"/>
            </a:avLst>
          </a:prstGeom>
          <a:ln w="127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3" name="Straight Arrow Connector 252">
            <a:extLst>
              <a:ext uri="{FF2B5EF4-FFF2-40B4-BE49-F238E27FC236}">
                <a16:creationId xmlns:a16="http://schemas.microsoft.com/office/drawing/2014/main" id="{0E21427F-953F-47DE-B204-342F9136EDF2}"/>
              </a:ext>
            </a:extLst>
          </p:cNvPr>
          <p:cNvCxnSpPr>
            <a:cxnSpLocks/>
          </p:cNvCxnSpPr>
          <p:nvPr/>
        </p:nvCxnSpPr>
        <p:spPr>
          <a:xfrm>
            <a:off x="7020197" y="3845337"/>
            <a:ext cx="2" cy="193071"/>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sp>
        <p:nvSpPr>
          <p:cNvPr id="254" name="Oval 253">
            <a:extLst>
              <a:ext uri="{FF2B5EF4-FFF2-40B4-BE49-F238E27FC236}">
                <a16:creationId xmlns:a16="http://schemas.microsoft.com/office/drawing/2014/main" id="{F46FC630-8338-400E-B447-1DA9F8767693}"/>
              </a:ext>
            </a:extLst>
          </p:cNvPr>
          <p:cNvSpPr/>
          <p:nvPr/>
        </p:nvSpPr>
        <p:spPr>
          <a:xfrm>
            <a:off x="7146729" y="4195534"/>
            <a:ext cx="391464" cy="391464"/>
          </a:xfrm>
          <a:prstGeom prst="ellipse">
            <a:avLst/>
          </a:prstGeom>
          <a:solidFill>
            <a:schemeClr val="accent2">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5" name="Oval 254">
            <a:extLst>
              <a:ext uri="{FF2B5EF4-FFF2-40B4-BE49-F238E27FC236}">
                <a16:creationId xmlns:a16="http://schemas.microsoft.com/office/drawing/2014/main" id="{31AE7FCC-ECF3-4A40-B027-0EBB1197C24F}"/>
              </a:ext>
            </a:extLst>
          </p:cNvPr>
          <p:cNvSpPr/>
          <p:nvPr/>
        </p:nvSpPr>
        <p:spPr>
          <a:xfrm>
            <a:off x="6949409" y="4026646"/>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6" name="Oval 255">
            <a:extLst>
              <a:ext uri="{FF2B5EF4-FFF2-40B4-BE49-F238E27FC236}">
                <a16:creationId xmlns:a16="http://schemas.microsoft.com/office/drawing/2014/main" id="{A075BEF8-3D7D-4895-AC12-86F6A6A4EDC1}"/>
              </a:ext>
            </a:extLst>
          </p:cNvPr>
          <p:cNvSpPr/>
          <p:nvPr/>
        </p:nvSpPr>
        <p:spPr>
          <a:xfrm>
            <a:off x="6949409" y="4652235"/>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57" name="Straight Arrow Connector 256">
            <a:extLst>
              <a:ext uri="{FF2B5EF4-FFF2-40B4-BE49-F238E27FC236}">
                <a16:creationId xmlns:a16="http://schemas.microsoft.com/office/drawing/2014/main" id="{3FC7E19E-2E1B-4D3D-8B42-FEB2D2C840FB}"/>
              </a:ext>
            </a:extLst>
          </p:cNvPr>
          <p:cNvCxnSpPr>
            <a:cxnSpLocks/>
            <a:stCxn id="255" idx="5"/>
            <a:endCxn id="254" idx="1"/>
          </p:cNvCxnSpPr>
          <p:nvPr/>
        </p:nvCxnSpPr>
        <p:spPr>
          <a:xfrm>
            <a:off x="7072789" y="4150026"/>
            <a:ext cx="131269" cy="102835"/>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58" name="Straight Arrow Connector 257">
            <a:extLst>
              <a:ext uri="{FF2B5EF4-FFF2-40B4-BE49-F238E27FC236}">
                <a16:creationId xmlns:a16="http://schemas.microsoft.com/office/drawing/2014/main" id="{36D1891D-8D52-41FF-A4B4-65ACA7B0847B}"/>
              </a:ext>
            </a:extLst>
          </p:cNvPr>
          <p:cNvCxnSpPr>
            <a:cxnSpLocks/>
            <a:endCxn id="254" idx="7"/>
          </p:cNvCxnSpPr>
          <p:nvPr/>
        </p:nvCxnSpPr>
        <p:spPr>
          <a:xfrm flipH="1">
            <a:off x="7480865" y="4154553"/>
            <a:ext cx="142985" cy="98309"/>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59" name="Straight Arrow Connector 258">
            <a:extLst>
              <a:ext uri="{FF2B5EF4-FFF2-40B4-BE49-F238E27FC236}">
                <a16:creationId xmlns:a16="http://schemas.microsoft.com/office/drawing/2014/main" id="{4460783A-9105-49CC-AAEB-AB00F51666CA}"/>
              </a:ext>
            </a:extLst>
          </p:cNvPr>
          <p:cNvCxnSpPr>
            <a:cxnSpLocks/>
            <a:stCxn id="256" idx="7"/>
            <a:endCxn id="254" idx="3"/>
          </p:cNvCxnSpPr>
          <p:nvPr/>
        </p:nvCxnSpPr>
        <p:spPr>
          <a:xfrm flipV="1">
            <a:off x="7072789" y="4529668"/>
            <a:ext cx="131269" cy="143736"/>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60" name="Straight Arrow Connector 259">
            <a:extLst>
              <a:ext uri="{FF2B5EF4-FFF2-40B4-BE49-F238E27FC236}">
                <a16:creationId xmlns:a16="http://schemas.microsoft.com/office/drawing/2014/main" id="{AE66C4A2-30C5-4AC0-8073-3DDF5921C61C}"/>
              </a:ext>
            </a:extLst>
          </p:cNvPr>
          <p:cNvCxnSpPr>
            <a:cxnSpLocks/>
            <a:stCxn id="254" idx="5"/>
          </p:cNvCxnSpPr>
          <p:nvPr/>
        </p:nvCxnSpPr>
        <p:spPr>
          <a:xfrm>
            <a:off x="7480865" y="4529668"/>
            <a:ext cx="146131" cy="143736"/>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61" name="Straight Arrow Connector 260">
            <a:extLst>
              <a:ext uri="{FF2B5EF4-FFF2-40B4-BE49-F238E27FC236}">
                <a16:creationId xmlns:a16="http://schemas.microsoft.com/office/drawing/2014/main" id="{AA20F3E0-7B55-44AB-9775-FD658EA687ED}"/>
              </a:ext>
            </a:extLst>
          </p:cNvPr>
          <p:cNvCxnSpPr>
            <a:cxnSpLocks/>
            <a:stCxn id="256" idx="6"/>
          </p:cNvCxnSpPr>
          <p:nvPr/>
        </p:nvCxnSpPr>
        <p:spPr>
          <a:xfrm>
            <a:off x="7093958" y="4724511"/>
            <a:ext cx="511869" cy="0"/>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62" name="Straight Arrow Connector 261">
            <a:extLst>
              <a:ext uri="{FF2B5EF4-FFF2-40B4-BE49-F238E27FC236}">
                <a16:creationId xmlns:a16="http://schemas.microsoft.com/office/drawing/2014/main" id="{D2AC7DF3-0500-49DC-BB79-13CFB47ADCB6}"/>
              </a:ext>
            </a:extLst>
          </p:cNvPr>
          <p:cNvCxnSpPr>
            <a:cxnSpLocks/>
            <a:stCxn id="255" idx="4"/>
            <a:endCxn id="256" idx="0"/>
          </p:cNvCxnSpPr>
          <p:nvPr/>
        </p:nvCxnSpPr>
        <p:spPr>
          <a:xfrm>
            <a:off x="7021685" y="4171196"/>
            <a:ext cx="0" cy="481039"/>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63" name="Straight Arrow Connector 262">
            <a:extLst>
              <a:ext uri="{FF2B5EF4-FFF2-40B4-BE49-F238E27FC236}">
                <a16:creationId xmlns:a16="http://schemas.microsoft.com/office/drawing/2014/main" id="{BBE72693-DF09-4DF5-91C1-4200CDFB33B2}"/>
              </a:ext>
            </a:extLst>
          </p:cNvPr>
          <p:cNvCxnSpPr>
            <a:cxnSpLocks/>
            <a:stCxn id="255" idx="6"/>
          </p:cNvCxnSpPr>
          <p:nvPr/>
        </p:nvCxnSpPr>
        <p:spPr>
          <a:xfrm>
            <a:off x="7093958" y="4098922"/>
            <a:ext cx="508720" cy="4525"/>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264" name="Oval 263">
            <a:extLst>
              <a:ext uri="{FF2B5EF4-FFF2-40B4-BE49-F238E27FC236}">
                <a16:creationId xmlns:a16="http://schemas.microsoft.com/office/drawing/2014/main" id="{65CBD007-9DFD-4C22-B121-D11F31DE245A}"/>
              </a:ext>
            </a:extLst>
          </p:cNvPr>
          <p:cNvSpPr/>
          <p:nvPr/>
        </p:nvSpPr>
        <p:spPr>
          <a:xfrm>
            <a:off x="7143582" y="4823101"/>
            <a:ext cx="391464" cy="391464"/>
          </a:xfrm>
          <a:prstGeom prst="ellipse">
            <a:avLst/>
          </a:prstGeom>
          <a:solidFill>
            <a:schemeClr val="accent2">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5" name="Oval 264">
            <a:extLst>
              <a:ext uri="{FF2B5EF4-FFF2-40B4-BE49-F238E27FC236}">
                <a16:creationId xmlns:a16="http://schemas.microsoft.com/office/drawing/2014/main" id="{23720165-A49A-4130-8A1E-3AB132EC55B2}"/>
              </a:ext>
            </a:extLst>
          </p:cNvPr>
          <p:cNvSpPr/>
          <p:nvPr/>
        </p:nvSpPr>
        <p:spPr>
          <a:xfrm>
            <a:off x="6946263" y="5279805"/>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66" name="Straight Arrow Connector 265">
            <a:extLst>
              <a:ext uri="{FF2B5EF4-FFF2-40B4-BE49-F238E27FC236}">
                <a16:creationId xmlns:a16="http://schemas.microsoft.com/office/drawing/2014/main" id="{65C50FE0-1179-426E-B18F-2C4FAA4D177B}"/>
              </a:ext>
            </a:extLst>
          </p:cNvPr>
          <p:cNvCxnSpPr>
            <a:cxnSpLocks/>
            <a:endCxn id="264" idx="1"/>
          </p:cNvCxnSpPr>
          <p:nvPr/>
        </p:nvCxnSpPr>
        <p:spPr>
          <a:xfrm>
            <a:off x="7069643" y="4777596"/>
            <a:ext cx="131269" cy="102835"/>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67" name="Straight Arrow Connector 266">
            <a:extLst>
              <a:ext uri="{FF2B5EF4-FFF2-40B4-BE49-F238E27FC236}">
                <a16:creationId xmlns:a16="http://schemas.microsoft.com/office/drawing/2014/main" id="{2B64AE9D-967B-485D-85BF-4CC3F07FF7F4}"/>
              </a:ext>
            </a:extLst>
          </p:cNvPr>
          <p:cNvCxnSpPr>
            <a:cxnSpLocks/>
            <a:endCxn id="264" idx="7"/>
          </p:cNvCxnSpPr>
          <p:nvPr/>
        </p:nvCxnSpPr>
        <p:spPr>
          <a:xfrm flipH="1">
            <a:off x="7477718" y="4782121"/>
            <a:ext cx="142985" cy="98309"/>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68" name="Straight Arrow Connector 267">
            <a:extLst>
              <a:ext uri="{FF2B5EF4-FFF2-40B4-BE49-F238E27FC236}">
                <a16:creationId xmlns:a16="http://schemas.microsoft.com/office/drawing/2014/main" id="{CD4F2C4D-D014-4C66-85BF-ADDFDF3C66FE}"/>
              </a:ext>
            </a:extLst>
          </p:cNvPr>
          <p:cNvCxnSpPr>
            <a:cxnSpLocks/>
            <a:stCxn id="265" idx="7"/>
            <a:endCxn id="264" idx="3"/>
          </p:cNvCxnSpPr>
          <p:nvPr/>
        </p:nvCxnSpPr>
        <p:spPr>
          <a:xfrm flipV="1">
            <a:off x="7069643" y="5157235"/>
            <a:ext cx="131269" cy="143736"/>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69" name="Straight Arrow Connector 268">
            <a:extLst>
              <a:ext uri="{FF2B5EF4-FFF2-40B4-BE49-F238E27FC236}">
                <a16:creationId xmlns:a16="http://schemas.microsoft.com/office/drawing/2014/main" id="{74D499FF-F934-45FD-95CB-E17891A0F176}"/>
              </a:ext>
            </a:extLst>
          </p:cNvPr>
          <p:cNvCxnSpPr>
            <a:cxnSpLocks/>
            <a:stCxn id="264" idx="5"/>
          </p:cNvCxnSpPr>
          <p:nvPr/>
        </p:nvCxnSpPr>
        <p:spPr>
          <a:xfrm>
            <a:off x="7477718" y="5157235"/>
            <a:ext cx="146131" cy="143736"/>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70" name="Straight Arrow Connector 269">
            <a:extLst>
              <a:ext uri="{FF2B5EF4-FFF2-40B4-BE49-F238E27FC236}">
                <a16:creationId xmlns:a16="http://schemas.microsoft.com/office/drawing/2014/main" id="{DF84F198-81B6-4A80-B8C7-8E242F5AF3DE}"/>
              </a:ext>
            </a:extLst>
          </p:cNvPr>
          <p:cNvCxnSpPr>
            <a:cxnSpLocks/>
            <a:stCxn id="265" idx="6"/>
          </p:cNvCxnSpPr>
          <p:nvPr/>
        </p:nvCxnSpPr>
        <p:spPr>
          <a:xfrm>
            <a:off x="7090812" y="5352078"/>
            <a:ext cx="511869" cy="0"/>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71" name="Straight Arrow Connector 270">
            <a:extLst>
              <a:ext uri="{FF2B5EF4-FFF2-40B4-BE49-F238E27FC236}">
                <a16:creationId xmlns:a16="http://schemas.microsoft.com/office/drawing/2014/main" id="{A8BF984F-6365-4DF0-8DDD-85F542DD07D8}"/>
              </a:ext>
            </a:extLst>
          </p:cNvPr>
          <p:cNvCxnSpPr>
            <a:cxnSpLocks/>
            <a:endCxn id="265" idx="0"/>
          </p:cNvCxnSpPr>
          <p:nvPr/>
        </p:nvCxnSpPr>
        <p:spPr>
          <a:xfrm>
            <a:off x="7018536" y="4798765"/>
            <a:ext cx="0" cy="481039"/>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272" name="Oval 271">
            <a:extLst>
              <a:ext uri="{FF2B5EF4-FFF2-40B4-BE49-F238E27FC236}">
                <a16:creationId xmlns:a16="http://schemas.microsoft.com/office/drawing/2014/main" id="{1A419822-F94E-45D1-B82D-402B2D32ABA1}"/>
              </a:ext>
            </a:extLst>
          </p:cNvPr>
          <p:cNvSpPr/>
          <p:nvPr/>
        </p:nvSpPr>
        <p:spPr>
          <a:xfrm>
            <a:off x="7140435" y="5452976"/>
            <a:ext cx="391464" cy="391464"/>
          </a:xfrm>
          <a:prstGeom prst="ellipse">
            <a:avLst/>
          </a:prstGeom>
          <a:solidFill>
            <a:schemeClr val="accent2">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3" name="Oval 272">
            <a:extLst>
              <a:ext uri="{FF2B5EF4-FFF2-40B4-BE49-F238E27FC236}">
                <a16:creationId xmlns:a16="http://schemas.microsoft.com/office/drawing/2014/main" id="{2F8D5B63-B803-4203-8220-B08600BB0610}"/>
              </a:ext>
            </a:extLst>
          </p:cNvPr>
          <p:cNvSpPr/>
          <p:nvPr/>
        </p:nvSpPr>
        <p:spPr>
          <a:xfrm>
            <a:off x="6943115" y="5909677"/>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74" name="Straight Arrow Connector 273">
            <a:extLst>
              <a:ext uri="{FF2B5EF4-FFF2-40B4-BE49-F238E27FC236}">
                <a16:creationId xmlns:a16="http://schemas.microsoft.com/office/drawing/2014/main" id="{D43C40E2-F0CB-4678-9E38-BE20A44FB58B}"/>
              </a:ext>
            </a:extLst>
          </p:cNvPr>
          <p:cNvCxnSpPr>
            <a:cxnSpLocks/>
            <a:endCxn id="272" idx="1"/>
          </p:cNvCxnSpPr>
          <p:nvPr/>
        </p:nvCxnSpPr>
        <p:spPr>
          <a:xfrm>
            <a:off x="7066495" y="5407467"/>
            <a:ext cx="131269" cy="102835"/>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75" name="Straight Arrow Connector 274">
            <a:extLst>
              <a:ext uri="{FF2B5EF4-FFF2-40B4-BE49-F238E27FC236}">
                <a16:creationId xmlns:a16="http://schemas.microsoft.com/office/drawing/2014/main" id="{4769CEBF-85E1-4FA7-9400-41E767942B47}"/>
              </a:ext>
            </a:extLst>
          </p:cNvPr>
          <p:cNvCxnSpPr>
            <a:cxnSpLocks/>
            <a:endCxn id="272" idx="7"/>
          </p:cNvCxnSpPr>
          <p:nvPr/>
        </p:nvCxnSpPr>
        <p:spPr>
          <a:xfrm flipH="1">
            <a:off x="7474571" y="5411994"/>
            <a:ext cx="142985" cy="98309"/>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76" name="Straight Arrow Connector 275">
            <a:extLst>
              <a:ext uri="{FF2B5EF4-FFF2-40B4-BE49-F238E27FC236}">
                <a16:creationId xmlns:a16="http://schemas.microsoft.com/office/drawing/2014/main" id="{0FEAFC7F-BF09-401B-9080-26F33B420D7A}"/>
              </a:ext>
            </a:extLst>
          </p:cNvPr>
          <p:cNvCxnSpPr>
            <a:cxnSpLocks/>
            <a:stCxn id="273" idx="7"/>
            <a:endCxn id="272" idx="3"/>
          </p:cNvCxnSpPr>
          <p:nvPr/>
        </p:nvCxnSpPr>
        <p:spPr>
          <a:xfrm flipV="1">
            <a:off x="7066495" y="5787110"/>
            <a:ext cx="131269" cy="143736"/>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77" name="Straight Arrow Connector 276">
            <a:extLst>
              <a:ext uri="{FF2B5EF4-FFF2-40B4-BE49-F238E27FC236}">
                <a16:creationId xmlns:a16="http://schemas.microsoft.com/office/drawing/2014/main" id="{AC9C7B1B-B7E3-419A-913F-9356443F4A2D}"/>
              </a:ext>
            </a:extLst>
          </p:cNvPr>
          <p:cNvCxnSpPr>
            <a:cxnSpLocks/>
            <a:stCxn id="272" idx="5"/>
          </p:cNvCxnSpPr>
          <p:nvPr/>
        </p:nvCxnSpPr>
        <p:spPr>
          <a:xfrm>
            <a:off x="7474571" y="5787110"/>
            <a:ext cx="146131" cy="143736"/>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78" name="Straight Arrow Connector 277">
            <a:extLst>
              <a:ext uri="{FF2B5EF4-FFF2-40B4-BE49-F238E27FC236}">
                <a16:creationId xmlns:a16="http://schemas.microsoft.com/office/drawing/2014/main" id="{23F3AA72-0396-4928-8320-C70121FA4AA1}"/>
              </a:ext>
            </a:extLst>
          </p:cNvPr>
          <p:cNvCxnSpPr>
            <a:cxnSpLocks/>
            <a:stCxn id="273" idx="6"/>
          </p:cNvCxnSpPr>
          <p:nvPr/>
        </p:nvCxnSpPr>
        <p:spPr>
          <a:xfrm>
            <a:off x="7087664" y="5981953"/>
            <a:ext cx="511869" cy="0"/>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79" name="Straight Arrow Connector 278">
            <a:extLst>
              <a:ext uri="{FF2B5EF4-FFF2-40B4-BE49-F238E27FC236}">
                <a16:creationId xmlns:a16="http://schemas.microsoft.com/office/drawing/2014/main" id="{A3D7F3FB-ECBD-4053-BD71-450F94FB206A}"/>
              </a:ext>
            </a:extLst>
          </p:cNvPr>
          <p:cNvCxnSpPr>
            <a:cxnSpLocks/>
            <a:endCxn id="273" idx="0"/>
          </p:cNvCxnSpPr>
          <p:nvPr/>
        </p:nvCxnSpPr>
        <p:spPr>
          <a:xfrm>
            <a:off x="7015390" y="5428637"/>
            <a:ext cx="0" cy="481039"/>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80" name="Straight Arrow Connector 279">
            <a:extLst>
              <a:ext uri="{FF2B5EF4-FFF2-40B4-BE49-F238E27FC236}">
                <a16:creationId xmlns:a16="http://schemas.microsoft.com/office/drawing/2014/main" id="{07705E03-8CE8-4B35-A39F-2C78501902D7}"/>
              </a:ext>
            </a:extLst>
          </p:cNvPr>
          <p:cNvCxnSpPr>
            <a:cxnSpLocks/>
          </p:cNvCxnSpPr>
          <p:nvPr/>
        </p:nvCxnSpPr>
        <p:spPr>
          <a:xfrm>
            <a:off x="7020197" y="6056048"/>
            <a:ext cx="2" cy="193071"/>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sp>
        <p:nvSpPr>
          <p:cNvPr id="281" name="Rectangle 280">
            <a:extLst>
              <a:ext uri="{FF2B5EF4-FFF2-40B4-BE49-F238E27FC236}">
                <a16:creationId xmlns:a16="http://schemas.microsoft.com/office/drawing/2014/main" id="{4902FA72-F8B6-45BC-8E6A-B809BB910B06}"/>
              </a:ext>
            </a:extLst>
          </p:cNvPr>
          <p:cNvSpPr/>
          <p:nvPr/>
        </p:nvSpPr>
        <p:spPr>
          <a:xfrm>
            <a:off x="6926451" y="3654584"/>
            <a:ext cx="2766332" cy="213289"/>
          </a:xfrm>
          <a:prstGeom prst="rect">
            <a:avLst/>
          </a:prstGeom>
          <a:solidFill>
            <a:schemeClr val="accent6">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a:extLst>
              <a:ext uri="{FF2B5EF4-FFF2-40B4-BE49-F238E27FC236}">
                <a16:creationId xmlns:a16="http://schemas.microsoft.com/office/drawing/2014/main" id="{F94B8831-DC79-46AE-B2C2-0EEFE806CB38}"/>
              </a:ext>
            </a:extLst>
          </p:cNvPr>
          <p:cNvSpPr/>
          <p:nvPr/>
        </p:nvSpPr>
        <p:spPr>
          <a:xfrm>
            <a:off x="8841108" y="2674781"/>
            <a:ext cx="1269448" cy="572161"/>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a:solidFill>
                  <a:schemeClr val="tx1"/>
                </a:solidFill>
              </a:rPr>
              <a:t>Mem. Controller</a:t>
            </a:r>
            <a:endParaRPr lang="en-US" sz="2000">
              <a:solidFill>
                <a:schemeClr val="tx1"/>
              </a:solidFill>
            </a:endParaRPr>
          </a:p>
        </p:txBody>
      </p:sp>
      <p:cxnSp>
        <p:nvCxnSpPr>
          <p:cNvPr id="284" name="Straight Arrow Connector 283">
            <a:extLst>
              <a:ext uri="{FF2B5EF4-FFF2-40B4-BE49-F238E27FC236}">
                <a16:creationId xmlns:a16="http://schemas.microsoft.com/office/drawing/2014/main" id="{59B0E1A8-B6A4-4B75-9D3E-15D0521DD87C}"/>
              </a:ext>
            </a:extLst>
          </p:cNvPr>
          <p:cNvCxnSpPr>
            <a:cxnSpLocks/>
          </p:cNvCxnSpPr>
          <p:nvPr/>
        </p:nvCxnSpPr>
        <p:spPr>
          <a:xfrm>
            <a:off x="7400769" y="3325151"/>
            <a:ext cx="0" cy="329433"/>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85" name="Straight Arrow Connector 284">
            <a:extLst>
              <a:ext uri="{FF2B5EF4-FFF2-40B4-BE49-F238E27FC236}">
                <a16:creationId xmlns:a16="http://schemas.microsoft.com/office/drawing/2014/main" id="{4A25B335-DE21-440F-8E2A-9DCC5DEE539E}"/>
              </a:ext>
            </a:extLst>
          </p:cNvPr>
          <p:cNvCxnSpPr>
            <a:cxnSpLocks/>
          </p:cNvCxnSpPr>
          <p:nvPr/>
        </p:nvCxnSpPr>
        <p:spPr>
          <a:xfrm>
            <a:off x="7908327" y="3325151"/>
            <a:ext cx="0" cy="329433"/>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86" name="Straight Arrow Connector 285">
            <a:extLst>
              <a:ext uri="{FF2B5EF4-FFF2-40B4-BE49-F238E27FC236}">
                <a16:creationId xmlns:a16="http://schemas.microsoft.com/office/drawing/2014/main" id="{AE5706D7-6180-4698-9EC9-BA322B8C6F19}"/>
              </a:ext>
            </a:extLst>
          </p:cNvPr>
          <p:cNvCxnSpPr>
            <a:cxnSpLocks/>
          </p:cNvCxnSpPr>
          <p:nvPr/>
        </p:nvCxnSpPr>
        <p:spPr>
          <a:xfrm>
            <a:off x="8440301" y="3325151"/>
            <a:ext cx="0" cy="329433"/>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87" name="Straight Arrow Connector 286">
            <a:extLst>
              <a:ext uri="{FF2B5EF4-FFF2-40B4-BE49-F238E27FC236}">
                <a16:creationId xmlns:a16="http://schemas.microsoft.com/office/drawing/2014/main" id="{D2C053E4-571D-4177-9FBA-61ADA8EF146F}"/>
              </a:ext>
            </a:extLst>
          </p:cNvPr>
          <p:cNvCxnSpPr>
            <a:cxnSpLocks/>
          </p:cNvCxnSpPr>
          <p:nvPr/>
        </p:nvCxnSpPr>
        <p:spPr>
          <a:xfrm>
            <a:off x="8900478" y="3325151"/>
            <a:ext cx="0" cy="329433"/>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88" name="Straight Arrow Connector 287">
            <a:extLst>
              <a:ext uri="{FF2B5EF4-FFF2-40B4-BE49-F238E27FC236}">
                <a16:creationId xmlns:a16="http://schemas.microsoft.com/office/drawing/2014/main" id="{C6CBAA05-D3AD-40CC-A2EF-67C72DC2E394}"/>
              </a:ext>
            </a:extLst>
          </p:cNvPr>
          <p:cNvCxnSpPr>
            <a:cxnSpLocks/>
          </p:cNvCxnSpPr>
          <p:nvPr/>
        </p:nvCxnSpPr>
        <p:spPr>
          <a:xfrm>
            <a:off x="9348677" y="3325151"/>
            <a:ext cx="0" cy="329433"/>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91" name="Straight Arrow Connector 290">
            <a:extLst>
              <a:ext uri="{FF2B5EF4-FFF2-40B4-BE49-F238E27FC236}">
                <a16:creationId xmlns:a16="http://schemas.microsoft.com/office/drawing/2014/main" id="{3DC7FE47-17C0-4240-9004-9DC0DBAC0A4E}"/>
              </a:ext>
            </a:extLst>
          </p:cNvPr>
          <p:cNvCxnSpPr>
            <a:cxnSpLocks/>
            <a:stCxn id="92" idx="2"/>
            <a:endCxn id="282" idx="0"/>
          </p:cNvCxnSpPr>
          <p:nvPr/>
        </p:nvCxnSpPr>
        <p:spPr>
          <a:xfrm>
            <a:off x="9475832" y="2220301"/>
            <a:ext cx="0" cy="45448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540C1BE0-79B7-4A5A-97FC-674E1805E840}"/>
              </a:ext>
            </a:extLst>
          </p:cNvPr>
          <p:cNvGrpSpPr/>
          <p:nvPr/>
        </p:nvGrpSpPr>
        <p:grpSpPr>
          <a:xfrm>
            <a:off x="8204009" y="3753168"/>
            <a:ext cx="1568053" cy="2563812"/>
            <a:chOff x="7624889" y="3753168"/>
            <a:chExt cx="1568053" cy="2563812"/>
          </a:xfrm>
        </p:grpSpPr>
        <p:sp>
          <p:nvSpPr>
            <p:cNvPr id="176" name="Oval 175">
              <a:extLst>
                <a:ext uri="{FF2B5EF4-FFF2-40B4-BE49-F238E27FC236}">
                  <a16:creationId xmlns:a16="http://schemas.microsoft.com/office/drawing/2014/main" id="{843A14B8-E838-4157-A6A7-00DC02FFE096}"/>
                </a:ext>
              </a:extLst>
            </p:cNvPr>
            <p:cNvSpPr/>
            <p:nvPr/>
          </p:nvSpPr>
          <p:spPr>
            <a:xfrm>
              <a:off x="7871607" y="4180878"/>
              <a:ext cx="411480" cy="411480"/>
            </a:xfrm>
            <a:prstGeom prst="ellipse">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3600" b="1">
                  <a:solidFill>
                    <a:schemeClr val="tx1"/>
                  </a:solidFill>
                </a:rPr>
                <a:t>×</a:t>
              </a:r>
              <a:endParaRPr lang="en-US" sz="3600" b="1">
                <a:solidFill>
                  <a:schemeClr val="tx1"/>
                </a:solidFill>
              </a:endParaRPr>
            </a:p>
          </p:txBody>
        </p:sp>
        <p:cxnSp>
          <p:nvCxnSpPr>
            <p:cNvPr id="177" name="Straight Arrow Connector 176">
              <a:extLst>
                <a:ext uri="{FF2B5EF4-FFF2-40B4-BE49-F238E27FC236}">
                  <a16:creationId xmlns:a16="http://schemas.microsoft.com/office/drawing/2014/main" id="{F5B133CB-963D-4DB3-8103-37A82437C60F}"/>
                </a:ext>
              </a:extLst>
            </p:cNvPr>
            <p:cNvCxnSpPr>
              <a:cxnSpLocks/>
            </p:cNvCxnSpPr>
            <p:nvPr/>
          </p:nvCxnSpPr>
          <p:spPr>
            <a:xfrm>
              <a:off x="8227592" y="4555632"/>
              <a:ext cx="378060" cy="355882"/>
            </a:xfrm>
            <a:prstGeom prst="straightConnector1">
              <a:avLst/>
            </a:prstGeom>
            <a:solidFill>
              <a:schemeClr val="accent2">
                <a:lumMod val="60000"/>
                <a:lumOff val="40000"/>
              </a:schemeClr>
            </a:solidFill>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8" name="Oval 177">
              <a:extLst>
                <a:ext uri="{FF2B5EF4-FFF2-40B4-BE49-F238E27FC236}">
                  <a16:creationId xmlns:a16="http://schemas.microsoft.com/office/drawing/2014/main" id="{DB0FFC42-F88B-45AF-A3A4-D375F7B25699}"/>
                </a:ext>
              </a:extLst>
            </p:cNvPr>
            <p:cNvSpPr/>
            <p:nvPr/>
          </p:nvSpPr>
          <p:spPr>
            <a:xfrm>
              <a:off x="8540627" y="4827720"/>
              <a:ext cx="411480" cy="411480"/>
            </a:xfrm>
            <a:prstGeom prst="ellipse">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45720" rIns="0" bIns="0" rtlCol="0" anchor="ctr"/>
            <a:lstStyle/>
            <a:p>
              <a:pPr algn="ctr"/>
              <a:r>
                <a:rPr lang="zh-CN" altLang="en-US" sz="3600" b="1">
                  <a:solidFill>
                    <a:schemeClr val="tx1"/>
                  </a:solidFill>
                </a:rPr>
                <a:t>＋</a:t>
              </a:r>
              <a:endParaRPr lang="en-US" b="1">
                <a:solidFill>
                  <a:schemeClr val="tx1"/>
                </a:solidFill>
              </a:endParaRPr>
            </a:p>
          </p:txBody>
        </p:sp>
        <p:sp>
          <p:nvSpPr>
            <p:cNvPr id="183" name="Freeform: Shape 182">
              <a:extLst>
                <a:ext uri="{FF2B5EF4-FFF2-40B4-BE49-F238E27FC236}">
                  <a16:creationId xmlns:a16="http://schemas.microsoft.com/office/drawing/2014/main" id="{B080E971-7CA5-4BA4-97B0-500963AB0A12}"/>
                </a:ext>
              </a:extLst>
            </p:cNvPr>
            <p:cNvSpPr/>
            <p:nvPr/>
          </p:nvSpPr>
          <p:spPr>
            <a:xfrm>
              <a:off x="8880825" y="3829531"/>
              <a:ext cx="312117" cy="1072445"/>
            </a:xfrm>
            <a:custGeom>
              <a:avLst/>
              <a:gdLst>
                <a:gd name="connsiteX0" fmla="*/ 342900 w 342900"/>
                <a:gd name="connsiteY0" fmla="*/ 0 h 1061085"/>
                <a:gd name="connsiteX1" fmla="*/ 220980 w 342900"/>
                <a:gd name="connsiteY1" fmla="*/ 127635 h 1061085"/>
                <a:gd name="connsiteX2" fmla="*/ 236220 w 342900"/>
                <a:gd name="connsiteY2" fmla="*/ 474345 h 1061085"/>
                <a:gd name="connsiteX3" fmla="*/ 245745 w 342900"/>
                <a:gd name="connsiteY3" fmla="*/ 792480 h 1061085"/>
                <a:gd name="connsiteX4" fmla="*/ 0 w 342900"/>
                <a:gd name="connsiteY4" fmla="*/ 1061085 h 1061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0" h="1061085">
                  <a:moveTo>
                    <a:pt x="342900" y="0"/>
                  </a:moveTo>
                  <a:cubicBezTo>
                    <a:pt x="290830" y="24289"/>
                    <a:pt x="238760" y="48578"/>
                    <a:pt x="220980" y="127635"/>
                  </a:cubicBezTo>
                  <a:cubicBezTo>
                    <a:pt x="203200" y="206693"/>
                    <a:pt x="232093" y="363538"/>
                    <a:pt x="236220" y="474345"/>
                  </a:cubicBezTo>
                  <a:cubicBezTo>
                    <a:pt x="240347" y="585152"/>
                    <a:pt x="285115" y="694690"/>
                    <a:pt x="245745" y="792480"/>
                  </a:cubicBezTo>
                  <a:cubicBezTo>
                    <a:pt x="206375" y="890270"/>
                    <a:pt x="103187" y="975677"/>
                    <a:pt x="0" y="1061085"/>
                  </a:cubicBezTo>
                </a:path>
              </a:pathLst>
            </a:custGeom>
            <a:noFill/>
            <a:ln w="3810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Freeform: Shape 291">
              <a:extLst>
                <a:ext uri="{FF2B5EF4-FFF2-40B4-BE49-F238E27FC236}">
                  <a16:creationId xmlns:a16="http://schemas.microsoft.com/office/drawing/2014/main" id="{3C125864-DAD6-48AA-92FF-DFF95E888866}"/>
                </a:ext>
              </a:extLst>
            </p:cNvPr>
            <p:cNvSpPr/>
            <p:nvPr/>
          </p:nvSpPr>
          <p:spPr>
            <a:xfrm>
              <a:off x="8219652" y="3771251"/>
              <a:ext cx="270502" cy="485914"/>
            </a:xfrm>
            <a:custGeom>
              <a:avLst/>
              <a:gdLst>
                <a:gd name="connsiteX0" fmla="*/ 342900 w 342900"/>
                <a:gd name="connsiteY0" fmla="*/ 0 h 1061085"/>
                <a:gd name="connsiteX1" fmla="*/ 220980 w 342900"/>
                <a:gd name="connsiteY1" fmla="*/ 127635 h 1061085"/>
                <a:gd name="connsiteX2" fmla="*/ 236220 w 342900"/>
                <a:gd name="connsiteY2" fmla="*/ 474345 h 1061085"/>
                <a:gd name="connsiteX3" fmla="*/ 245745 w 342900"/>
                <a:gd name="connsiteY3" fmla="*/ 792480 h 1061085"/>
                <a:gd name="connsiteX4" fmla="*/ 0 w 342900"/>
                <a:gd name="connsiteY4" fmla="*/ 1061085 h 1061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0" h="1061085">
                  <a:moveTo>
                    <a:pt x="342900" y="0"/>
                  </a:moveTo>
                  <a:cubicBezTo>
                    <a:pt x="290830" y="24289"/>
                    <a:pt x="238760" y="48578"/>
                    <a:pt x="220980" y="127635"/>
                  </a:cubicBezTo>
                  <a:cubicBezTo>
                    <a:pt x="203200" y="206693"/>
                    <a:pt x="232093" y="363538"/>
                    <a:pt x="236220" y="474345"/>
                  </a:cubicBezTo>
                  <a:cubicBezTo>
                    <a:pt x="240347" y="585152"/>
                    <a:pt x="285115" y="694690"/>
                    <a:pt x="245745" y="792480"/>
                  </a:cubicBezTo>
                  <a:cubicBezTo>
                    <a:pt x="206375" y="890270"/>
                    <a:pt x="103187" y="975677"/>
                    <a:pt x="0" y="1061085"/>
                  </a:cubicBezTo>
                </a:path>
              </a:pathLst>
            </a:custGeom>
            <a:noFill/>
            <a:ln w="3810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Freeform: Shape 292">
              <a:extLst>
                <a:ext uri="{FF2B5EF4-FFF2-40B4-BE49-F238E27FC236}">
                  <a16:creationId xmlns:a16="http://schemas.microsoft.com/office/drawing/2014/main" id="{487ECBBD-485F-49CE-8FC4-43AAE70ECB65}"/>
                </a:ext>
              </a:extLst>
            </p:cNvPr>
            <p:cNvSpPr/>
            <p:nvPr/>
          </p:nvSpPr>
          <p:spPr>
            <a:xfrm flipH="1">
              <a:off x="7624889" y="3753168"/>
              <a:ext cx="328420" cy="485914"/>
            </a:xfrm>
            <a:custGeom>
              <a:avLst/>
              <a:gdLst>
                <a:gd name="connsiteX0" fmla="*/ 342900 w 342900"/>
                <a:gd name="connsiteY0" fmla="*/ 0 h 1061085"/>
                <a:gd name="connsiteX1" fmla="*/ 220980 w 342900"/>
                <a:gd name="connsiteY1" fmla="*/ 127635 h 1061085"/>
                <a:gd name="connsiteX2" fmla="*/ 236220 w 342900"/>
                <a:gd name="connsiteY2" fmla="*/ 474345 h 1061085"/>
                <a:gd name="connsiteX3" fmla="*/ 245745 w 342900"/>
                <a:gd name="connsiteY3" fmla="*/ 792480 h 1061085"/>
                <a:gd name="connsiteX4" fmla="*/ 0 w 342900"/>
                <a:gd name="connsiteY4" fmla="*/ 1061085 h 1061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0" h="1061085">
                  <a:moveTo>
                    <a:pt x="342900" y="0"/>
                  </a:moveTo>
                  <a:cubicBezTo>
                    <a:pt x="290830" y="24289"/>
                    <a:pt x="238760" y="48578"/>
                    <a:pt x="220980" y="127635"/>
                  </a:cubicBezTo>
                  <a:cubicBezTo>
                    <a:pt x="203200" y="206693"/>
                    <a:pt x="232093" y="363538"/>
                    <a:pt x="236220" y="474345"/>
                  </a:cubicBezTo>
                  <a:cubicBezTo>
                    <a:pt x="240347" y="585152"/>
                    <a:pt x="285115" y="694690"/>
                    <a:pt x="245745" y="792480"/>
                  </a:cubicBezTo>
                  <a:cubicBezTo>
                    <a:pt x="206375" y="890270"/>
                    <a:pt x="103187" y="975677"/>
                    <a:pt x="0" y="1061085"/>
                  </a:cubicBezTo>
                </a:path>
              </a:pathLst>
            </a:custGeom>
            <a:noFill/>
            <a:ln w="3810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D9F69756-6E0D-4B29-9717-F1E5B0A06419}"/>
                </a:ext>
              </a:extLst>
            </p:cNvPr>
            <p:cNvSpPr/>
            <p:nvPr/>
          </p:nvSpPr>
          <p:spPr>
            <a:xfrm>
              <a:off x="8376878" y="5185410"/>
              <a:ext cx="203242" cy="1131570"/>
            </a:xfrm>
            <a:custGeom>
              <a:avLst/>
              <a:gdLst>
                <a:gd name="connsiteX0" fmla="*/ 203242 w 203242"/>
                <a:gd name="connsiteY0" fmla="*/ 0 h 1131570"/>
                <a:gd name="connsiteX1" fmla="*/ 16552 w 203242"/>
                <a:gd name="connsiteY1" fmla="*/ 175260 h 1131570"/>
                <a:gd name="connsiteX2" fmla="*/ 16552 w 203242"/>
                <a:gd name="connsiteY2" fmla="*/ 575310 h 1131570"/>
                <a:gd name="connsiteX3" fmla="*/ 81322 w 203242"/>
                <a:gd name="connsiteY3" fmla="*/ 1131570 h 1131570"/>
              </a:gdLst>
              <a:ahLst/>
              <a:cxnLst>
                <a:cxn ang="0">
                  <a:pos x="connsiteX0" y="connsiteY0"/>
                </a:cxn>
                <a:cxn ang="0">
                  <a:pos x="connsiteX1" y="connsiteY1"/>
                </a:cxn>
                <a:cxn ang="0">
                  <a:pos x="connsiteX2" y="connsiteY2"/>
                </a:cxn>
                <a:cxn ang="0">
                  <a:pos x="connsiteX3" y="connsiteY3"/>
                </a:cxn>
              </a:cxnLst>
              <a:rect l="l" t="t" r="r" b="b"/>
              <a:pathLst>
                <a:path w="203242" h="1131570">
                  <a:moveTo>
                    <a:pt x="203242" y="0"/>
                  </a:moveTo>
                  <a:cubicBezTo>
                    <a:pt x="125454" y="39687"/>
                    <a:pt x="47667" y="79375"/>
                    <a:pt x="16552" y="175260"/>
                  </a:cubicBezTo>
                  <a:cubicBezTo>
                    <a:pt x="-14563" y="271145"/>
                    <a:pt x="5757" y="415925"/>
                    <a:pt x="16552" y="575310"/>
                  </a:cubicBezTo>
                  <a:cubicBezTo>
                    <a:pt x="27347" y="734695"/>
                    <a:pt x="54334" y="933132"/>
                    <a:pt x="81322" y="1131570"/>
                  </a:cubicBezTo>
                </a:path>
              </a:pathLst>
            </a:custGeom>
            <a:noFill/>
            <a:ln w="3810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07" name="Straight Arrow Connector 306">
            <a:extLst>
              <a:ext uri="{FF2B5EF4-FFF2-40B4-BE49-F238E27FC236}">
                <a16:creationId xmlns:a16="http://schemas.microsoft.com/office/drawing/2014/main" id="{27FE114D-F323-437C-9099-468AEA25B894}"/>
              </a:ext>
            </a:extLst>
          </p:cNvPr>
          <p:cNvCxnSpPr>
            <a:cxnSpLocks/>
            <a:endCxn id="281" idx="3"/>
          </p:cNvCxnSpPr>
          <p:nvPr/>
        </p:nvCxnSpPr>
        <p:spPr>
          <a:xfrm flipH="1" flipV="1">
            <a:off x="9692783" y="3761229"/>
            <a:ext cx="697087" cy="10022"/>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sp>
        <p:nvSpPr>
          <p:cNvPr id="308" name="Rectangle 307">
            <a:extLst>
              <a:ext uri="{FF2B5EF4-FFF2-40B4-BE49-F238E27FC236}">
                <a16:creationId xmlns:a16="http://schemas.microsoft.com/office/drawing/2014/main" id="{5AD82616-44BC-4EF2-9649-522D905F4B96}"/>
              </a:ext>
            </a:extLst>
          </p:cNvPr>
          <p:cNvSpPr/>
          <p:nvPr/>
        </p:nvSpPr>
        <p:spPr>
          <a:xfrm>
            <a:off x="7841363" y="3547429"/>
            <a:ext cx="520517" cy="328862"/>
          </a:xfrm>
          <a:prstGeom prst="rect">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A</a:t>
            </a:r>
          </a:p>
        </p:txBody>
      </p:sp>
      <p:sp>
        <p:nvSpPr>
          <p:cNvPr id="310" name="Rectangle 309">
            <a:extLst>
              <a:ext uri="{FF2B5EF4-FFF2-40B4-BE49-F238E27FC236}">
                <a16:creationId xmlns:a16="http://schemas.microsoft.com/office/drawing/2014/main" id="{618E1202-50E4-4CB5-9C75-F537F665DBFC}"/>
              </a:ext>
            </a:extLst>
          </p:cNvPr>
          <p:cNvSpPr/>
          <p:nvPr/>
        </p:nvSpPr>
        <p:spPr>
          <a:xfrm>
            <a:off x="8701229" y="3555848"/>
            <a:ext cx="522410" cy="328862"/>
          </a:xfrm>
          <a:prstGeom prst="rect">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B</a:t>
            </a:r>
          </a:p>
        </p:txBody>
      </p:sp>
      <p:sp>
        <p:nvSpPr>
          <p:cNvPr id="311" name="Rectangle 310">
            <a:extLst>
              <a:ext uri="{FF2B5EF4-FFF2-40B4-BE49-F238E27FC236}">
                <a16:creationId xmlns:a16="http://schemas.microsoft.com/office/drawing/2014/main" id="{C1E1E312-FA39-4F15-9C51-2D0F7A4FAAEB}"/>
              </a:ext>
            </a:extLst>
          </p:cNvPr>
          <p:cNvSpPr/>
          <p:nvPr/>
        </p:nvSpPr>
        <p:spPr>
          <a:xfrm>
            <a:off x="9482155" y="3571073"/>
            <a:ext cx="493533" cy="328862"/>
          </a:xfrm>
          <a:prstGeom prst="rect">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C</a:t>
            </a:r>
          </a:p>
        </p:txBody>
      </p:sp>
      <p:sp>
        <p:nvSpPr>
          <p:cNvPr id="312" name="Rectangle 311">
            <a:extLst>
              <a:ext uri="{FF2B5EF4-FFF2-40B4-BE49-F238E27FC236}">
                <a16:creationId xmlns:a16="http://schemas.microsoft.com/office/drawing/2014/main" id="{C3E34DD6-74C9-47CD-B218-600C972E7AB2}"/>
              </a:ext>
            </a:extLst>
          </p:cNvPr>
          <p:cNvSpPr/>
          <p:nvPr/>
        </p:nvSpPr>
        <p:spPr>
          <a:xfrm>
            <a:off x="8800188" y="6272664"/>
            <a:ext cx="514861" cy="328862"/>
          </a:xfrm>
          <a:prstGeom prst="rect">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D</a:t>
            </a:r>
          </a:p>
        </p:txBody>
      </p:sp>
      <p:cxnSp>
        <p:nvCxnSpPr>
          <p:cNvPr id="180" name="Straight Arrow Connector 179">
            <a:extLst>
              <a:ext uri="{FF2B5EF4-FFF2-40B4-BE49-F238E27FC236}">
                <a16:creationId xmlns:a16="http://schemas.microsoft.com/office/drawing/2014/main" id="{C5D818BF-0003-4487-9AEC-6279E0E8545B}"/>
              </a:ext>
            </a:extLst>
          </p:cNvPr>
          <p:cNvCxnSpPr>
            <a:cxnSpLocks/>
          </p:cNvCxnSpPr>
          <p:nvPr/>
        </p:nvCxnSpPr>
        <p:spPr>
          <a:xfrm>
            <a:off x="9538069" y="2115300"/>
            <a:ext cx="0" cy="719340"/>
          </a:xfrm>
          <a:prstGeom prst="straightConnector1">
            <a:avLst/>
          </a:prstGeom>
          <a:ln w="1016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9FFFF1ED-98E0-423F-824C-8EDB2BC7F6EB}"/>
              </a:ext>
            </a:extLst>
          </p:cNvPr>
          <p:cNvGrpSpPr/>
          <p:nvPr/>
        </p:nvGrpSpPr>
        <p:grpSpPr>
          <a:xfrm>
            <a:off x="4473396" y="3629863"/>
            <a:ext cx="2053457" cy="1914269"/>
            <a:chOff x="4511544" y="3754887"/>
            <a:chExt cx="2053457" cy="1914269"/>
          </a:xfrm>
        </p:grpSpPr>
        <p:grpSp>
          <p:nvGrpSpPr>
            <p:cNvPr id="15" name="Group 14">
              <a:extLst>
                <a:ext uri="{FF2B5EF4-FFF2-40B4-BE49-F238E27FC236}">
                  <a16:creationId xmlns:a16="http://schemas.microsoft.com/office/drawing/2014/main" id="{39BDB4EE-6864-415B-97EF-45D6E89C346D}"/>
                </a:ext>
              </a:extLst>
            </p:cNvPr>
            <p:cNvGrpSpPr/>
            <p:nvPr/>
          </p:nvGrpSpPr>
          <p:grpSpPr>
            <a:xfrm>
              <a:off x="4617168" y="4233448"/>
              <a:ext cx="1791380" cy="1435708"/>
              <a:chOff x="6527908" y="1998981"/>
              <a:chExt cx="1791380" cy="1435708"/>
            </a:xfrm>
          </p:grpSpPr>
          <p:sp>
            <p:nvSpPr>
              <p:cNvPr id="298" name="Rectangle 297">
                <a:extLst>
                  <a:ext uri="{FF2B5EF4-FFF2-40B4-BE49-F238E27FC236}">
                    <a16:creationId xmlns:a16="http://schemas.microsoft.com/office/drawing/2014/main" id="{2E118A5E-2DC1-45F1-A3A2-66A03AC255A7}"/>
                  </a:ext>
                </a:extLst>
              </p:cNvPr>
              <p:cNvSpPr/>
              <p:nvPr/>
            </p:nvSpPr>
            <p:spPr>
              <a:xfrm>
                <a:off x="6527908" y="2001736"/>
                <a:ext cx="970908" cy="328862"/>
              </a:xfrm>
              <a:prstGeom prst="rect">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a[0:n]</a:t>
                </a:r>
              </a:p>
            </p:txBody>
          </p:sp>
          <p:sp>
            <p:nvSpPr>
              <p:cNvPr id="299" name="下箭头 38">
                <a:extLst>
                  <a:ext uri="{FF2B5EF4-FFF2-40B4-BE49-F238E27FC236}">
                    <a16:creationId xmlns:a16="http://schemas.microsoft.com/office/drawing/2014/main" id="{4D930292-8313-4D1D-840A-BC59498FE6EE}"/>
                  </a:ext>
                </a:extLst>
              </p:cNvPr>
              <p:cNvSpPr/>
              <p:nvPr/>
            </p:nvSpPr>
            <p:spPr>
              <a:xfrm rot="16200000">
                <a:off x="7624157" y="2030090"/>
                <a:ext cx="243840" cy="268159"/>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0" name="Rectangle 299">
                <a:extLst>
                  <a:ext uri="{FF2B5EF4-FFF2-40B4-BE49-F238E27FC236}">
                    <a16:creationId xmlns:a16="http://schemas.microsoft.com/office/drawing/2014/main" id="{C5A3BF35-7AE3-403B-AE40-8FBEA9FBA924}"/>
                  </a:ext>
                </a:extLst>
              </p:cNvPr>
              <p:cNvSpPr/>
              <p:nvPr/>
            </p:nvSpPr>
            <p:spPr>
              <a:xfrm>
                <a:off x="7989320" y="1998981"/>
                <a:ext cx="329968" cy="328862"/>
              </a:xfrm>
              <a:prstGeom prst="rect">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A</a:t>
                </a:r>
              </a:p>
            </p:txBody>
          </p:sp>
          <p:sp>
            <p:nvSpPr>
              <p:cNvPr id="301" name="Rectangle 300">
                <a:extLst>
                  <a:ext uri="{FF2B5EF4-FFF2-40B4-BE49-F238E27FC236}">
                    <a16:creationId xmlns:a16="http://schemas.microsoft.com/office/drawing/2014/main" id="{13AE4173-B225-47A1-B4B7-ADC48C61F3A7}"/>
                  </a:ext>
                </a:extLst>
              </p:cNvPr>
              <p:cNvSpPr/>
              <p:nvPr/>
            </p:nvSpPr>
            <p:spPr>
              <a:xfrm>
                <a:off x="6527908" y="2372895"/>
                <a:ext cx="970908" cy="328862"/>
              </a:xfrm>
              <a:prstGeom prst="rect">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b[0:n]</a:t>
                </a:r>
              </a:p>
            </p:txBody>
          </p:sp>
          <p:sp>
            <p:nvSpPr>
              <p:cNvPr id="302" name="下箭头 38">
                <a:extLst>
                  <a:ext uri="{FF2B5EF4-FFF2-40B4-BE49-F238E27FC236}">
                    <a16:creationId xmlns:a16="http://schemas.microsoft.com/office/drawing/2014/main" id="{3994AF02-6520-4A55-966F-51AB32D6D42A}"/>
                  </a:ext>
                </a:extLst>
              </p:cNvPr>
              <p:cNvSpPr/>
              <p:nvPr/>
            </p:nvSpPr>
            <p:spPr>
              <a:xfrm rot="16200000">
                <a:off x="7624157" y="2401249"/>
                <a:ext cx="243840" cy="268159"/>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6" name="Rectangle 305">
                <a:extLst>
                  <a:ext uri="{FF2B5EF4-FFF2-40B4-BE49-F238E27FC236}">
                    <a16:creationId xmlns:a16="http://schemas.microsoft.com/office/drawing/2014/main" id="{BB6906C1-E1E3-45E4-A61C-489D2DAD91EE}"/>
                  </a:ext>
                </a:extLst>
              </p:cNvPr>
              <p:cNvSpPr/>
              <p:nvPr/>
            </p:nvSpPr>
            <p:spPr>
              <a:xfrm>
                <a:off x="7989320" y="2370140"/>
                <a:ext cx="329968" cy="328862"/>
              </a:xfrm>
              <a:prstGeom prst="rect">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B</a:t>
                </a:r>
              </a:p>
            </p:txBody>
          </p:sp>
          <p:sp>
            <p:nvSpPr>
              <p:cNvPr id="309" name="Rectangle 308">
                <a:extLst>
                  <a:ext uri="{FF2B5EF4-FFF2-40B4-BE49-F238E27FC236}">
                    <a16:creationId xmlns:a16="http://schemas.microsoft.com/office/drawing/2014/main" id="{E31DE6A8-66B7-4CFD-8D78-8EE2BA4DFFA5}"/>
                  </a:ext>
                </a:extLst>
              </p:cNvPr>
              <p:cNvSpPr/>
              <p:nvPr/>
            </p:nvSpPr>
            <p:spPr>
              <a:xfrm>
                <a:off x="6527908" y="2738721"/>
                <a:ext cx="970908" cy="328862"/>
              </a:xfrm>
              <a:prstGeom prst="rect">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c[0:n]</a:t>
                </a:r>
              </a:p>
            </p:txBody>
          </p:sp>
          <p:sp>
            <p:nvSpPr>
              <p:cNvPr id="313" name="下箭头 38">
                <a:extLst>
                  <a:ext uri="{FF2B5EF4-FFF2-40B4-BE49-F238E27FC236}">
                    <a16:creationId xmlns:a16="http://schemas.microsoft.com/office/drawing/2014/main" id="{CE7B34FB-8067-4F73-B9BF-A9F7A336FEC7}"/>
                  </a:ext>
                </a:extLst>
              </p:cNvPr>
              <p:cNvSpPr/>
              <p:nvPr/>
            </p:nvSpPr>
            <p:spPr>
              <a:xfrm rot="16200000">
                <a:off x="7624157" y="2767075"/>
                <a:ext cx="243840" cy="268159"/>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2" name="Rectangle 331">
                <a:extLst>
                  <a:ext uri="{FF2B5EF4-FFF2-40B4-BE49-F238E27FC236}">
                    <a16:creationId xmlns:a16="http://schemas.microsoft.com/office/drawing/2014/main" id="{945C7DD6-9622-4380-8B05-F864EFDD7B6A}"/>
                  </a:ext>
                </a:extLst>
              </p:cNvPr>
              <p:cNvSpPr/>
              <p:nvPr/>
            </p:nvSpPr>
            <p:spPr>
              <a:xfrm>
                <a:off x="7989320" y="2735966"/>
                <a:ext cx="329968" cy="328862"/>
              </a:xfrm>
              <a:prstGeom prst="rect">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C</a:t>
                </a:r>
              </a:p>
            </p:txBody>
          </p:sp>
          <p:sp>
            <p:nvSpPr>
              <p:cNvPr id="333" name="Rectangle 332">
                <a:extLst>
                  <a:ext uri="{FF2B5EF4-FFF2-40B4-BE49-F238E27FC236}">
                    <a16:creationId xmlns:a16="http://schemas.microsoft.com/office/drawing/2014/main" id="{7D7DD27D-EB27-43A5-8F8A-5E9A47ADE05D}"/>
                  </a:ext>
                </a:extLst>
              </p:cNvPr>
              <p:cNvSpPr/>
              <p:nvPr/>
            </p:nvSpPr>
            <p:spPr>
              <a:xfrm>
                <a:off x="6528697" y="3105827"/>
                <a:ext cx="329968" cy="328862"/>
              </a:xfrm>
              <a:prstGeom prst="rect">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D</a:t>
                </a:r>
              </a:p>
            </p:txBody>
          </p:sp>
          <p:sp>
            <p:nvSpPr>
              <p:cNvPr id="334" name="下箭头 38">
                <a:extLst>
                  <a:ext uri="{FF2B5EF4-FFF2-40B4-BE49-F238E27FC236}">
                    <a16:creationId xmlns:a16="http://schemas.microsoft.com/office/drawing/2014/main" id="{B9535DAD-29DA-454F-BD5D-0D4DAC573F3B}"/>
                  </a:ext>
                </a:extLst>
              </p:cNvPr>
              <p:cNvSpPr/>
              <p:nvPr/>
            </p:nvSpPr>
            <p:spPr>
              <a:xfrm rot="16200000">
                <a:off x="7006122" y="3148198"/>
                <a:ext cx="243840" cy="268159"/>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5" name="Rectangle 334">
                <a:extLst>
                  <a:ext uri="{FF2B5EF4-FFF2-40B4-BE49-F238E27FC236}">
                    <a16:creationId xmlns:a16="http://schemas.microsoft.com/office/drawing/2014/main" id="{0CD2F578-2E33-424D-8E3B-EFB5682283DA}"/>
                  </a:ext>
                </a:extLst>
              </p:cNvPr>
              <p:cNvSpPr/>
              <p:nvPr/>
            </p:nvSpPr>
            <p:spPr>
              <a:xfrm>
                <a:off x="7345692" y="3099721"/>
                <a:ext cx="970908" cy="328862"/>
              </a:xfrm>
              <a:prstGeom prst="rect">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c[0:n]</a:t>
                </a:r>
              </a:p>
            </p:txBody>
          </p:sp>
        </p:grpSp>
        <p:sp>
          <p:nvSpPr>
            <p:cNvPr id="16" name="TextBox 15">
              <a:extLst>
                <a:ext uri="{FF2B5EF4-FFF2-40B4-BE49-F238E27FC236}">
                  <a16:creationId xmlns:a16="http://schemas.microsoft.com/office/drawing/2014/main" id="{0CBCE27F-25DD-4BA4-8675-F2A6EDA21638}"/>
                </a:ext>
              </a:extLst>
            </p:cNvPr>
            <p:cNvSpPr txBox="1"/>
            <p:nvPr/>
          </p:nvSpPr>
          <p:spPr>
            <a:xfrm>
              <a:off x="4511544" y="3754887"/>
              <a:ext cx="2053457" cy="430887"/>
            </a:xfrm>
            <a:prstGeom prst="rect">
              <a:avLst/>
            </a:prstGeom>
            <a:noFill/>
          </p:spPr>
          <p:txBody>
            <a:bodyPr wrap="square" rtlCol="0">
              <a:spAutoFit/>
            </a:bodyPr>
            <a:lstStyle/>
            <a:p>
              <a:r>
                <a:rPr lang="en-US" sz="2200"/>
                <a:t>Mem. Access:</a:t>
              </a:r>
            </a:p>
          </p:txBody>
        </p:sp>
      </p:grpSp>
      <p:sp>
        <p:nvSpPr>
          <p:cNvPr id="342" name="TextBox 341">
            <a:extLst>
              <a:ext uri="{FF2B5EF4-FFF2-40B4-BE49-F238E27FC236}">
                <a16:creationId xmlns:a16="http://schemas.microsoft.com/office/drawing/2014/main" id="{E13A46A7-B666-4AD1-9EFD-BFC4690C5EE7}"/>
              </a:ext>
            </a:extLst>
          </p:cNvPr>
          <p:cNvSpPr txBox="1"/>
          <p:nvPr/>
        </p:nvSpPr>
        <p:spPr>
          <a:xfrm>
            <a:off x="6105935" y="1797977"/>
            <a:ext cx="2339180" cy="523220"/>
          </a:xfrm>
          <a:prstGeom prst="rect">
            <a:avLst/>
          </a:prstGeom>
          <a:noFill/>
        </p:spPr>
        <p:txBody>
          <a:bodyPr wrap="square" rtlCol="0">
            <a:spAutoFit/>
          </a:bodyPr>
          <a:lstStyle/>
          <a:p>
            <a:r>
              <a:rPr lang="en-US" sz="2800" b="1"/>
              <a:t>SRAM/DRAM</a:t>
            </a:r>
            <a:endParaRPr lang="en-US" sz="2800"/>
          </a:p>
        </p:txBody>
      </p:sp>
      <p:grpSp>
        <p:nvGrpSpPr>
          <p:cNvPr id="343" name="Group 342">
            <a:extLst>
              <a:ext uri="{FF2B5EF4-FFF2-40B4-BE49-F238E27FC236}">
                <a16:creationId xmlns:a16="http://schemas.microsoft.com/office/drawing/2014/main" id="{E7EEA034-4E2B-4861-A20D-F13F66DAD2B8}"/>
              </a:ext>
            </a:extLst>
          </p:cNvPr>
          <p:cNvGrpSpPr/>
          <p:nvPr/>
        </p:nvGrpSpPr>
        <p:grpSpPr>
          <a:xfrm>
            <a:off x="9772062" y="1249063"/>
            <a:ext cx="2491057" cy="1734450"/>
            <a:chOff x="9192942" y="1249063"/>
            <a:chExt cx="2491057" cy="1734450"/>
          </a:xfrm>
        </p:grpSpPr>
        <p:sp>
          <p:nvSpPr>
            <p:cNvPr id="344" name="TextBox 343">
              <a:extLst>
                <a:ext uri="{FF2B5EF4-FFF2-40B4-BE49-F238E27FC236}">
                  <a16:creationId xmlns:a16="http://schemas.microsoft.com/office/drawing/2014/main" id="{FF97BBFD-543D-469F-8B50-47BBAD9AFE2E}"/>
                </a:ext>
              </a:extLst>
            </p:cNvPr>
            <p:cNvSpPr txBox="1"/>
            <p:nvPr/>
          </p:nvSpPr>
          <p:spPr>
            <a:xfrm>
              <a:off x="9928756" y="2029406"/>
              <a:ext cx="1755243" cy="954107"/>
            </a:xfrm>
            <a:prstGeom prst="rect">
              <a:avLst/>
            </a:prstGeom>
            <a:noFill/>
          </p:spPr>
          <p:txBody>
            <a:bodyPr wrap="square" rtlCol="0">
              <a:spAutoFit/>
            </a:bodyPr>
            <a:lstStyle/>
            <a:p>
              <a:r>
                <a:rPr lang="en-US" altLang="zh-CN" sz="2800" b="1"/>
                <a:t>Address Generator</a:t>
              </a:r>
              <a:endParaRPr lang="en-US" altLang="zh-CN" sz="2800"/>
            </a:p>
          </p:txBody>
        </p:sp>
        <p:sp>
          <p:nvSpPr>
            <p:cNvPr id="345" name="TextBox 344">
              <a:extLst>
                <a:ext uri="{FF2B5EF4-FFF2-40B4-BE49-F238E27FC236}">
                  <a16:creationId xmlns:a16="http://schemas.microsoft.com/office/drawing/2014/main" id="{BDD0AA72-314B-4007-B3BF-E11CDE9CCE8A}"/>
                </a:ext>
              </a:extLst>
            </p:cNvPr>
            <p:cNvSpPr txBox="1"/>
            <p:nvPr/>
          </p:nvSpPr>
          <p:spPr>
            <a:xfrm>
              <a:off x="9990581" y="1249063"/>
              <a:ext cx="1633971" cy="523220"/>
            </a:xfrm>
            <a:prstGeom prst="rect">
              <a:avLst/>
            </a:prstGeom>
            <a:noFill/>
          </p:spPr>
          <p:txBody>
            <a:bodyPr wrap="square" rtlCol="0">
              <a:spAutoFit/>
            </a:bodyPr>
            <a:lstStyle/>
            <a:p>
              <a:r>
                <a:rPr lang="en-US" altLang="zh-CN" sz="2800" b="1"/>
                <a:t>Ctrl Host</a:t>
              </a:r>
              <a:endParaRPr lang="en-US" sz="2800"/>
            </a:p>
          </p:txBody>
        </p:sp>
        <p:cxnSp>
          <p:nvCxnSpPr>
            <p:cNvPr id="346" name="Straight Arrow Connector 345">
              <a:extLst>
                <a:ext uri="{FF2B5EF4-FFF2-40B4-BE49-F238E27FC236}">
                  <a16:creationId xmlns:a16="http://schemas.microsoft.com/office/drawing/2014/main" id="{155950ED-EB6D-44E2-A555-3DC873E40F25}"/>
                </a:ext>
              </a:extLst>
            </p:cNvPr>
            <p:cNvCxnSpPr>
              <a:cxnSpLocks/>
              <a:stCxn id="344" idx="1"/>
            </p:cNvCxnSpPr>
            <p:nvPr/>
          </p:nvCxnSpPr>
          <p:spPr>
            <a:xfrm flipH="1">
              <a:off x="9192942" y="2506460"/>
              <a:ext cx="735814" cy="463103"/>
            </a:xfrm>
            <a:prstGeom prst="straightConnector1">
              <a:avLst/>
            </a:prstGeom>
            <a:ln w="12700">
              <a:solidFill>
                <a:schemeClr val="tx1"/>
              </a:solidFill>
              <a:tailEnd type="none" w="sm" len="sm"/>
            </a:ln>
          </p:spPr>
          <p:style>
            <a:lnRef idx="1">
              <a:schemeClr val="accent1"/>
            </a:lnRef>
            <a:fillRef idx="0">
              <a:schemeClr val="accent1"/>
            </a:fillRef>
            <a:effectRef idx="0">
              <a:schemeClr val="accent1"/>
            </a:effectRef>
            <a:fontRef idx="minor">
              <a:schemeClr val="tx1"/>
            </a:fontRef>
          </p:style>
        </p:cxnSp>
        <p:cxnSp>
          <p:nvCxnSpPr>
            <p:cNvPr id="347" name="Straight Arrow Connector 346">
              <a:extLst>
                <a:ext uri="{FF2B5EF4-FFF2-40B4-BE49-F238E27FC236}">
                  <a16:creationId xmlns:a16="http://schemas.microsoft.com/office/drawing/2014/main" id="{E55D758A-2AF1-40C3-AFEF-F69BA49D90D4}"/>
                </a:ext>
              </a:extLst>
            </p:cNvPr>
            <p:cNvCxnSpPr>
              <a:cxnSpLocks/>
              <a:stCxn id="345" idx="1"/>
            </p:cNvCxnSpPr>
            <p:nvPr/>
          </p:nvCxnSpPr>
          <p:spPr>
            <a:xfrm flipH="1">
              <a:off x="9462206" y="1510673"/>
              <a:ext cx="528375" cy="209623"/>
            </a:xfrm>
            <a:prstGeom prst="straightConnector1">
              <a:avLst/>
            </a:prstGeom>
            <a:ln w="12700">
              <a:solidFill>
                <a:schemeClr val="tx1"/>
              </a:solidFill>
              <a:tailEnd type="none" w="sm" len="sm"/>
            </a:ln>
          </p:spPr>
          <p:style>
            <a:lnRef idx="1">
              <a:schemeClr val="accent1"/>
            </a:lnRef>
            <a:fillRef idx="0">
              <a:schemeClr val="accent1"/>
            </a:fillRef>
            <a:effectRef idx="0">
              <a:schemeClr val="accent1"/>
            </a:effectRef>
            <a:fontRef idx="minor">
              <a:schemeClr val="tx1"/>
            </a:fontRef>
          </p:style>
        </p:cxnSp>
      </p:grpSp>
      <p:cxnSp>
        <p:nvCxnSpPr>
          <p:cNvPr id="348" name="Straight Arrow Connector 347">
            <a:extLst>
              <a:ext uri="{FF2B5EF4-FFF2-40B4-BE49-F238E27FC236}">
                <a16:creationId xmlns:a16="http://schemas.microsoft.com/office/drawing/2014/main" id="{9D6AB366-FE11-4AEF-BEDF-D696C5858551}"/>
              </a:ext>
            </a:extLst>
          </p:cNvPr>
          <p:cNvCxnSpPr>
            <a:cxnSpLocks/>
            <a:endCxn id="342" idx="2"/>
          </p:cNvCxnSpPr>
          <p:nvPr/>
        </p:nvCxnSpPr>
        <p:spPr>
          <a:xfrm flipH="1" flipV="1">
            <a:off x="7275525" y="2321197"/>
            <a:ext cx="410298" cy="496113"/>
          </a:xfrm>
          <a:prstGeom prst="straightConnector1">
            <a:avLst/>
          </a:prstGeom>
          <a:ln w="12700">
            <a:solidFill>
              <a:schemeClr val="tx1"/>
            </a:solidFill>
            <a:tailEnd type="none"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736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 grpId="0"/>
    </p:bldLst>
  </p:timing>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F1474-9B6C-4FA7-878C-9D25A2AEE9E7}"/>
              </a:ext>
            </a:extLst>
          </p:cNvPr>
          <p:cNvSpPr>
            <a:spLocks noGrp="1"/>
          </p:cNvSpPr>
          <p:nvPr>
            <p:ph type="title"/>
          </p:nvPr>
        </p:nvSpPr>
        <p:spPr>
          <a:xfrm>
            <a:off x="269768" y="26691"/>
            <a:ext cx="10515600" cy="1076872"/>
          </a:xfrm>
        </p:spPr>
        <p:txBody>
          <a:bodyPr/>
          <a:lstStyle/>
          <a:p>
            <a:r>
              <a:rPr lang="en-US" dirty="0"/>
              <a:t>Decoupled-Spatial </a:t>
            </a:r>
            <a:r>
              <a:rPr lang="en-US" altLang="zh-CN" dirty="0"/>
              <a:t>Paradigm: Summary</a:t>
            </a:r>
            <a:endParaRPr lang="en-US" dirty="0"/>
          </a:p>
        </p:txBody>
      </p:sp>
      <p:sp>
        <p:nvSpPr>
          <p:cNvPr id="3" name="Content Placeholder 2">
            <a:extLst>
              <a:ext uri="{FF2B5EF4-FFF2-40B4-BE49-F238E27FC236}">
                <a16:creationId xmlns:a16="http://schemas.microsoft.com/office/drawing/2014/main" id="{43361953-8C02-454A-B7E7-47CEF6A3B1D1}"/>
              </a:ext>
            </a:extLst>
          </p:cNvPr>
          <p:cNvSpPr>
            <a:spLocks noGrp="1"/>
          </p:cNvSpPr>
          <p:nvPr>
            <p:ph idx="1"/>
          </p:nvPr>
        </p:nvSpPr>
        <p:spPr>
          <a:xfrm>
            <a:off x="609717" y="1059679"/>
            <a:ext cx="4815468" cy="1073692"/>
          </a:xfrm>
        </p:spPr>
        <p:txBody>
          <a:bodyPr>
            <a:normAutofit/>
          </a:bodyPr>
          <a:lstStyle/>
          <a:p>
            <a:pPr marL="0" indent="0">
              <a:buNone/>
            </a:pPr>
            <a:r>
              <a:rPr lang="en-US" sz="2400">
                <a:latin typeface="Consolas" panose="020B0609020204030204" pitchFamily="49" charset="0"/>
              </a:rPr>
              <a:t>for (int </a:t>
            </a:r>
            <a:r>
              <a:rPr lang="en-US" sz="2400" err="1">
                <a:latin typeface="Consolas" panose="020B0609020204030204" pitchFamily="49" charset="0"/>
              </a:rPr>
              <a:t>i</a:t>
            </a:r>
            <a:r>
              <a:rPr lang="en-US" sz="2400">
                <a:latin typeface="Consolas" panose="020B0609020204030204" pitchFamily="49" charset="0"/>
              </a:rPr>
              <a:t> = 0; </a:t>
            </a:r>
            <a:r>
              <a:rPr lang="en-US" sz="2400" err="1">
                <a:latin typeface="Consolas" panose="020B0609020204030204" pitchFamily="49" charset="0"/>
              </a:rPr>
              <a:t>i</a:t>
            </a:r>
            <a:r>
              <a:rPr lang="en-US" sz="2400">
                <a:latin typeface="Consolas" panose="020B0609020204030204" pitchFamily="49" charset="0"/>
              </a:rPr>
              <a:t> &lt; n; ++</a:t>
            </a:r>
            <a:r>
              <a:rPr lang="en-US" sz="2400" err="1">
                <a:latin typeface="Consolas" panose="020B0609020204030204" pitchFamily="49" charset="0"/>
              </a:rPr>
              <a:t>i</a:t>
            </a:r>
            <a:r>
              <a:rPr lang="en-US" sz="2400">
                <a:latin typeface="Consolas" panose="020B0609020204030204" pitchFamily="49" charset="0"/>
              </a:rPr>
              <a:t>)</a:t>
            </a:r>
          </a:p>
          <a:p>
            <a:pPr marL="0" indent="0">
              <a:buNone/>
            </a:pPr>
            <a:r>
              <a:rPr lang="en-US" sz="2400">
                <a:latin typeface="Consolas" panose="020B0609020204030204" pitchFamily="49" charset="0"/>
              </a:rPr>
              <a:t>    c[</a:t>
            </a:r>
            <a:r>
              <a:rPr lang="en-US" sz="2400" err="1">
                <a:latin typeface="Consolas" panose="020B0609020204030204" pitchFamily="49" charset="0"/>
              </a:rPr>
              <a:t>i</a:t>
            </a:r>
            <a:r>
              <a:rPr lang="en-US" sz="2400">
                <a:latin typeface="Consolas" panose="020B0609020204030204" pitchFamily="49" charset="0"/>
              </a:rPr>
              <a:t>] += a[</a:t>
            </a:r>
            <a:r>
              <a:rPr lang="en-US" sz="2400" err="1">
                <a:latin typeface="Consolas" panose="020B0609020204030204" pitchFamily="49" charset="0"/>
              </a:rPr>
              <a:t>i</a:t>
            </a:r>
            <a:r>
              <a:rPr lang="en-US" sz="2400">
                <a:latin typeface="Consolas" panose="020B0609020204030204" pitchFamily="49" charset="0"/>
              </a:rPr>
              <a:t>] * b[</a:t>
            </a:r>
            <a:r>
              <a:rPr lang="en-US" sz="2400" err="1">
                <a:latin typeface="Consolas" panose="020B0609020204030204" pitchFamily="49" charset="0"/>
              </a:rPr>
              <a:t>i</a:t>
            </a:r>
            <a:r>
              <a:rPr lang="en-US" sz="2400">
                <a:latin typeface="Consolas" panose="020B0609020204030204" pitchFamily="49" charset="0"/>
              </a:rPr>
              <a:t>];</a:t>
            </a:r>
          </a:p>
        </p:txBody>
      </p:sp>
      <p:cxnSp>
        <p:nvCxnSpPr>
          <p:cNvPr id="83" name="Straight Arrow Connector 82">
            <a:extLst>
              <a:ext uri="{FF2B5EF4-FFF2-40B4-BE49-F238E27FC236}">
                <a16:creationId xmlns:a16="http://schemas.microsoft.com/office/drawing/2014/main" id="{250C0596-2FD3-4CF8-97F7-25B6A35B9ACC}"/>
              </a:ext>
            </a:extLst>
          </p:cNvPr>
          <p:cNvCxnSpPr>
            <a:cxnSpLocks/>
          </p:cNvCxnSpPr>
          <p:nvPr/>
        </p:nvCxnSpPr>
        <p:spPr>
          <a:xfrm>
            <a:off x="9640828" y="3855922"/>
            <a:ext cx="2" cy="193071"/>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1D6424C0-C92F-490B-80F2-B2908CDFD005}"/>
              </a:ext>
            </a:extLst>
          </p:cNvPr>
          <p:cNvCxnSpPr>
            <a:cxnSpLocks/>
          </p:cNvCxnSpPr>
          <p:nvPr/>
        </p:nvCxnSpPr>
        <p:spPr>
          <a:xfrm>
            <a:off x="8993849" y="3844269"/>
            <a:ext cx="2" cy="193071"/>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6AE25F3A-0A8F-4210-B03F-0446463D2B19}"/>
              </a:ext>
            </a:extLst>
          </p:cNvPr>
          <p:cNvCxnSpPr>
            <a:cxnSpLocks/>
          </p:cNvCxnSpPr>
          <p:nvPr/>
        </p:nvCxnSpPr>
        <p:spPr>
          <a:xfrm>
            <a:off x="8335859" y="3848687"/>
            <a:ext cx="2" cy="193071"/>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90109FC4-7B44-42D8-BCF7-EC938A0715A1}"/>
              </a:ext>
            </a:extLst>
          </p:cNvPr>
          <p:cNvCxnSpPr>
            <a:cxnSpLocks/>
          </p:cNvCxnSpPr>
          <p:nvPr/>
        </p:nvCxnSpPr>
        <p:spPr>
          <a:xfrm>
            <a:off x="7685823" y="3845337"/>
            <a:ext cx="2" cy="193071"/>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sp>
        <p:nvSpPr>
          <p:cNvPr id="92" name="Rectangle 91">
            <a:extLst>
              <a:ext uri="{FF2B5EF4-FFF2-40B4-BE49-F238E27FC236}">
                <a16:creationId xmlns:a16="http://schemas.microsoft.com/office/drawing/2014/main" id="{DE77DC57-1115-4EA5-96A4-00CD3F039085}"/>
              </a:ext>
            </a:extLst>
          </p:cNvPr>
          <p:cNvSpPr/>
          <p:nvPr/>
        </p:nvSpPr>
        <p:spPr>
          <a:xfrm>
            <a:off x="8522514" y="1589341"/>
            <a:ext cx="1906635" cy="630960"/>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tx1"/>
                </a:solidFill>
              </a:rPr>
              <a:t>RISCV-Core</a:t>
            </a:r>
            <a:endParaRPr lang="en-US" sz="1600">
              <a:solidFill>
                <a:schemeClr val="tx1"/>
              </a:solidFill>
            </a:endParaRPr>
          </a:p>
        </p:txBody>
      </p:sp>
      <p:sp>
        <p:nvSpPr>
          <p:cNvPr id="93" name="Rectangle 92">
            <a:extLst>
              <a:ext uri="{FF2B5EF4-FFF2-40B4-BE49-F238E27FC236}">
                <a16:creationId xmlns:a16="http://schemas.microsoft.com/office/drawing/2014/main" id="{37C24AD1-D6AB-4D1C-9FEA-71EDBDB98E03}"/>
              </a:ext>
            </a:extLst>
          </p:cNvPr>
          <p:cNvSpPr/>
          <p:nvPr/>
        </p:nvSpPr>
        <p:spPr>
          <a:xfrm>
            <a:off x="6926450" y="2600147"/>
            <a:ext cx="3259874" cy="725003"/>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200">
                <a:solidFill>
                  <a:schemeClr val="tx1"/>
                </a:solidFill>
              </a:rPr>
              <a:t>Memory</a:t>
            </a:r>
            <a:endParaRPr lang="en-US">
              <a:solidFill>
                <a:schemeClr val="tx1"/>
              </a:solidFill>
            </a:endParaRPr>
          </a:p>
        </p:txBody>
      </p:sp>
      <p:sp>
        <p:nvSpPr>
          <p:cNvPr id="95" name="Oval 94">
            <a:extLst>
              <a:ext uri="{FF2B5EF4-FFF2-40B4-BE49-F238E27FC236}">
                <a16:creationId xmlns:a16="http://schemas.microsoft.com/office/drawing/2014/main" id="{04D477E4-9ECA-472C-BB1F-55EB748E6451}"/>
              </a:ext>
            </a:extLst>
          </p:cNvPr>
          <p:cNvSpPr/>
          <p:nvPr/>
        </p:nvSpPr>
        <p:spPr>
          <a:xfrm>
            <a:off x="7812355" y="4195534"/>
            <a:ext cx="391464" cy="391464"/>
          </a:xfrm>
          <a:prstGeom prst="ellipse">
            <a:avLst/>
          </a:prstGeom>
          <a:solidFill>
            <a:schemeClr val="accent2">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Oval 95">
            <a:extLst>
              <a:ext uri="{FF2B5EF4-FFF2-40B4-BE49-F238E27FC236}">
                <a16:creationId xmlns:a16="http://schemas.microsoft.com/office/drawing/2014/main" id="{D8DB6B3F-22A8-4119-97C5-3CF49236968E}"/>
              </a:ext>
            </a:extLst>
          </p:cNvPr>
          <p:cNvSpPr/>
          <p:nvPr/>
        </p:nvSpPr>
        <p:spPr>
          <a:xfrm>
            <a:off x="7615035" y="4026646"/>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9" name="Oval 98">
            <a:extLst>
              <a:ext uri="{FF2B5EF4-FFF2-40B4-BE49-F238E27FC236}">
                <a16:creationId xmlns:a16="http://schemas.microsoft.com/office/drawing/2014/main" id="{FFBA1452-8764-443E-A47B-86520553EFA6}"/>
              </a:ext>
            </a:extLst>
          </p:cNvPr>
          <p:cNvSpPr/>
          <p:nvPr/>
        </p:nvSpPr>
        <p:spPr>
          <a:xfrm>
            <a:off x="7615035" y="4652235"/>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0" name="Oval 99">
            <a:extLst>
              <a:ext uri="{FF2B5EF4-FFF2-40B4-BE49-F238E27FC236}">
                <a16:creationId xmlns:a16="http://schemas.microsoft.com/office/drawing/2014/main" id="{53B67013-CB05-4D27-A351-E5FECE7DCA2A}"/>
              </a:ext>
            </a:extLst>
          </p:cNvPr>
          <p:cNvSpPr/>
          <p:nvPr/>
        </p:nvSpPr>
        <p:spPr>
          <a:xfrm>
            <a:off x="8268305" y="4031173"/>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3" name="Oval 102">
            <a:extLst>
              <a:ext uri="{FF2B5EF4-FFF2-40B4-BE49-F238E27FC236}">
                <a16:creationId xmlns:a16="http://schemas.microsoft.com/office/drawing/2014/main" id="{D4ACBC1C-A8B3-4686-9793-79FCDAF61973}"/>
              </a:ext>
            </a:extLst>
          </p:cNvPr>
          <p:cNvSpPr/>
          <p:nvPr/>
        </p:nvSpPr>
        <p:spPr>
          <a:xfrm>
            <a:off x="8271453" y="4652235"/>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04" name="Straight Arrow Connector 103">
            <a:extLst>
              <a:ext uri="{FF2B5EF4-FFF2-40B4-BE49-F238E27FC236}">
                <a16:creationId xmlns:a16="http://schemas.microsoft.com/office/drawing/2014/main" id="{A7182B71-4A20-4468-B4C2-6F6EB5B27AB3}"/>
              </a:ext>
            </a:extLst>
          </p:cNvPr>
          <p:cNvCxnSpPr>
            <a:cxnSpLocks/>
            <a:stCxn id="96" idx="5"/>
            <a:endCxn id="95" idx="1"/>
          </p:cNvCxnSpPr>
          <p:nvPr/>
        </p:nvCxnSpPr>
        <p:spPr>
          <a:xfrm>
            <a:off x="7738415" y="4150026"/>
            <a:ext cx="131269" cy="102835"/>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F8CEB27D-1DEE-4E8D-9634-0A5910D99356}"/>
              </a:ext>
            </a:extLst>
          </p:cNvPr>
          <p:cNvCxnSpPr>
            <a:cxnSpLocks/>
            <a:stCxn id="100" idx="3"/>
            <a:endCxn id="95" idx="7"/>
          </p:cNvCxnSpPr>
          <p:nvPr/>
        </p:nvCxnSpPr>
        <p:spPr>
          <a:xfrm flipH="1">
            <a:off x="8146491" y="4154553"/>
            <a:ext cx="142985" cy="98309"/>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6C523A0B-124C-4012-AB7B-9E6120212B12}"/>
              </a:ext>
            </a:extLst>
          </p:cNvPr>
          <p:cNvCxnSpPr>
            <a:cxnSpLocks/>
            <a:stCxn id="99" idx="7"/>
            <a:endCxn id="95" idx="3"/>
          </p:cNvCxnSpPr>
          <p:nvPr/>
        </p:nvCxnSpPr>
        <p:spPr>
          <a:xfrm flipV="1">
            <a:off x="7738415" y="4529668"/>
            <a:ext cx="131269" cy="143736"/>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C9073A1E-5DE3-45A7-85EE-616810099B46}"/>
              </a:ext>
            </a:extLst>
          </p:cNvPr>
          <p:cNvCxnSpPr>
            <a:cxnSpLocks/>
            <a:stCxn id="95" idx="5"/>
            <a:endCxn id="103" idx="1"/>
          </p:cNvCxnSpPr>
          <p:nvPr/>
        </p:nvCxnSpPr>
        <p:spPr>
          <a:xfrm>
            <a:off x="8146491" y="4529668"/>
            <a:ext cx="146131" cy="143736"/>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03962404-FEB5-4302-9FC4-2946DBE067CE}"/>
              </a:ext>
            </a:extLst>
          </p:cNvPr>
          <p:cNvCxnSpPr>
            <a:cxnSpLocks/>
            <a:stCxn id="99" idx="6"/>
            <a:endCxn id="103" idx="2"/>
          </p:cNvCxnSpPr>
          <p:nvPr/>
        </p:nvCxnSpPr>
        <p:spPr>
          <a:xfrm>
            <a:off x="7759585" y="4724511"/>
            <a:ext cx="511869" cy="0"/>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5D977E55-7AD2-4531-B64A-C2A6CE0DFEF9}"/>
              </a:ext>
            </a:extLst>
          </p:cNvPr>
          <p:cNvCxnSpPr>
            <a:cxnSpLocks/>
            <a:stCxn id="96" idx="4"/>
            <a:endCxn id="99" idx="0"/>
          </p:cNvCxnSpPr>
          <p:nvPr/>
        </p:nvCxnSpPr>
        <p:spPr>
          <a:xfrm>
            <a:off x="7687310" y="4171196"/>
            <a:ext cx="0" cy="481039"/>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17D5EABA-40FF-4459-A7DE-99AFCCAA130A}"/>
              </a:ext>
            </a:extLst>
          </p:cNvPr>
          <p:cNvCxnSpPr>
            <a:cxnSpLocks/>
            <a:stCxn id="96" idx="6"/>
            <a:endCxn id="100" idx="2"/>
          </p:cNvCxnSpPr>
          <p:nvPr/>
        </p:nvCxnSpPr>
        <p:spPr>
          <a:xfrm>
            <a:off x="7759585" y="4098922"/>
            <a:ext cx="508720" cy="4525"/>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CC643842-14BB-42C8-8C90-B114C4B59CCD}"/>
              </a:ext>
            </a:extLst>
          </p:cNvPr>
          <p:cNvCxnSpPr>
            <a:cxnSpLocks/>
            <a:stCxn id="103" idx="0"/>
            <a:endCxn id="100" idx="4"/>
          </p:cNvCxnSpPr>
          <p:nvPr/>
        </p:nvCxnSpPr>
        <p:spPr>
          <a:xfrm flipH="1" flipV="1">
            <a:off x="8340580" y="4175723"/>
            <a:ext cx="3146" cy="476513"/>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112" name="Oval 111">
            <a:extLst>
              <a:ext uri="{FF2B5EF4-FFF2-40B4-BE49-F238E27FC236}">
                <a16:creationId xmlns:a16="http://schemas.microsoft.com/office/drawing/2014/main" id="{7DAA3B1A-7E30-460E-9241-7D99A71B778B}"/>
              </a:ext>
            </a:extLst>
          </p:cNvPr>
          <p:cNvSpPr/>
          <p:nvPr/>
        </p:nvSpPr>
        <p:spPr>
          <a:xfrm>
            <a:off x="8465627" y="4201701"/>
            <a:ext cx="391464" cy="391464"/>
          </a:xfrm>
          <a:prstGeom prst="ellipse">
            <a:avLst/>
          </a:prstGeom>
          <a:solidFill>
            <a:schemeClr val="accent2">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Oval 112">
            <a:extLst>
              <a:ext uri="{FF2B5EF4-FFF2-40B4-BE49-F238E27FC236}">
                <a16:creationId xmlns:a16="http://schemas.microsoft.com/office/drawing/2014/main" id="{AF3ABF2F-FAC2-403A-A11F-9BCE9A37863E}"/>
              </a:ext>
            </a:extLst>
          </p:cNvPr>
          <p:cNvSpPr/>
          <p:nvPr/>
        </p:nvSpPr>
        <p:spPr>
          <a:xfrm>
            <a:off x="8921577" y="4037339"/>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4" name="Oval 113">
            <a:extLst>
              <a:ext uri="{FF2B5EF4-FFF2-40B4-BE49-F238E27FC236}">
                <a16:creationId xmlns:a16="http://schemas.microsoft.com/office/drawing/2014/main" id="{FD422C93-EFE8-48B2-BB94-4DDEC549C318}"/>
              </a:ext>
            </a:extLst>
          </p:cNvPr>
          <p:cNvSpPr/>
          <p:nvPr/>
        </p:nvSpPr>
        <p:spPr>
          <a:xfrm>
            <a:off x="8924723" y="4658403"/>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15" name="Straight Arrow Connector 114">
            <a:extLst>
              <a:ext uri="{FF2B5EF4-FFF2-40B4-BE49-F238E27FC236}">
                <a16:creationId xmlns:a16="http://schemas.microsoft.com/office/drawing/2014/main" id="{D12BFDC5-B1CB-489E-8B4D-F6529D03EBE2}"/>
              </a:ext>
            </a:extLst>
          </p:cNvPr>
          <p:cNvCxnSpPr>
            <a:cxnSpLocks/>
            <a:endCxn id="112" idx="1"/>
          </p:cNvCxnSpPr>
          <p:nvPr/>
        </p:nvCxnSpPr>
        <p:spPr>
          <a:xfrm>
            <a:off x="8391686" y="4156194"/>
            <a:ext cx="131269" cy="102835"/>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A2EC92CB-9222-40F6-86E3-97DC614554D0}"/>
              </a:ext>
            </a:extLst>
          </p:cNvPr>
          <p:cNvCxnSpPr>
            <a:cxnSpLocks/>
            <a:stCxn id="113" idx="3"/>
            <a:endCxn id="112" idx="7"/>
          </p:cNvCxnSpPr>
          <p:nvPr/>
        </p:nvCxnSpPr>
        <p:spPr>
          <a:xfrm flipH="1">
            <a:off x="8799761" y="4160719"/>
            <a:ext cx="142985" cy="98309"/>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AC00B86C-BD16-4EF6-83E2-734660118FE2}"/>
              </a:ext>
            </a:extLst>
          </p:cNvPr>
          <p:cNvCxnSpPr>
            <a:cxnSpLocks/>
            <a:endCxn id="112" idx="3"/>
          </p:cNvCxnSpPr>
          <p:nvPr/>
        </p:nvCxnSpPr>
        <p:spPr>
          <a:xfrm flipV="1">
            <a:off x="8391686" y="4535835"/>
            <a:ext cx="131269" cy="143736"/>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635BA5F8-E1CF-46AD-A5D4-882700BBC105}"/>
              </a:ext>
            </a:extLst>
          </p:cNvPr>
          <p:cNvCxnSpPr>
            <a:cxnSpLocks/>
            <a:stCxn id="112" idx="5"/>
            <a:endCxn id="114" idx="1"/>
          </p:cNvCxnSpPr>
          <p:nvPr/>
        </p:nvCxnSpPr>
        <p:spPr>
          <a:xfrm>
            <a:off x="8799761" y="4535835"/>
            <a:ext cx="146131" cy="143736"/>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15F0F37D-E9A2-4DA8-9BF3-F3EE158BA2A4}"/>
              </a:ext>
            </a:extLst>
          </p:cNvPr>
          <p:cNvCxnSpPr>
            <a:cxnSpLocks/>
            <a:endCxn id="114" idx="2"/>
          </p:cNvCxnSpPr>
          <p:nvPr/>
        </p:nvCxnSpPr>
        <p:spPr>
          <a:xfrm>
            <a:off x="8412856" y="4730677"/>
            <a:ext cx="511869" cy="0"/>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93C40E42-2869-4914-8C86-5C8528BED11C}"/>
              </a:ext>
            </a:extLst>
          </p:cNvPr>
          <p:cNvCxnSpPr>
            <a:cxnSpLocks/>
            <a:endCxn id="113" idx="2"/>
          </p:cNvCxnSpPr>
          <p:nvPr/>
        </p:nvCxnSpPr>
        <p:spPr>
          <a:xfrm>
            <a:off x="8412856" y="4105089"/>
            <a:ext cx="508720" cy="4525"/>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28" name="Straight Arrow Connector 127">
            <a:extLst>
              <a:ext uri="{FF2B5EF4-FFF2-40B4-BE49-F238E27FC236}">
                <a16:creationId xmlns:a16="http://schemas.microsoft.com/office/drawing/2014/main" id="{7ECA8B1B-0F92-46D5-948B-E7EFC8A0809E}"/>
              </a:ext>
            </a:extLst>
          </p:cNvPr>
          <p:cNvCxnSpPr>
            <a:cxnSpLocks/>
            <a:stCxn id="114" idx="0"/>
            <a:endCxn id="113" idx="4"/>
          </p:cNvCxnSpPr>
          <p:nvPr/>
        </p:nvCxnSpPr>
        <p:spPr>
          <a:xfrm flipH="1" flipV="1">
            <a:off x="8993850" y="4181889"/>
            <a:ext cx="3146" cy="476513"/>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179" name="Oval 178">
            <a:extLst>
              <a:ext uri="{FF2B5EF4-FFF2-40B4-BE49-F238E27FC236}">
                <a16:creationId xmlns:a16="http://schemas.microsoft.com/office/drawing/2014/main" id="{B7383F83-580F-4569-95E5-F20253238E49}"/>
              </a:ext>
            </a:extLst>
          </p:cNvPr>
          <p:cNvSpPr/>
          <p:nvPr/>
        </p:nvSpPr>
        <p:spPr>
          <a:xfrm>
            <a:off x="9118897" y="4202770"/>
            <a:ext cx="391464" cy="391464"/>
          </a:xfrm>
          <a:prstGeom prst="ellipse">
            <a:avLst/>
          </a:prstGeom>
          <a:solidFill>
            <a:schemeClr val="accent2">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6" name="Oval 185">
            <a:extLst>
              <a:ext uri="{FF2B5EF4-FFF2-40B4-BE49-F238E27FC236}">
                <a16:creationId xmlns:a16="http://schemas.microsoft.com/office/drawing/2014/main" id="{37EB0AC2-38CA-4F9C-BD10-7C191E9B4269}"/>
              </a:ext>
            </a:extLst>
          </p:cNvPr>
          <p:cNvSpPr/>
          <p:nvPr/>
        </p:nvSpPr>
        <p:spPr>
          <a:xfrm>
            <a:off x="9574847" y="4038408"/>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7" name="Oval 186">
            <a:extLst>
              <a:ext uri="{FF2B5EF4-FFF2-40B4-BE49-F238E27FC236}">
                <a16:creationId xmlns:a16="http://schemas.microsoft.com/office/drawing/2014/main" id="{99B15C7B-8AEB-46AB-869C-7C0B28B5190A}"/>
              </a:ext>
            </a:extLst>
          </p:cNvPr>
          <p:cNvSpPr/>
          <p:nvPr/>
        </p:nvSpPr>
        <p:spPr>
          <a:xfrm>
            <a:off x="9577995" y="4659472"/>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88" name="Straight Arrow Connector 187">
            <a:extLst>
              <a:ext uri="{FF2B5EF4-FFF2-40B4-BE49-F238E27FC236}">
                <a16:creationId xmlns:a16="http://schemas.microsoft.com/office/drawing/2014/main" id="{743A26FA-E95C-4693-BC6B-C1E1210172D4}"/>
              </a:ext>
            </a:extLst>
          </p:cNvPr>
          <p:cNvCxnSpPr>
            <a:cxnSpLocks/>
            <a:endCxn id="179" idx="1"/>
          </p:cNvCxnSpPr>
          <p:nvPr/>
        </p:nvCxnSpPr>
        <p:spPr>
          <a:xfrm>
            <a:off x="9044956" y="4157262"/>
            <a:ext cx="131269" cy="102835"/>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89" name="Straight Arrow Connector 188">
            <a:extLst>
              <a:ext uri="{FF2B5EF4-FFF2-40B4-BE49-F238E27FC236}">
                <a16:creationId xmlns:a16="http://schemas.microsoft.com/office/drawing/2014/main" id="{A0282758-8F7C-4D30-B197-F0C5BE9431E2}"/>
              </a:ext>
            </a:extLst>
          </p:cNvPr>
          <p:cNvCxnSpPr>
            <a:cxnSpLocks/>
            <a:stCxn id="186" idx="3"/>
            <a:endCxn id="179" idx="7"/>
          </p:cNvCxnSpPr>
          <p:nvPr/>
        </p:nvCxnSpPr>
        <p:spPr>
          <a:xfrm flipH="1">
            <a:off x="9453031" y="4161787"/>
            <a:ext cx="142985" cy="98309"/>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90" name="Straight Arrow Connector 189">
            <a:extLst>
              <a:ext uri="{FF2B5EF4-FFF2-40B4-BE49-F238E27FC236}">
                <a16:creationId xmlns:a16="http://schemas.microsoft.com/office/drawing/2014/main" id="{BD0B08D6-0017-4E8C-A870-13E1D52CC8FA}"/>
              </a:ext>
            </a:extLst>
          </p:cNvPr>
          <p:cNvCxnSpPr>
            <a:cxnSpLocks/>
            <a:endCxn id="179" idx="3"/>
          </p:cNvCxnSpPr>
          <p:nvPr/>
        </p:nvCxnSpPr>
        <p:spPr>
          <a:xfrm flipV="1">
            <a:off x="9044956" y="4536905"/>
            <a:ext cx="131269" cy="143736"/>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91" name="Straight Arrow Connector 190">
            <a:extLst>
              <a:ext uri="{FF2B5EF4-FFF2-40B4-BE49-F238E27FC236}">
                <a16:creationId xmlns:a16="http://schemas.microsoft.com/office/drawing/2014/main" id="{CC236253-86AC-47C8-AF1F-AAAD35A8E01A}"/>
              </a:ext>
            </a:extLst>
          </p:cNvPr>
          <p:cNvCxnSpPr>
            <a:cxnSpLocks/>
            <a:stCxn id="179" idx="5"/>
            <a:endCxn id="187" idx="1"/>
          </p:cNvCxnSpPr>
          <p:nvPr/>
        </p:nvCxnSpPr>
        <p:spPr>
          <a:xfrm>
            <a:off x="9453031" y="4536905"/>
            <a:ext cx="146131" cy="143736"/>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92" name="Straight Arrow Connector 191">
            <a:extLst>
              <a:ext uri="{FF2B5EF4-FFF2-40B4-BE49-F238E27FC236}">
                <a16:creationId xmlns:a16="http://schemas.microsoft.com/office/drawing/2014/main" id="{04858682-B1CA-4510-9D8B-FAD7B27683A3}"/>
              </a:ext>
            </a:extLst>
          </p:cNvPr>
          <p:cNvCxnSpPr>
            <a:cxnSpLocks/>
            <a:endCxn id="187" idx="2"/>
          </p:cNvCxnSpPr>
          <p:nvPr/>
        </p:nvCxnSpPr>
        <p:spPr>
          <a:xfrm>
            <a:off x="9066126" y="4731747"/>
            <a:ext cx="511869" cy="0"/>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93" name="Straight Arrow Connector 192">
            <a:extLst>
              <a:ext uri="{FF2B5EF4-FFF2-40B4-BE49-F238E27FC236}">
                <a16:creationId xmlns:a16="http://schemas.microsoft.com/office/drawing/2014/main" id="{30271073-14D1-4522-BFD4-6D63DBDC92E4}"/>
              </a:ext>
            </a:extLst>
          </p:cNvPr>
          <p:cNvCxnSpPr>
            <a:cxnSpLocks/>
            <a:endCxn id="186" idx="2"/>
          </p:cNvCxnSpPr>
          <p:nvPr/>
        </p:nvCxnSpPr>
        <p:spPr>
          <a:xfrm>
            <a:off x="9066126" y="4106158"/>
            <a:ext cx="508720" cy="4525"/>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94" name="Straight Arrow Connector 193">
            <a:extLst>
              <a:ext uri="{FF2B5EF4-FFF2-40B4-BE49-F238E27FC236}">
                <a16:creationId xmlns:a16="http://schemas.microsoft.com/office/drawing/2014/main" id="{621766D1-4160-43ED-BE4B-FE0E6BEFB370}"/>
              </a:ext>
            </a:extLst>
          </p:cNvPr>
          <p:cNvCxnSpPr>
            <a:cxnSpLocks/>
            <a:stCxn id="187" idx="0"/>
            <a:endCxn id="186" idx="4"/>
          </p:cNvCxnSpPr>
          <p:nvPr/>
        </p:nvCxnSpPr>
        <p:spPr>
          <a:xfrm flipH="1" flipV="1">
            <a:off x="9647122" y="4182957"/>
            <a:ext cx="3146" cy="476513"/>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195" name="Oval 194">
            <a:extLst>
              <a:ext uri="{FF2B5EF4-FFF2-40B4-BE49-F238E27FC236}">
                <a16:creationId xmlns:a16="http://schemas.microsoft.com/office/drawing/2014/main" id="{3FEA555D-7A18-4794-AA4C-BF489CB6120D}"/>
              </a:ext>
            </a:extLst>
          </p:cNvPr>
          <p:cNvSpPr/>
          <p:nvPr/>
        </p:nvSpPr>
        <p:spPr>
          <a:xfrm>
            <a:off x="7809209" y="4823101"/>
            <a:ext cx="391464" cy="391464"/>
          </a:xfrm>
          <a:prstGeom prst="ellipse">
            <a:avLst/>
          </a:prstGeom>
          <a:solidFill>
            <a:schemeClr val="accent2">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6" name="Oval 195">
            <a:extLst>
              <a:ext uri="{FF2B5EF4-FFF2-40B4-BE49-F238E27FC236}">
                <a16:creationId xmlns:a16="http://schemas.microsoft.com/office/drawing/2014/main" id="{849A81EC-37A1-4F35-A956-F4C2D2FA8E0E}"/>
              </a:ext>
            </a:extLst>
          </p:cNvPr>
          <p:cNvSpPr/>
          <p:nvPr/>
        </p:nvSpPr>
        <p:spPr>
          <a:xfrm>
            <a:off x="7611889" y="5279805"/>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7" name="Oval 196">
            <a:extLst>
              <a:ext uri="{FF2B5EF4-FFF2-40B4-BE49-F238E27FC236}">
                <a16:creationId xmlns:a16="http://schemas.microsoft.com/office/drawing/2014/main" id="{406476B6-47CF-4BC0-BB79-6AA6E689BB07}"/>
              </a:ext>
            </a:extLst>
          </p:cNvPr>
          <p:cNvSpPr/>
          <p:nvPr/>
        </p:nvSpPr>
        <p:spPr>
          <a:xfrm>
            <a:off x="8268305" y="5279805"/>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98" name="Straight Arrow Connector 197">
            <a:extLst>
              <a:ext uri="{FF2B5EF4-FFF2-40B4-BE49-F238E27FC236}">
                <a16:creationId xmlns:a16="http://schemas.microsoft.com/office/drawing/2014/main" id="{F8453795-B873-4687-97E6-3167372A86A0}"/>
              </a:ext>
            </a:extLst>
          </p:cNvPr>
          <p:cNvCxnSpPr>
            <a:cxnSpLocks/>
            <a:endCxn id="195" idx="1"/>
          </p:cNvCxnSpPr>
          <p:nvPr/>
        </p:nvCxnSpPr>
        <p:spPr>
          <a:xfrm>
            <a:off x="7735268" y="4777596"/>
            <a:ext cx="131269" cy="102835"/>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99" name="Straight Arrow Connector 198">
            <a:extLst>
              <a:ext uri="{FF2B5EF4-FFF2-40B4-BE49-F238E27FC236}">
                <a16:creationId xmlns:a16="http://schemas.microsoft.com/office/drawing/2014/main" id="{AE983ACF-3C88-46DB-97A3-4684881BA0B9}"/>
              </a:ext>
            </a:extLst>
          </p:cNvPr>
          <p:cNvCxnSpPr>
            <a:cxnSpLocks/>
            <a:endCxn id="195" idx="7"/>
          </p:cNvCxnSpPr>
          <p:nvPr/>
        </p:nvCxnSpPr>
        <p:spPr>
          <a:xfrm flipH="1">
            <a:off x="8143343" y="4782121"/>
            <a:ext cx="142985" cy="98309"/>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00" name="Straight Arrow Connector 199">
            <a:extLst>
              <a:ext uri="{FF2B5EF4-FFF2-40B4-BE49-F238E27FC236}">
                <a16:creationId xmlns:a16="http://schemas.microsoft.com/office/drawing/2014/main" id="{5FEEFA63-7F6D-4491-8D88-648EBA7D6E8F}"/>
              </a:ext>
            </a:extLst>
          </p:cNvPr>
          <p:cNvCxnSpPr>
            <a:cxnSpLocks/>
            <a:stCxn id="196" idx="7"/>
            <a:endCxn id="195" idx="3"/>
          </p:cNvCxnSpPr>
          <p:nvPr/>
        </p:nvCxnSpPr>
        <p:spPr>
          <a:xfrm flipV="1">
            <a:off x="7735268" y="5157235"/>
            <a:ext cx="131269" cy="143736"/>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01" name="Straight Arrow Connector 200">
            <a:extLst>
              <a:ext uri="{FF2B5EF4-FFF2-40B4-BE49-F238E27FC236}">
                <a16:creationId xmlns:a16="http://schemas.microsoft.com/office/drawing/2014/main" id="{1E4635F7-B21E-414C-9D28-0B50101E2585}"/>
              </a:ext>
            </a:extLst>
          </p:cNvPr>
          <p:cNvCxnSpPr>
            <a:cxnSpLocks/>
            <a:stCxn id="195" idx="5"/>
            <a:endCxn id="197" idx="1"/>
          </p:cNvCxnSpPr>
          <p:nvPr/>
        </p:nvCxnSpPr>
        <p:spPr>
          <a:xfrm>
            <a:off x="8143343" y="5157235"/>
            <a:ext cx="146131" cy="143736"/>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02" name="Straight Arrow Connector 201">
            <a:extLst>
              <a:ext uri="{FF2B5EF4-FFF2-40B4-BE49-F238E27FC236}">
                <a16:creationId xmlns:a16="http://schemas.microsoft.com/office/drawing/2014/main" id="{1CB0E8AE-C216-4D46-BC15-05C48ED3812E}"/>
              </a:ext>
            </a:extLst>
          </p:cNvPr>
          <p:cNvCxnSpPr>
            <a:cxnSpLocks/>
            <a:stCxn id="196" idx="6"/>
            <a:endCxn id="197" idx="2"/>
          </p:cNvCxnSpPr>
          <p:nvPr/>
        </p:nvCxnSpPr>
        <p:spPr>
          <a:xfrm>
            <a:off x="7756438" y="5352078"/>
            <a:ext cx="511869" cy="0"/>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03" name="Straight Arrow Connector 202">
            <a:extLst>
              <a:ext uri="{FF2B5EF4-FFF2-40B4-BE49-F238E27FC236}">
                <a16:creationId xmlns:a16="http://schemas.microsoft.com/office/drawing/2014/main" id="{E8E14529-DD54-4E16-9E41-8CF0DD4301FC}"/>
              </a:ext>
            </a:extLst>
          </p:cNvPr>
          <p:cNvCxnSpPr>
            <a:cxnSpLocks/>
            <a:endCxn id="196" idx="0"/>
          </p:cNvCxnSpPr>
          <p:nvPr/>
        </p:nvCxnSpPr>
        <p:spPr>
          <a:xfrm>
            <a:off x="7684163" y="4798765"/>
            <a:ext cx="0" cy="481039"/>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04" name="Straight Arrow Connector 203">
            <a:extLst>
              <a:ext uri="{FF2B5EF4-FFF2-40B4-BE49-F238E27FC236}">
                <a16:creationId xmlns:a16="http://schemas.microsoft.com/office/drawing/2014/main" id="{CC1D2B04-94A8-46BA-B488-557B3DB8D278}"/>
              </a:ext>
            </a:extLst>
          </p:cNvPr>
          <p:cNvCxnSpPr>
            <a:cxnSpLocks/>
            <a:stCxn id="197" idx="0"/>
          </p:cNvCxnSpPr>
          <p:nvPr/>
        </p:nvCxnSpPr>
        <p:spPr>
          <a:xfrm flipH="1" flipV="1">
            <a:off x="8337434" y="4803290"/>
            <a:ext cx="3146" cy="476513"/>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205" name="Oval 204">
            <a:extLst>
              <a:ext uri="{FF2B5EF4-FFF2-40B4-BE49-F238E27FC236}">
                <a16:creationId xmlns:a16="http://schemas.microsoft.com/office/drawing/2014/main" id="{F15D78F6-48EC-4AC9-99E2-18B02B912D69}"/>
              </a:ext>
            </a:extLst>
          </p:cNvPr>
          <p:cNvSpPr/>
          <p:nvPr/>
        </p:nvSpPr>
        <p:spPr>
          <a:xfrm>
            <a:off x="8462479" y="4829268"/>
            <a:ext cx="391464" cy="391464"/>
          </a:xfrm>
          <a:prstGeom prst="ellipse">
            <a:avLst/>
          </a:prstGeom>
          <a:solidFill>
            <a:schemeClr val="accent2">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6" name="Oval 205">
            <a:extLst>
              <a:ext uri="{FF2B5EF4-FFF2-40B4-BE49-F238E27FC236}">
                <a16:creationId xmlns:a16="http://schemas.microsoft.com/office/drawing/2014/main" id="{E1FCC0E9-F7F2-4536-85E0-7CFE121C17CC}"/>
              </a:ext>
            </a:extLst>
          </p:cNvPr>
          <p:cNvSpPr/>
          <p:nvPr/>
        </p:nvSpPr>
        <p:spPr>
          <a:xfrm>
            <a:off x="8921577" y="5285971"/>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07" name="Straight Arrow Connector 206">
            <a:extLst>
              <a:ext uri="{FF2B5EF4-FFF2-40B4-BE49-F238E27FC236}">
                <a16:creationId xmlns:a16="http://schemas.microsoft.com/office/drawing/2014/main" id="{7C1FCA32-3346-4BB6-A15F-76E5AB79A58A}"/>
              </a:ext>
            </a:extLst>
          </p:cNvPr>
          <p:cNvCxnSpPr>
            <a:cxnSpLocks/>
            <a:endCxn id="205" idx="1"/>
          </p:cNvCxnSpPr>
          <p:nvPr/>
        </p:nvCxnSpPr>
        <p:spPr>
          <a:xfrm>
            <a:off x="8388538" y="4783762"/>
            <a:ext cx="131269" cy="102835"/>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08" name="Straight Arrow Connector 207">
            <a:extLst>
              <a:ext uri="{FF2B5EF4-FFF2-40B4-BE49-F238E27FC236}">
                <a16:creationId xmlns:a16="http://schemas.microsoft.com/office/drawing/2014/main" id="{A1E12335-F953-44C3-A3CA-097DA426C47C}"/>
              </a:ext>
            </a:extLst>
          </p:cNvPr>
          <p:cNvCxnSpPr>
            <a:cxnSpLocks/>
            <a:endCxn id="205" idx="7"/>
          </p:cNvCxnSpPr>
          <p:nvPr/>
        </p:nvCxnSpPr>
        <p:spPr>
          <a:xfrm flipH="1">
            <a:off x="8796615" y="4788287"/>
            <a:ext cx="142985" cy="98309"/>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09" name="Straight Arrow Connector 208">
            <a:extLst>
              <a:ext uri="{FF2B5EF4-FFF2-40B4-BE49-F238E27FC236}">
                <a16:creationId xmlns:a16="http://schemas.microsoft.com/office/drawing/2014/main" id="{80E78E84-31AA-410F-AEA4-080A6AEF27B1}"/>
              </a:ext>
            </a:extLst>
          </p:cNvPr>
          <p:cNvCxnSpPr>
            <a:cxnSpLocks/>
            <a:endCxn id="205" idx="3"/>
          </p:cNvCxnSpPr>
          <p:nvPr/>
        </p:nvCxnSpPr>
        <p:spPr>
          <a:xfrm flipV="1">
            <a:off x="8388538" y="5163404"/>
            <a:ext cx="131269" cy="143736"/>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10" name="Straight Arrow Connector 209">
            <a:extLst>
              <a:ext uri="{FF2B5EF4-FFF2-40B4-BE49-F238E27FC236}">
                <a16:creationId xmlns:a16="http://schemas.microsoft.com/office/drawing/2014/main" id="{73946643-3562-4629-9E7B-1756B2AA28C5}"/>
              </a:ext>
            </a:extLst>
          </p:cNvPr>
          <p:cNvCxnSpPr>
            <a:cxnSpLocks/>
            <a:stCxn id="205" idx="5"/>
            <a:endCxn id="206" idx="1"/>
          </p:cNvCxnSpPr>
          <p:nvPr/>
        </p:nvCxnSpPr>
        <p:spPr>
          <a:xfrm>
            <a:off x="8796615" y="5163404"/>
            <a:ext cx="146131" cy="143736"/>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11" name="Straight Arrow Connector 210">
            <a:extLst>
              <a:ext uri="{FF2B5EF4-FFF2-40B4-BE49-F238E27FC236}">
                <a16:creationId xmlns:a16="http://schemas.microsoft.com/office/drawing/2014/main" id="{08C7C2D7-C6E7-4C98-8DEF-F36910C1906A}"/>
              </a:ext>
            </a:extLst>
          </p:cNvPr>
          <p:cNvCxnSpPr>
            <a:cxnSpLocks/>
            <a:endCxn id="206" idx="2"/>
          </p:cNvCxnSpPr>
          <p:nvPr/>
        </p:nvCxnSpPr>
        <p:spPr>
          <a:xfrm>
            <a:off x="8409708" y="5358244"/>
            <a:ext cx="511869" cy="0"/>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12" name="Straight Arrow Connector 211">
            <a:extLst>
              <a:ext uri="{FF2B5EF4-FFF2-40B4-BE49-F238E27FC236}">
                <a16:creationId xmlns:a16="http://schemas.microsoft.com/office/drawing/2014/main" id="{6A69B7B7-A338-4378-A17C-61E78C653BF2}"/>
              </a:ext>
            </a:extLst>
          </p:cNvPr>
          <p:cNvCxnSpPr>
            <a:cxnSpLocks/>
            <a:stCxn id="206" idx="0"/>
          </p:cNvCxnSpPr>
          <p:nvPr/>
        </p:nvCxnSpPr>
        <p:spPr>
          <a:xfrm flipH="1" flipV="1">
            <a:off x="8990704" y="4809456"/>
            <a:ext cx="3146" cy="476513"/>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213" name="Oval 212">
            <a:extLst>
              <a:ext uri="{FF2B5EF4-FFF2-40B4-BE49-F238E27FC236}">
                <a16:creationId xmlns:a16="http://schemas.microsoft.com/office/drawing/2014/main" id="{1D648F71-5C87-4C01-B7D8-37504A05C084}"/>
              </a:ext>
            </a:extLst>
          </p:cNvPr>
          <p:cNvSpPr/>
          <p:nvPr/>
        </p:nvSpPr>
        <p:spPr>
          <a:xfrm>
            <a:off x="9115751" y="4830338"/>
            <a:ext cx="391464" cy="391464"/>
          </a:xfrm>
          <a:prstGeom prst="ellipse">
            <a:avLst/>
          </a:prstGeom>
          <a:solidFill>
            <a:schemeClr val="accent2">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4" name="Oval 213">
            <a:extLst>
              <a:ext uri="{FF2B5EF4-FFF2-40B4-BE49-F238E27FC236}">
                <a16:creationId xmlns:a16="http://schemas.microsoft.com/office/drawing/2014/main" id="{6E861E90-11B9-499A-966A-2EA78FB57EA8}"/>
              </a:ext>
            </a:extLst>
          </p:cNvPr>
          <p:cNvSpPr/>
          <p:nvPr/>
        </p:nvSpPr>
        <p:spPr>
          <a:xfrm>
            <a:off x="9574847" y="5287039"/>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15" name="Straight Arrow Connector 214">
            <a:extLst>
              <a:ext uri="{FF2B5EF4-FFF2-40B4-BE49-F238E27FC236}">
                <a16:creationId xmlns:a16="http://schemas.microsoft.com/office/drawing/2014/main" id="{B52A94C7-2C9A-416D-878F-10CD384D7CFC}"/>
              </a:ext>
            </a:extLst>
          </p:cNvPr>
          <p:cNvCxnSpPr>
            <a:cxnSpLocks/>
            <a:endCxn id="213" idx="1"/>
          </p:cNvCxnSpPr>
          <p:nvPr/>
        </p:nvCxnSpPr>
        <p:spPr>
          <a:xfrm>
            <a:off x="9041810" y="4784830"/>
            <a:ext cx="131269" cy="102835"/>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16" name="Straight Arrow Connector 215">
            <a:extLst>
              <a:ext uri="{FF2B5EF4-FFF2-40B4-BE49-F238E27FC236}">
                <a16:creationId xmlns:a16="http://schemas.microsoft.com/office/drawing/2014/main" id="{D45CBFFC-7AA4-445C-9E3A-B6BF9073C23C}"/>
              </a:ext>
            </a:extLst>
          </p:cNvPr>
          <p:cNvCxnSpPr>
            <a:cxnSpLocks/>
            <a:endCxn id="213" idx="7"/>
          </p:cNvCxnSpPr>
          <p:nvPr/>
        </p:nvCxnSpPr>
        <p:spPr>
          <a:xfrm flipH="1">
            <a:off x="9449885" y="4789356"/>
            <a:ext cx="142985" cy="98309"/>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17" name="Straight Arrow Connector 216">
            <a:extLst>
              <a:ext uri="{FF2B5EF4-FFF2-40B4-BE49-F238E27FC236}">
                <a16:creationId xmlns:a16="http://schemas.microsoft.com/office/drawing/2014/main" id="{8B9C1E57-D71A-4064-B9D9-60FA0C35A1D5}"/>
              </a:ext>
            </a:extLst>
          </p:cNvPr>
          <p:cNvCxnSpPr>
            <a:cxnSpLocks/>
            <a:endCxn id="213" idx="3"/>
          </p:cNvCxnSpPr>
          <p:nvPr/>
        </p:nvCxnSpPr>
        <p:spPr>
          <a:xfrm flipV="1">
            <a:off x="9041810" y="5164472"/>
            <a:ext cx="131269" cy="143736"/>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18" name="Straight Arrow Connector 217">
            <a:extLst>
              <a:ext uri="{FF2B5EF4-FFF2-40B4-BE49-F238E27FC236}">
                <a16:creationId xmlns:a16="http://schemas.microsoft.com/office/drawing/2014/main" id="{81622403-1039-4C11-9B4B-9E0E62970F29}"/>
              </a:ext>
            </a:extLst>
          </p:cNvPr>
          <p:cNvCxnSpPr>
            <a:cxnSpLocks/>
            <a:stCxn id="213" idx="5"/>
            <a:endCxn id="214" idx="1"/>
          </p:cNvCxnSpPr>
          <p:nvPr/>
        </p:nvCxnSpPr>
        <p:spPr>
          <a:xfrm>
            <a:off x="9449885" y="5164472"/>
            <a:ext cx="146131" cy="143736"/>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19" name="Straight Arrow Connector 218">
            <a:extLst>
              <a:ext uri="{FF2B5EF4-FFF2-40B4-BE49-F238E27FC236}">
                <a16:creationId xmlns:a16="http://schemas.microsoft.com/office/drawing/2014/main" id="{FD61CFBE-C991-4F2F-A03B-5352A7345F8A}"/>
              </a:ext>
            </a:extLst>
          </p:cNvPr>
          <p:cNvCxnSpPr>
            <a:cxnSpLocks/>
            <a:endCxn id="214" idx="2"/>
          </p:cNvCxnSpPr>
          <p:nvPr/>
        </p:nvCxnSpPr>
        <p:spPr>
          <a:xfrm>
            <a:off x="9062980" y="5359315"/>
            <a:ext cx="511869" cy="0"/>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20" name="Straight Arrow Connector 219">
            <a:extLst>
              <a:ext uri="{FF2B5EF4-FFF2-40B4-BE49-F238E27FC236}">
                <a16:creationId xmlns:a16="http://schemas.microsoft.com/office/drawing/2014/main" id="{D317833A-6B76-42DB-9941-1E7B23616A03}"/>
              </a:ext>
            </a:extLst>
          </p:cNvPr>
          <p:cNvCxnSpPr>
            <a:cxnSpLocks/>
            <a:stCxn id="214" idx="0"/>
          </p:cNvCxnSpPr>
          <p:nvPr/>
        </p:nvCxnSpPr>
        <p:spPr>
          <a:xfrm flipH="1" flipV="1">
            <a:off x="9643974" y="4810526"/>
            <a:ext cx="3146" cy="476513"/>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221" name="Oval 220">
            <a:extLst>
              <a:ext uri="{FF2B5EF4-FFF2-40B4-BE49-F238E27FC236}">
                <a16:creationId xmlns:a16="http://schemas.microsoft.com/office/drawing/2014/main" id="{D6F38D6C-4526-4A8A-B00E-C7CB01BA6F6A}"/>
              </a:ext>
            </a:extLst>
          </p:cNvPr>
          <p:cNvSpPr/>
          <p:nvPr/>
        </p:nvSpPr>
        <p:spPr>
          <a:xfrm>
            <a:off x="7806061" y="5452976"/>
            <a:ext cx="391464" cy="391464"/>
          </a:xfrm>
          <a:prstGeom prst="ellipse">
            <a:avLst/>
          </a:prstGeom>
          <a:solidFill>
            <a:schemeClr val="accent2">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2" name="Oval 221">
            <a:extLst>
              <a:ext uri="{FF2B5EF4-FFF2-40B4-BE49-F238E27FC236}">
                <a16:creationId xmlns:a16="http://schemas.microsoft.com/office/drawing/2014/main" id="{6477C32B-1219-476E-8BB0-13F18251021F}"/>
              </a:ext>
            </a:extLst>
          </p:cNvPr>
          <p:cNvSpPr/>
          <p:nvPr/>
        </p:nvSpPr>
        <p:spPr>
          <a:xfrm>
            <a:off x="7608741" y="5909677"/>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3" name="Oval 222">
            <a:extLst>
              <a:ext uri="{FF2B5EF4-FFF2-40B4-BE49-F238E27FC236}">
                <a16:creationId xmlns:a16="http://schemas.microsoft.com/office/drawing/2014/main" id="{918A8CBD-B6A7-47A5-8B80-EBA629695E3C}"/>
              </a:ext>
            </a:extLst>
          </p:cNvPr>
          <p:cNvSpPr/>
          <p:nvPr/>
        </p:nvSpPr>
        <p:spPr>
          <a:xfrm>
            <a:off x="8265159" y="5909677"/>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24" name="Straight Arrow Connector 223">
            <a:extLst>
              <a:ext uri="{FF2B5EF4-FFF2-40B4-BE49-F238E27FC236}">
                <a16:creationId xmlns:a16="http://schemas.microsoft.com/office/drawing/2014/main" id="{75EC5015-6B0C-4620-BEBE-92E26E360776}"/>
              </a:ext>
            </a:extLst>
          </p:cNvPr>
          <p:cNvCxnSpPr>
            <a:cxnSpLocks/>
            <a:endCxn id="221" idx="1"/>
          </p:cNvCxnSpPr>
          <p:nvPr/>
        </p:nvCxnSpPr>
        <p:spPr>
          <a:xfrm>
            <a:off x="7732122" y="5407467"/>
            <a:ext cx="131269" cy="102835"/>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25" name="Straight Arrow Connector 224">
            <a:extLst>
              <a:ext uri="{FF2B5EF4-FFF2-40B4-BE49-F238E27FC236}">
                <a16:creationId xmlns:a16="http://schemas.microsoft.com/office/drawing/2014/main" id="{110FA564-C235-400C-8467-E54BE4B056A1}"/>
              </a:ext>
            </a:extLst>
          </p:cNvPr>
          <p:cNvCxnSpPr>
            <a:cxnSpLocks/>
            <a:endCxn id="221" idx="7"/>
          </p:cNvCxnSpPr>
          <p:nvPr/>
        </p:nvCxnSpPr>
        <p:spPr>
          <a:xfrm flipH="1">
            <a:off x="8140197" y="5411994"/>
            <a:ext cx="142985" cy="98309"/>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26" name="Straight Arrow Connector 225">
            <a:extLst>
              <a:ext uri="{FF2B5EF4-FFF2-40B4-BE49-F238E27FC236}">
                <a16:creationId xmlns:a16="http://schemas.microsoft.com/office/drawing/2014/main" id="{8D04C950-611A-4E2A-ABC0-ED15F0FD26D6}"/>
              </a:ext>
            </a:extLst>
          </p:cNvPr>
          <p:cNvCxnSpPr>
            <a:cxnSpLocks/>
            <a:stCxn id="222" idx="7"/>
            <a:endCxn id="221" idx="3"/>
          </p:cNvCxnSpPr>
          <p:nvPr/>
        </p:nvCxnSpPr>
        <p:spPr>
          <a:xfrm flipV="1">
            <a:off x="7732122" y="5787110"/>
            <a:ext cx="131269" cy="143736"/>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27" name="Straight Arrow Connector 226">
            <a:extLst>
              <a:ext uri="{FF2B5EF4-FFF2-40B4-BE49-F238E27FC236}">
                <a16:creationId xmlns:a16="http://schemas.microsoft.com/office/drawing/2014/main" id="{EEE8904B-5770-4838-A120-75941C430E70}"/>
              </a:ext>
            </a:extLst>
          </p:cNvPr>
          <p:cNvCxnSpPr>
            <a:cxnSpLocks/>
            <a:stCxn id="221" idx="5"/>
            <a:endCxn id="223" idx="1"/>
          </p:cNvCxnSpPr>
          <p:nvPr/>
        </p:nvCxnSpPr>
        <p:spPr>
          <a:xfrm>
            <a:off x="8140197" y="5787110"/>
            <a:ext cx="146131" cy="143736"/>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28" name="Straight Arrow Connector 227">
            <a:extLst>
              <a:ext uri="{FF2B5EF4-FFF2-40B4-BE49-F238E27FC236}">
                <a16:creationId xmlns:a16="http://schemas.microsoft.com/office/drawing/2014/main" id="{3B433E21-F894-4B92-A8BB-5672F99E625E}"/>
              </a:ext>
            </a:extLst>
          </p:cNvPr>
          <p:cNvCxnSpPr>
            <a:cxnSpLocks/>
            <a:stCxn id="222" idx="6"/>
            <a:endCxn id="223" idx="2"/>
          </p:cNvCxnSpPr>
          <p:nvPr/>
        </p:nvCxnSpPr>
        <p:spPr>
          <a:xfrm>
            <a:off x="7753292" y="5981953"/>
            <a:ext cx="511869" cy="0"/>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29" name="Straight Arrow Connector 228">
            <a:extLst>
              <a:ext uri="{FF2B5EF4-FFF2-40B4-BE49-F238E27FC236}">
                <a16:creationId xmlns:a16="http://schemas.microsoft.com/office/drawing/2014/main" id="{6B7EFFD6-109A-4403-A613-6A3EB5E38C81}"/>
              </a:ext>
            </a:extLst>
          </p:cNvPr>
          <p:cNvCxnSpPr>
            <a:cxnSpLocks/>
            <a:endCxn id="222" idx="0"/>
          </p:cNvCxnSpPr>
          <p:nvPr/>
        </p:nvCxnSpPr>
        <p:spPr>
          <a:xfrm>
            <a:off x="7681017" y="5428637"/>
            <a:ext cx="0" cy="481039"/>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30" name="Straight Arrow Connector 229">
            <a:extLst>
              <a:ext uri="{FF2B5EF4-FFF2-40B4-BE49-F238E27FC236}">
                <a16:creationId xmlns:a16="http://schemas.microsoft.com/office/drawing/2014/main" id="{7A5D8964-8F01-42B4-BEDF-64FCCF2A3646}"/>
              </a:ext>
            </a:extLst>
          </p:cNvPr>
          <p:cNvCxnSpPr>
            <a:cxnSpLocks/>
            <a:stCxn id="223" idx="0"/>
          </p:cNvCxnSpPr>
          <p:nvPr/>
        </p:nvCxnSpPr>
        <p:spPr>
          <a:xfrm flipH="1" flipV="1">
            <a:off x="8334287" y="5433164"/>
            <a:ext cx="3146" cy="476513"/>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231" name="Oval 230">
            <a:extLst>
              <a:ext uri="{FF2B5EF4-FFF2-40B4-BE49-F238E27FC236}">
                <a16:creationId xmlns:a16="http://schemas.microsoft.com/office/drawing/2014/main" id="{E85695FD-72F0-43DC-A9A0-5DF4F704C7D8}"/>
              </a:ext>
            </a:extLst>
          </p:cNvPr>
          <p:cNvSpPr/>
          <p:nvPr/>
        </p:nvSpPr>
        <p:spPr>
          <a:xfrm>
            <a:off x="8459333" y="5459141"/>
            <a:ext cx="391464" cy="391464"/>
          </a:xfrm>
          <a:prstGeom prst="ellipse">
            <a:avLst/>
          </a:prstGeom>
          <a:solidFill>
            <a:schemeClr val="accent2">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2" name="Oval 231">
            <a:extLst>
              <a:ext uri="{FF2B5EF4-FFF2-40B4-BE49-F238E27FC236}">
                <a16:creationId xmlns:a16="http://schemas.microsoft.com/office/drawing/2014/main" id="{DDBFA27D-7074-43E3-A460-61D0F9EACA4B}"/>
              </a:ext>
            </a:extLst>
          </p:cNvPr>
          <p:cNvSpPr/>
          <p:nvPr/>
        </p:nvSpPr>
        <p:spPr>
          <a:xfrm>
            <a:off x="8918429" y="5915843"/>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33" name="Straight Arrow Connector 232">
            <a:extLst>
              <a:ext uri="{FF2B5EF4-FFF2-40B4-BE49-F238E27FC236}">
                <a16:creationId xmlns:a16="http://schemas.microsoft.com/office/drawing/2014/main" id="{758C0D6A-215C-44EA-BE5A-3CA297474A80}"/>
              </a:ext>
            </a:extLst>
          </p:cNvPr>
          <p:cNvCxnSpPr>
            <a:cxnSpLocks/>
            <a:endCxn id="231" idx="1"/>
          </p:cNvCxnSpPr>
          <p:nvPr/>
        </p:nvCxnSpPr>
        <p:spPr>
          <a:xfrm>
            <a:off x="8385392" y="5413635"/>
            <a:ext cx="131269" cy="102835"/>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34" name="Straight Arrow Connector 233">
            <a:extLst>
              <a:ext uri="{FF2B5EF4-FFF2-40B4-BE49-F238E27FC236}">
                <a16:creationId xmlns:a16="http://schemas.microsoft.com/office/drawing/2014/main" id="{7D7D35BF-E321-4F4C-B3B9-E221420C95E6}"/>
              </a:ext>
            </a:extLst>
          </p:cNvPr>
          <p:cNvCxnSpPr>
            <a:cxnSpLocks/>
            <a:endCxn id="231" idx="7"/>
          </p:cNvCxnSpPr>
          <p:nvPr/>
        </p:nvCxnSpPr>
        <p:spPr>
          <a:xfrm flipH="1">
            <a:off x="8793467" y="5418160"/>
            <a:ext cx="142985" cy="98309"/>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35" name="Straight Arrow Connector 234">
            <a:extLst>
              <a:ext uri="{FF2B5EF4-FFF2-40B4-BE49-F238E27FC236}">
                <a16:creationId xmlns:a16="http://schemas.microsoft.com/office/drawing/2014/main" id="{BAF4D608-0F1E-4901-A08C-E386B56273A7}"/>
              </a:ext>
            </a:extLst>
          </p:cNvPr>
          <p:cNvCxnSpPr>
            <a:cxnSpLocks/>
            <a:endCxn id="231" idx="3"/>
          </p:cNvCxnSpPr>
          <p:nvPr/>
        </p:nvCxnSpPr>
        <p:spPr>
          <a:xfrm flipV="1">
            <a:off x="8385392" y="5793276"/>
            <a:ext cx="131269" cy="143736"/>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36" name="Straight Arrow Connector 235">
            <a:extLst>
              <a:ext uri="{FF2B5EF4-FFF2-40B4-BE49-F238E27FC236}">
                <a16:creationId xmlns:a16="http://schemas.microsoft.com/office/drawing/2014/main" id="{127ED3A6-AF55-4026-8EC0-979CA1DCC8BF}"/>
              </a:ext>
            </a:extLst>
          </p:cNvPr>
          <p:cNvCxnSpPr>
            <a:cxnSpLocks/>
            <a:stCxn id="231" idx="5"/>
            <a:endCxn id="232" idx="1"/>
          </p:cNvCxnSpPr>
          <p:nvPr/>
        </p:nvCxnSpPr>
        <p:spPr>
          <a:xfrm>
            <a:off x="8793467" y="5793276"/>
            <a:ext cx="146131" cy="143736"/>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37" name="Straight Arrow Connector 236">
            <a:extLst>
              <a:ext uri="{FF2B5EF4-FFF2-40B4-BE49-F238E27FC236}">
                <a16:creationId xmlns:a16="http://schemas.microsoft.com/office/drawing/2014/main" id="{6C6F5521-AA45-4823-8CFC-B5DD4A121083}"/>
              </a:ext>
            </a:extLst>
          </p:cNvPr>
          <p:cNvCxnSpPr>
            <a:cxnSpLocks/>
            <a:endCxn id="232" idx="2"/>
          </p:cNvCxnSpPr>
          <p:nvPr/>
        </p:nvCxnSpPr>
        <p:spPr>
          <a:xfrm>
            <a:off x="8406562" y="5988118"/>
            <a:ext cx="511869" cy="0"/>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38" name="Straight Arrow Connector 237">
            <a:extLst>
              <a:ext uri="{FF2B5EF4-FFF2-40B4-BE49-F238E27FC236}">
                <a16:creationId xmlns:a16="http://schemas.microsoft.com/office/drawing/2014/main" id="{3E216CA8-8740-4BBE-BB47-0F8E66904D89}"/>
              </a:ext>
            </a:extLst>
          </p:cNvPr>
          <p:cNvCxnSpPr>
            <a:cxnSpLocks/>
            <a:stCxn id="232" idx="0"/>
          </p:cNvCxnSpPr>
          <p:nvPr/>
        </p:nvCxnSpPr>
        <p:spPr>
          <a:xfrm flipH="1" flipV="1">
            <a:off x="8987558" y="5439330"/>
            <a:ext cx="3146" cy="476513"/>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239" name="Oval 238">
            <a:extLst>
              <a:ext uri="{FF2B5EF4-FFF2-40B4-BE49-F238E27FC236}">
                <a16:creationId xmlns:a16="http://schemas.microsoft.com/office/drawing/2014/main" id="{983124BC-BD26-4391-96C9-8010AB8452B8}"/>
              </a:ext>
            </a:extLst>
          </p:cNvPr>
          <p:cNvSpPr/>
          <p:nvPr/>
        </p:nvSpPr>
        <p:spPr>
          <a:xfrm>
            <a:off x="9112603" y="5460210"/>
            <a:ext cx="391464" cy="391464"/>
          </a:xfrm>
          <a:prstGeom prst="ellipse">
            <a:avLst/>
          </a:prstGeom>
          <a:solidFill>
            <a:schemeClr val="accent2">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0" name="Oval 239">
            <a:extLst>
              <a:ext uri="{FF2B5EF4-FFF2-40B4-BE49-F238E27FC236}">
                <a16:creationId xmlns:a16="http://schemas.microsoft.com/office/drawing/2014/main" id="{DD7F8476-C3E3-4DB9-AB7C-2C29EA884EB0}"/>
              </a:ext>
            </a:extLst>
          </p:cNvPr>
          <p:cNvSpPr/>
          <p:nvPr/>
        </p:nvSpPr>
        <p:spPr>
          <a:xfrm>
            <a:off x="9571700" y="5916913"/>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41" name="Straight Arrow Connector 240">
            <a:extLst>
              <a:ext uri="{FF2B5EF4-FFF2-40B4-BE49-F238E27FC236}">
                <a16:creationId xmlns:a16="http://schemas.microsoft.com/office/drawing/2014/main" id="{E0C30D48-854D-4171-BD54-75E9DCDC6EAC}"/>
              </a:ext>
            </a:extLst>
          </p:cNvPr>
          <p:cNvCxnSpPr>
            <a:cxnSpLocks/>
            <a:endCxn id="239" idx="1"/>
          </p:cNvCxnSpPr>
          <p:nvPr/>
        </p:nvCxnSpPr>
        <p:spPr>
          <a:xfrm>
            <a:off x="9038662" y="5414704"/>
            <a:ext cx="131269" cy="102835"/>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42" name="Straight Arrow Connector 241">
            <a:extLst>
              <a:ext uri="{FF2B5EF4-FFF2-40B4-BE49-F238E27FC236}">
                <a16:creationId xmlns:a16="http://schemas.microsoft.com/office/drawing/2014/main" id="{34FB5D5E-89D2-4FBB-BCEA-46D99175784D}"/>
              </a:ext>
            </a:extLst>
          </p:cNvPr>
          <p:cNvCxnSpPr>
            <a:cxnSpLocks/>
            <a:endCxn id="239" idx="7"/>
          </p:cNvCxnSpPr>
          <p:nvPr/>
        </p:nvCxnSpPr>
        <p:spPr>
          <a:xfrm flipH="1">
            <a:off x="9446739" y="5419229"/>
            <a:ext cx="142985" cy="98309"/>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43" name="Straight Arrow Connector 242">
            <a:extLst>
              <a:ext uri="{FF2B5EF4-FFF2-40B4-BE49-F238E27FC236}">
                <a16:creationId xmlns:a16="http://schemas.microsoft.com/office/drawing/2014/main" id="{7BB8C46F-A832-444A-9C97-29E8D56A9925}"/>
              </a:ext>
            </a:extLst>
          </p:cNvPr>
          <p:cNvCxnSpPr>
            <a:cxnSpLocks/>
            <a:endCxn id="239" idx="3"/>
          </p:cNvCxnSpPr>
          <p:nvPr/>
        </p:nvCxnSpPr>
        <p:spPr>
          <a:xfrm flipV="1">
            <a:off x="9038662" y="5794345"/>
            <a:ext cx="131269" cy="143736"/>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44" name="Straight Arrow Connector 243">
            <a:extLst>
              <a:ext uri="{FF2B5EF4-FFF2-40B4-BE49-F238E27FC236}">
                <a16:creationId xmlns:a16="http://schemas.microsoft.com/office/drawing/2014/main" id="{5ADAAC99-030D-4BA5-A2C2-38EF68185DE4}"/>
              </a:ext>
            </a:extLst>
          </p:cNvPr>
          <p:cNvCxnSpPr>
            <a:cxnSpLocks/>
            <a:stCxn id="239" idx="5"/>
            <a:endCxn id="240" idx="1"/>
          </p:cNvCxnSpPr>
          <p:nvPr/>
        </p:nvCxnSpPr>
        <p:spPr>
          <a:xfrm>
            <a:off x="9446739" y="5794345"/>
            <a:ext cx="146131" cy="143736"/>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45" name="Straight Arrow Connector 244">
            <a:extLst>
              <a:ext uri="{FF2B5EF4-FFF2-40B4-BE49-F238E27FC236}">
                <a16:creationId xmlns:a16="http://schemas.microsoft.com/office/drawing/2014/main" id="{BF9B5171-ED81-4F11-A643-7B6AE13D050B}"/>
              </a:ext>
            </a:extLst>
          </p:cNvPr>
          <p:cNvCxnSpPr>
            <a:cxnSpLocks/>
            <a:endCxn id="240" idx="2"/>
          </p:cNvCxnSpPr>
          <p:nvPr/>
        </p:nvCxnSpPr>
        <p:spPr>
          <a:xfrm>
            <a:off x="9059832" y="5989186"/>
            <a:ext cx="511869" cy="0"/>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46" name="Straight Arrow Connector 245">
            <a:extLst>
              <a:ext uri="{FF2B5EF4-FFF2-40B4-BE49-F238E27FC236}">
                <a16:creationId xmlns:a16="http://schemas.microsoft.com/office/drawing/2014/main" id="{2B74ADA9-8C52-42D0-AB2C-E46C1DFBFA36}"/>
              </a:ext>
            </a:extLst>
          </p:cNvPr>
          <p:cNvCxnSpPr>
            <a:cxnSpLocks/>
            <a:stCxn id="240" idx="0"/>
          </p:cNvCxnSpPr>
          <p:nvPr/>
        </p:nvCxnSpPr>
        <p:spPr>
          <a:xfrm flipH="1" flipV="1">
            <a:off x="9640828" y="5440399"/>
            <a:ext cx="3146" cy="476513"/>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47" name="Straight Arrow Connector 246">
            <a:extLst>
              <a:ext uri="{FF2B5EF4-FFF2-40B4-BE49-F238E27FC236}">
                <a16:creationId xmlns:a16="http://schemas.microsoft.com/office/drawing/2014/main" id="{EE72E3F2-5488-4122-BBE5-B9760481608D}"/>
              </a:ext>
            </a:extLst>
          </p:cNvPr>
          <p:cNvCxnSpPr>
            <a:cxnSpLocks/>
          </p:cNvCxnSpPr>
          <p:nvPr/>
        </p:nvCxnSpPr>
        <p:spPr>
          <a:xfrm>
            <a:off x="9640828" y="6066632"/>
            <a:ext cx="2" cy="193071"/>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48" name="Straight Arrow Connector 247">
            <a:extLst>
              <a:ext uri="{FF2B5EF4-FFF2-40B4-BE49-F238E27FC236}">
                <a16:creationId xmlns:a16="http://schemas.microsoft.com/office/drawing/2014/main" id="{87580E11-7635-42B3-83DC-61A1D931CEA1}"/>
              </a:ext>
            </a:extLst>
          </p:cNvPr>
          <p:cNvCxnSpPr>
            <a:cxnSpLocks/>
          </p:cNvCxnSpPr>
          <p:nvPr/>
        </p:nvCxnSpPr>
        <p:spPr>
          <a:xfrm>
            <a:off x="8993849" y="6054979"/>
            <a:ext cx="2" cy="193071"/>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49" name="Straight Arrow Connector 248">
            <a:extLst>
              <a:ext uri="{FF2B5EF4-FFF2-40B4-BE49-F238E27FC236}">
                <a16:creationId xmlns:a16="http://schemas.microsoft.com/office/drawing/2014/main" id="{1F028EB5-E889-4A72-AF9F-771CD8986F74}"/>
              </a:ext>
            </a:extLst>
          </p:cNvPr>
          <p:cNvCxnSpPr>
            <a:cxnSpLocks/>
          </p:cNvCxnSpPr>
          <p:nvPr/>
        </p:nvCxnSpPr>
        <p:spPr>
          <a:xfrm>
            <a:off x="8335859" y="6059395"/>
            <a:ext cx="2" cy="193071"/>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50" name="Straight Arrow Connector 249">
            <a:extLst>
              <a:ext uri="{FF2B5EF4-FFF2-40B4-BE49-F238E27FC236}">
                <a16:creationId xmlns:a16="http://schemas.microsoft.com/office/drawing/2014/main" id="{25928FAE-9122-47F3-A084-9C7FCC247622}"/>
              </a:ext>
            </a:extLst>
          </p:cNvPr>
          <p:cNvCxnSpPr>
            <a:cxnSpLocks/>
          </p:cNvCxnSpPr>
          <p:nvPr/>
        </p:nvCxnSpPr>
        <p:spPr>
          <a:xfrm>
            <a:off x="7685823" y="6056048"/>
            <a:ext cx="2" cy="193071"/>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sp>
        <p:nvSpPr>
          <p:cNvPr id="251" name="Rectangle 250">
            <a:extLst>
              <a:ext uri="{FF2B5EF4-FFF2-40B4-BE49-F238E27FC236}">
                <a16:creationId xmlns:a16="http://schemas.microsoft.com/office/drawing/2014/main" id="{21767E47-BBBD-48AC-A3BF-C7453B48090F}"/>
              </a:ext>
            </a:extLst>
          </p:cNvPr>
          <p:cNvSpPr/>
          <p:nvPr/>
        </p:nvSpPr>
        <p:spPr>
          <a:xfrm>
            <a:off x="6926453" y="6251683"/>
            <a:ext cx="2766332" cy="213289"/>
          </a:xfrm>
          <a:prstGeom prst="rect">
            <a:avLst/>
          </a:prstGeom>
          <a:solidFill>
            <a:schemeClr val="accent6">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2" name="Connector: Elbow 251">
            <a:extLst>
              <a:ext uri="{FF2B5EF4-FFF2-40B4-BE49-F238E27FC236}">
                <a16:creationId xmlns:a16="http://schemas.microsoft.com/office/drawing/2014/main" id="{E01082F8-2E21-431F-B4FF-60660D687835}"/>
              </a:ext>
            </a:extLst>
          </p:cNvPr>
          <p:cNvCxnSpPr>
            <a:cxnSpLocks/>
            <a:stCxn id="251" idx="3"/>
            <a:endCxn id="93" idx="3"/>
          </p:cNvCxnSpPr>
          <p:nvPr/>
        </p:nvCxnSpPr>
        <p:spPr>
          <a:xfrm flipV="1">
            <a:off x="9692784" y="2962649"/>
            <a:ext cx="493540" cy="3395678"/>
          </a:xfrm>
          <a:prstGeom prst="bentConnector3">
            <a:avLst>
              <a:gd name="adj1" fmla="val 140817"/>
            </a:avLst>
          </a:prstGeom>
          <a:ln w="127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3" name="Straight Arrow Connector 252">
            <a:extLst>
              <a:ext uri="{FF2B5EF4-FFF2-40B4-BE49-F238E27FC236}">
                <a16:creationId xmlns:a16="http://schemas.microsoft.com/office/drawing/2014/main" id="{0E21427F-953F-47DE-B204-342F9136EDF2}"/>
              </a:ext>
            </a:extLst>
          </p:cNvPr>
          <p:cNvCxnSpPr>
            <a:cxnSpLocks/>
          </p:cNvCxnSpPr>
          <p:nvPr/>
        </p:nvCxnSpPr>
        <p:spPr>
          <a:xfrm>
            <a:off x="7020197" y="3845337"/>
            <a:ext cx="2" cy="193071"/>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sp>
        <p:nvSpPr>
          <p:cNvPr id="254" name="Oval 253">
            <a:extLst>
              <a:ext uri="{FF2B5EF4-FFF2-40B4-BE49-F238E27FC236}">
                <a16:creationId xmlns:a16="http://schemas.microsoft.com/office/drawing/2014/main" id="{F46FC630-8338-400E-B447-1DA9F8767693}"/>
              </a:ext>
            </a:extLst>
          </p:cNvPr>
          <p:cNvSpPr/>
          <p:nvPr/>
        </p:nvSpPr>
        <p:spPr>
          <a:xfrm>
            <a:off x="7146729" y="4195534"/>
            <a:ext cx="391464" cy="391464"/>
          </a:xfrm>
          <a:prstGeom prst="ellipse">
            <a:avLst/>
          </a:prstGeom>
          <a:solidFill>
            <a:schemeClr val="accent2">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5" name="Oval 254">
            <a:extLst>
              <a:ext uri="{FF2B5EF4-FFF2-40B4-BE49-F238E27FC236}">
                <a16:creationId xmlns:a16="http://schemas.microsoft.com/office/drawing/2014/main" id="{31AE7FCC-ECF3-4A40-B027-0EBB1197C24F}"/>
              </a:ext>
            </a:extLst>
          </p:cNvPr>
          <p:cNvSpPr/>
          <p:nvPr/>
        </p:nvSpPr>
        <p:spPr>
          <a:xfrm>
            <a:off x="6949409" y="4026646"/>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6" name="Oval 255">
            <a:extLst>
              <a:ext uri="{FF2B5EF4-FFF2-40B4-BE49-F238E27FC236}">
                <a16:creationId xmlns:a16="http://schemas.microsoft.com/office/drawing/2014/main" id="{A075BEF8-3D7D-4895-AC12-86F6A6A4EDC1}"/>
              </a:ext>
            </a:extLst>
          </p:cNvPr>
          <p:cNvSpPr/>
          <p:nvPr/>
        </p:nvSpPr>
        <p:spPr>
          <a:xfrm>
            <a:off x="6949409" y="4652235"/>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57" name="Straight Arrow Connector 256">
            <a:extLst>
              <a:ext uri="{FF2B5EF4-FFF2-40B4-BE49-F238E27FC236}">
                <a16:creationId xmlns:a16="http://schemas.microsoft.com/office/drawing/2014/main" id="{3FC7E19E-2E1B-4D3D-8B42-FEB2D2C840FB}"/>
              </a:ext>
            </a:extLst>
          </p:cNvPr>
          <p:cNvCxnSpPr>
            <a:cxnSpLocks/>
            <a:stCxn id="255" idx="5"/>
            <a:endCxn id="254" idx="1"/>
          </p:cNvCxnSpPr>
          <p:nvPr/>
        </p:nvCxnSpPr>
        <p:spPr>
          <a:xfrm>
            <a:off x="7072789" y="4150026"/>
            <a:ext cx="131269" cy="102835"/>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58" name="Straight Arrow Connector 257">
            <a:extLst>
              <a:ext uri="{FF2B5EF4-FFF2-40B4-BE49-F238E27FC236}">
                <a16:creationId xmlns:a16="http://schemas.microsoft.com/office/drawing/2014/main" id="{36D1891D-8D52-41FF-A4B4-65ACA7B0847B}"/>
              </a:ext>
            </a:extLst>
          </p:cNvPr>
          <p:cNvCxnSpPr>
            <a:cxnSpLocks/>
            <a:endCxn id="254" idx="7"/>
          </p:cNvCxnSpPr>
          <p:nvPr/>
        </p:nvCxnSpPr>
        <p:spPr>
          <a:xfrm flipH="1">
            <a:off x="7480865" y="4154553"/>
            <a:ext cx="142985" cy="98309"/>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59" name="Straight Arrow Connector 258">
            <a:extLst>
              <a:ext uri="{FF2B5EF4-FFF2-40B4-BE49-F238E27FC236}">
                <a16:creationId xmlns:a16="http://schemas.microsoft.com/office/drawing/2014/main" id="{4460783A-9105-49CC-AAEB-AB00F51666CA}"/>
              </a:ext>
            </a:extLst>
          </p:cNvPr>
          <p:cNvCxnSpPr>
            <a:cxnSpLocks/>
            <a:stCxn id="256" idx="7"/>
            <a:endCxn id="254" idx="3"/>
          </p:cNvCxnSpPr>
          <p:nvPr/>
        </p:nvCxnSpPr>
        <p:spPr>
          <a:xfrm flipV="1">
            <a:off x="7072789" y="4529668"/>
            <a:ext cx="131269" cy="143736"/>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60" name="Straight Arrow Connector 259">
            <a:extLst>
              <a:ext uri="{FF2B5EF4-FFF2-40B4-BE49-F238E27FC236}">
                <a16:creationId xmlns:a16="http://schemas.microsoft.com/office/drawing/2014/main" id="{AE66C4A2-30C5-4AC0-8073-3DDF5921C61C}"/>
              </a:ext>
            </a:extLst>
          </p:cNvPr>
          <p:cNvCxnSpPr>
            <a:cxnSpLocks/>
            <a:stCxn id="254" idx="5"/>
          </p:cNvCxnSpPr>
          <p:nvPr/>
        </p:nvCxnSpPr>
        <p:spPr>
          <a:xfrm>
            <a:off x="7480865" y="4529668"/>
            <a:ext cx="146131" cy="143736"/>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61" name="Straight Arrow Connector 260">
            <a:extLst>
              <a:ext uri="{FF2B5EF4-FFF2-40B4-BE49-F238E27FC236}">
                <a16:creationId xmlns:a16="http://schemas.microsoft.com/office/drawing/2014/main" id="{AA20F3E0-7B55-44AB-9775-FD658EA687ED}"/>
              </a:ext>
            </a:extLst>
          </p:cNvPr>
          <p:cNvCxnSpPr>
            <a:cxnSpLocks/>
            <a:stCxn id="256" idx="6"/>
          </p:cNvCxnSpPr>
          <p:nvPr/>
        </p:nvCxnSpPr>
        <p:spPr>
          <a:xfrm>
            <a:off x="7093958" y="4724511"/>
            <a:ext cx="511869" cy="0"/>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62" name="Straight Arrow Connector 261">
            <a:extLst>
              <a:ext uri="{FF2B5EF4-FFF2-40B4-BE49-F238E27FC236}">
                <a16:creationId xmlns:a16="http://schemas.microsoft.com/office/drawing/2014/main" id="{D2AC7DF3-0500-49DC-BB79-13CFB47ADCB6}"/>
              </a:ext>
            </a:extLst>
          </p:cNvPr>
          <p:cNvCxnSpPr>
            <a:cxnSpLocks/>
            <a:stCxn id="255" idx="4"/>
            <a:endCxn id="256" idx="0"/>
          </p:cNvCxnSpPr>
          <p:nvPr/>
        </p:nvCxnSpPr>
        <p:spPr>
          <a:xfrm>
            <a:off x="7021685" y="4171196"/>
            <a:ext cx="0" cy="481039"/>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63" name="Straight Arrow Connector 262">
            <a:extLst>
              <a:ext uri="{FF2B5EF4-FFF2-40B4-BE49-F238E27FC236}">
                <a16:creationId xmlns:a16="http://schemas.microsoft.com/office/drawing/2014/main" id="{BBE72693-DF09-4DF5-91C1-4200CDFB33B2}"/>
              </a:ext>
            </a:extLst>
          </p:cNvPr>
          <p:cNvCxnSpPr>
            <a:cxnSpLocks/>
            <a:stCxn id="255" idx="6"/>
          </p:cNvCxnSpPr>
          <p:nvPr/>
        </p:nvCxnSpPr>
        <p:spPr>
          <a:xfrm>
            <a:off x="7093958" y="4098922"/>
            <a:ext cx="508720" cy="4525"/>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264" name="Oval 263">
            <a:extLst>
              <a:ext uri="{FF2B5EF4-FFF2-40B4-BE49-F238E27FC236}">
                <a16:creationId xmlns:a16="http://schemas.microsoft.com/office/drawing/2014/main" id="{65CBD007-9DFD-4C22-B121-D11F31DE245A}"/>
              </a:ext>
            </a:extLst>
          </p:cNvPr>
          <p:cNvSpPr/>
          <p:nvPr/>
        </p:nvSpPr>
        <p:spPr>
          <a:xfrm>
            <a:off x="7143582" y="4823101"/>
            <a:ext cx="391464" cy="391464"/>
          </a:xfrm>
          <a:prstGeom prst="ellipse">
            <a:avLst/>
          </a:prstGeom>
          <a:solidFill>
            <a:schemeClr val="accent2">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5" name="Oval 264">
            <a:extLst>
              <a:ext uri="{FF2B5EF4-FFF2-40B4-BE49-F238E27FC236}">
                <a16:creationId xmlns:a16="http://schemas.microsoft.com/office/drawing/2014/main" id="{23720165-A49A-4130-8A1E-3AB132EC55B2}"/>
              </a:ext>
            </a:extLst>
          </p:cNvPr>
          <p:cNvSpPr/>
          <p:nvPr/>
        </p:nvSpPr>
        <p:spPr>
          <a:xfrm>
            <a:off x="6946263" y="5279805"/>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66" name="Straight Arrow Connector 265">
            <a:extLst>
              <a:ext uri="{FF2B5EF4-FFF2-40B4-BE49-F238E27FC236}">
                <a16:creationId xmlns:a16="http://schemas.microsoft.com/office/drawing/2014/main" id="{65C50FE0-1179-426E-B18F-2C4FAA4D177B}"/>
              </a:ext>
            </a:extLst>
          </p:cNvPr>
          <p:cNvCxnSpPr>
            <a:cxnSpLocks/>
            <a:endCxn id="264" idx="1"/>
          </p:cNvCxnSpPr>
          <p:nvPr/>
        </p:nvCxnSpPr>
        <p:spPr>
          <a:xfrm>
            <a:off x="7069643" y="4777596"/>
            <a:ext cx="131269" cy="102835"/>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67" name="Straight Arrow Connector 266">
            <a:extLst>
              <a:ext uri="{FF2B5EF4-FFF2-40B4-BE49-F238E27FC236}">
                <a16:creationId xmlns:a16="http://schemas.microsoft.com/office/drawing/2014/main" id="{2B64AE9D-967B-485D-85BF-4CC3F07FF7F4}"/>
              </a:ext>
            </a:extLst>
          </p:cNvPr>
          <p:cNvCxnSpPr>
            <a:cxnSpLocks/>
            <a:endCxn id="264" idx="7"/>
          </p:cNvCxnSpPr>
          <p:nvPr/>
        </p:nvCxnSpPr>
        <p:spPr>
          <a:xfrm flipH="1">
            <a:off x="7477718" y="4782121"/>
            <a:ext cx="142985" cy="98309"/>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68" name="Straight Arrow Connector 267">
            <a:extLst>
              <a:ext uri="{FF2B5EF4-FFF2-40B4-BE49-F238E27FC236}">
                <a16:creationId xmlns:a16="http://schemas.microsoft.com/office/drawing/2014/main" id="{CD4F2C4D-D014-4C66-85BF-ADDFDF3C66FE}"/>
              </a:ext>
            </a:extLst>
          </p:cNvPr>
          <p:cNvCxnSpPr>
            <a:cxnSpLocks/>
            <a:stCxn id="265" idx="7"/>
            <a:endCxn id="264" idx="3"/>
          </p:cNvCxnSpPr>
          <p:nvPr/>
        </p:nvCxnSpPr>
        <p:spPr>
          <a:xfrm flipV="1">
            <a:off x="7069643" y="5157235"/>
            <a:ext cx="131269" cy="143736"/>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69" name="Straight Arrow Connector 268">
            <a:extLst>
              <a:ext uri="{FF2B5EF4-FFF2-40B4-BE49-F238E27FC236}">
                <a16:creationId xmlns:a16="http://schemas.microsoft.com/office/drawing/2014/main" id="{74D499FF-F934-45FD-95CB-E17891A0F176}"/>
              </a:ext>
            </a:extLst>
          </p:cNvPr>
          <p:cNvCxnSpPr>
            <a:cxnSpLocks/>
            <a:stCxn id="264" idx="5"/>
          </p:cNvCxnSpPr>
          <p:nvPr/>
        </p:nvCxnSpPr>
        <p:spPr>
          <a:xfrm>
            <a:off x="7477718" y="5157235"/>
            <a:ext cx="146131" cy="143736"/>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70" name="Straight Arrow Connector 269">
            <a:extLst>
              <a:ext uri="{FF2B5EF4-FFF2-40B4-BE49-F238E27FC236}">
                <a16:creationId xmlns:a16="http://schemas.microsoft.com/office/drawing/2014/main" id="{DF84F198-81B6-4A80-B8C7-8E242F5AF3DE}"/>
              </a:ext>
            </a:extLst>
          </p:cNvPr>
          <p:cNvCxnSpPr>
            <a:cxnSpLocks/>
            <a:stCxn id="265" idx="6"/>
          </p:cNvCxnSpPr>
          <p:nvPr/>
        </p:nvCxnSpPr>
        <p:spPr>
          <a:xfrm>
            <a:off x="7090812" y="5352078"/>
            <a:ext cx="511869" cy="0"/>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71" name="Straight Arrow Connector 270">
            <a:extLst>
              <a:ext uri="{FF2B5EF4-FFF2-40B4-BE49-F238E27FC236}">
                <a16:creationId xmlns:a16="http://schemas.microsoft.com/office/drawing/2014/main" id="{A8BF984F-6365-4DF0-8DDD-85F542DD07D8}"/>
              </a:ext>
            </a:extLst>
          </p:cNvPr>
          <p:cNvCxnSpPr>
            <a:cxnSpLocks/>
            <a:endCxn id="265" idx="0"/>
          </p:cNvCxnSpPr>
          <p:nvPr/>
        </p:nvCxnSpPr>
        <p:spPr>
          <a:xfrm>
            <a:off x="7018536" y="4798765"/>
            <a:ext cx="0" cy="481039"/>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272" name="Oval 271">
            <a:extLst>
              <a:ext uri="{FF2B5EF4-FFF2-40B4-BE49-F238E27FC236}">
                <a16:creationId xmlns:a16="http://schemas.microsoft.com/office/drawing/2014/main" id="{1A419822-F94E-45D1-B82D-402B2D32ABA1}"/>
              </a:ext>
            </a:extLst>
          </p:cNvPr>
          <p:cNvSpPr/>
          <p:nvPr/>
        </p:nvSpPr>
        <p:spPr>
          <a:xfrm>
            <a:off x="7140435" y="5452976"/>
            <a:ext cx="391464" cy="391464"/>
          </a:xfrm>
          <a:prstGeom prst="ellipse">
            <a:avLst/>
          </a:prstGeom>
          <a:solidFill>
            <a:schemeClr val="accent2">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3" name="Oval 272">
            <a:extLst>
              <a:ext uri="{FF2B5EF4-FFF2-40B4-BE49-F238E27FC236}">
                <a16:creationId xmlns:a16="http://schemas.microsoft.com/office/drawing/2014/main" id="{2F8D5B63-B803-4203-8220-B08600BB0610}"/>
              </a:ext>
            </a:extLst>
          </p:cNvPr>
          <p:cNvSpPr/>
          <p:nvPr/>
        </p:nvSpPr>
        <p:spPr>
          <a:xfrm>
            <a:off x="6943115" y="5909677"/>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74" name="Straight Arrow Connector 273">
            <a:extLst>
              <a:ext uri="{FF2B5EF4-FFF2-40B4-BE49-F238E27FC236}">
                <a16:creationId xmlns:a16="http://schemas.microsoft.com/office/drawing/2014/main" id="{D43C40E2-F0CB-4678-9E38-BE20A44FB58B}"/>
              </a:ext>
            </a:extLst>
          </p:cNvPr>
          <p:cNvCxnSpPr>
            <a:cxnSpLocks/>
            <a:endCxn id="272" idx="1"/>
          </p:cNvCxnSpPr>
          <p:nvPr/>
        </p:nvCxnSpPr>
        <p:spPr>
          <a:xfrm>
            <a:off x="7066495" y="5407467"/>
            <a:ext cx="131269" cy="102835"/>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75" name="Straight Arrow Connector 274">
            <a:extLst>
              <a:ext uri="{FF2B5EF4-FFF2-40B4-BE49-F238E27FC236}">
                <a16:creationId xmlns:a16="http://schemas.microsoft.com/office/drawing/2014/main" id="{4769CEBF-85E1-4FA7-9400-41E767942B47}"/>
              </a:ext>
            </a:extLst>
          </p:cNvPr>
          <p:cNvCxnSpPr>
            <a:cxnSpLocks/>
            <a:endCxn id="272" idx="7"/>
          </p:cNvCxnSpPr>
          <p:nvPr/>
        </p:nvCxnSpPr>
        <p:spPr>
          <a:xfrm flipH="1">
            <a:off x="7474571" y="5411994"/>
            <a:ext cx="142985" cy="98309"/>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76" name="Straight Arrow Connector 275">
            <a:extLst>
              <a:ext uri="{FF2B5EF4-FFF2-40B4-BE49-F238E27FC236}">
                <a16:creationId xmlns:a16="http://schemas.microsoft.com/office/drawing/2014/main" id="{0FEAFC7F-BF09-401B-9080-26F33B420D7A}"/>
              </a:ext>
            </a:extLst>
          </p:cNvPr>
          <p:cNvCxnSpPr>
            <a:cxnSpLocks/>
            <a:stCxn id="273" idx="7"/>
            <a:endCxn id="272" idx="3"/>
          </p:cNvCxnSpPr>
          <p:nvPr/>
        </p:nvCxnSpPr>
        <p:spPr>
          <a:xfrm flipV="1">
            <a:off x="7066495" y="5787110"/>
            <a:ext cx="131269" cy="143736"/>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77" name="Straight Arrow Connector 276">
            <a:extLst>
              <a:ext uri="{FF2B5EF4-FFF2-40B4-BE49-F238E27FC236}">
                <a16:creationId xmlns:a16="http://schemas.microsoft.com/office/drawing/2014/main" id="{AC9C7B1B-B7E3-419A-913F-9356443F4A2D}"/>
              </a:ext>
            </a:extLst>
          </p:cNvPr>
          <p:cNvCxnSpPr>
            <a:cxnSpLocks/>
            <a:stCxn id="272" idx="5"/>
          </p:cNvCxnSpPr>
          <p:nvPr/>
        </p:nvCxnSpPr>
        <p:spPr>
          <a:xfrm>
            <a:off x="7474571" y="5787110"/>
            <a:ext cx="146131" cy="143736"/>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78" name="Straight Arrow Connector 277">
            <a:extLst>
              <a:ext uri="{FF2B5EF4-FFF2-40B4-BE49-F238E27FC236}">
                <a16:creationId xmlns:a16="http://schemas.microsoft.com/office/drawing/2014/main" id="{23F3AA72-0396-4928-8320-C70121FA4AA1}"/>
              </a:ext>
            </a:extLst>
          </p:cNvPr>
          <p:cNvCxnSpPr>
            <a:cxnSpLocks/>
            <a:stCxn id="273" idx="6"/>
          </p:cNvCxnSpPr>
          <p:nvPr/>
        </p:nvCxnSpPr>
        <p:spPr>
          <a:xfrm>
            <a:off x="7087664" y="5981953"/>
            <a:ext cx="511869" cy="0"/>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79" name="Straight Arrow Connector 278">
            <a:extLst>
              <a:ext uri="{FF2B5EF4-FFF2-40B4-BE49-F238E27FC236}">
                <a16:creationId xmlns:a16="http://schemas.microsoft.com/office/drawing/2014/main" id="{A3D7F3FB-ECBD-4053-BD71-450F94FB206A}"/>
              </a:ext>
            </a:extLst>
          </p:cNvPr>
          <p:cNvCxnSpPr>
            <a:cxnSpLocks/>
            <a:endCxn id="273" idx="0"/>
          </p:cNvCxnSpPr>
          <p:nvPr/>
        </p:nvCxnSpPr>
        <p:spPr>
          <a:xfrm>
            <a:off x="7015390" y="5428637"/>
            <a:ext cx="0" cy="481039"/>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80" name="Straight Arrow Connector 279">
            <a:extLst>
              <a:ext uri="{FF2B5EF4-FFF2-40B4-BE49-F238E27FC236}">
                <a16:creationId xmlns:a16="http://schemas.microsoft.com/office/drawing/2014/main" id="{07705E03-8CE8-4B35-A39F-2C78501902D7}"/>
              </a:ext>
            </a:extLst>
          </p:cNvPr>
          <p:cNvCxnSpPr>
            <a:cxnSpLocks/>
          </p:cNvCxnSpPr>
          <p:nvPr/>
        </p:nvCxnSpPr>
        <p:spPr>
          <a:xfrm>
            <a:off x="7020197" y="6056048"/>
            <a:ext cx="2" cy="193071"/>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sp>
        <p:nvSpPr>
          <p:cNvPr id="281" name="Rectangle 280">
            <a:extLst>
              <a:ext uri="{FF2B5EF4-FFF2-40B4-BE49-F238E27FC236}">
                <a16:creationId xmlns:a16="http://schemas.microsoft.com/office/drawing/2014/main" id="{4902FA72-F8B6-45BC-8E6A-B809BB910B06}"/>
              </a:ext>
            </a:extLst>
          </p:cNvPr>
          <p:cNvSpPr/>
          <p:nvPr/>
        </p:nvSpPr>
        <p:spPr>
          <a:xfrm>
            <a:off x="6926451" y="3654584"/>
            <a:ext cx="2766332" cy="213289"/>
          </a:xfrm>
          <a:prstGeom prst="rect">
            <a:avLst/>
          </a:prstGeom>
          <a:solidFill>
            <a:schemeClr val="accent6">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a:extLst>
              <a:ext uri="{FF2B5EF4-FFF2-40B4-BE49-F238E27FC236}">
                <a16:creationId xmlns:a16="http://schemas.microsoft.com/office/drawing/2014/main" id="{F94B8831-DC79-46AE-B2C2-0EEFE806CB38}"/>
              </a:ext>
            </a:extLst>
          </p:cNvPr>
          <p:cNvSpPr/>
          <p:nvPr/>
        </p:nvSpPr>
        <p:spPr>
          <a:xfrm>
            <a:off x="8841108" y="2674781"/>
            <a:ext cx="1269448" cy="572161"/>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a:solidFill>
                  <a:schemeClr val="tx1"/>
                </a:solidFill>
              </a:rPr>
              <a:t>Mem. Controller</a:t>
            </a:r>
            <a:endParaRPr lang="en-US" sz="2000">
              <a:solidFill>
                <a:schemeClr val="tx1"/>
              </a:solidFill>
            </a:endParaRPr>
          </a:p>
        </p:txBody>
      </p:sp>
      <p:cxnSp>
        <p:nvCxnSpPr>
          <p:cNvPr id="284" name="Straight Arrow Connector 283">
            <a:extLst>
              <a:ext uri="{FF2B5EF4-FFF2-40B4-BE49-F238E27FC236}">
                <a16:creationId xmlns:a16="http://schemas.microsoft.com/office/drawing/2014/main" id="{59B0E1A8-B6A4-4B75-9D3E-15D0521DD87C}"/>
              </a:ext>
            </a:extLst>
          </p:cNvPr>
          <p:cNvCxnSpPr>
            <a:cxnSpLocks/>
          </p:cNvCxnSpPr>
          <p:nvPr/>
        </p:nvCxnSpPr>
        <p:spPr>
          <a:xfrm>
            <a:off x="7400769" y="3325151"/>
            <a:ext cx="0" cy="329433"/>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85" name="Straight Arrow Connector 284">
            <a:extLst>
              <a:ext uri="{FF2B5EF4-FFF2-40B4-BE49-F238E27FC236}">
                <a16:creationId xmlns:a16="http://schemas.microsoft.com/office/drawing/2014/main" id="{4A25B335-DE21-440F-8E2A-9DCC5DEE539E}"/>
              </a:ext>
            </a:extLst>
          </p:cNvPr>
          <p:cNvCxnSpPr>
            <a:cxnSpLocks/>
          </p:cNvCxnSpPr>
          <p:nvPr/>
        </p:nvCxnSpPr>
        <p:spPr>
          <a:xfrm>
            <a:off x="7908327" y="3325151"/>
            <a:ext cx="0" cy="329433"/>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86" name="Straight Arrow Connector 285">
            <a:extLst>
              <a:ext uri="{FF2B5EF4-FFF2-40B4-BE49-F238E27FC236}">
                <a16:creationId xmlns:a16="http://schemas.microsoft.com/office/drawing/2014/main" id="{AE5706D7-6180-4698-9EC9-BA322B8C6F19}"/>
              </a:ext>
            </a:extLst>
          </p:cNvPr>
          <p:cNvCxnSpPr>
            <a:cxnSpLocks/>
          </p:cNvCxnSpPr>
          <p:nvPr/>
        </p:nvCxnSpPr>
        <p:spPr>
          <a:xfrm>
            <a:off x="8440301" y="3325151"/>
            <a:ext cx="0" cy="329433"/>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87" name="Straight Arrow Connector 286">
            <a:extLst>
              <a:ext uri="{FF2B5EF4-FFF2-40B4-BE49-F238E27FC236}">
                <a16:creationId xmlns:a16="http://schemas.microsoft.com/office/drawing/2014/main" id="{D2C053E4-571D-4177-9FBA-61ADA8EF146F}"/>
              </a:ext>
            </a:extLst>
          </p:cNvPr>
          <p:cNvCxnSpPr>
            <a:cxnSpLocks/>
          </p:cNvCxnSpPr>
          <p:nvPr/>
        </p:nvCxnSpPr>
        <p:spPr>
          <a:xfrm>
            <a:off x="8900478" y="3325151"/>
            <a:ext cx="0" cy="329433"/>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88" name="Straight Arrow Connector 287">
            <a:extLst>
              <a:ext uri="{FF2B5EF4-FFF2-40B4-BE49-F238E27FC236}">
                <a16:creationId xmlns:a16="http://schemas.microsoft.com/office/drawing/2014/main" id="{C6CBAA05-D3AD-40CC-A2EF-67C72DC2E394}"/>
              </a:ext>
            </a:extLst>
          </p:cNvPr>
          <p:cNvCxnSpPr>
            <a:cxnSpLocks/>
          </p:cNvCxnSpPr>
          <p:nvPr/>
        </p:nvCxnSpPr>
        <p:spPr>
          <a:xfrm>
            <a:off x="9348677" y="3325151"/>
            <a:ext cx="0" cy="329433"/>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91" name="Straight Arrow Connector 290">
            <a:extLst>
              <a:ext uri="{FF2B5EF4-FFF2-40B4-BE49-F238E27FC236}">
                <a16:creationId xmlns:a16="http://schemas.microsoft.com/office/drawing/2014/main" id="{3DC7FE47-17C0-4240-9004-9DC0DBAC0A4E}"/>
              </a:ext>
            </a:extLst>
          </p:cNvPr>
          <p:cNvCxnSpPr>
            <a:cxnSpLocks/>
            <a:stCxn id="92" idx="2"/>
            <a:endCxn id="282" idx="0"/>
          </p:cNvCxnSpPr>
          <p:nvPr/>
        </p:nvCxnSpPr>
        <p:spPr>
          <a:xfrm>
            <a:off x="9475832" y="2220301"/>
            <a:ext cx="0" cy="45448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540C1BE0-79B7-4A5A-97FC-674E1805E840}"/>
              </a:ext>
            </a:extLst>
          </p:cNvPr>
          <p:cNvGrpSpPr/>
          <p:nvPr/>
        </p:nvGrpSpPr>
        <p:grpSpPr>
          <a:xfrm>
            <a:off x="8204009" y="3753168"/>
            <a:ext cx="1568053" cy="2563812"/>
            <a:chOff x="7624889" y="3753168"/>
            <a:chExt cx="1568053" cy="2563812"/>
          </a:xfrm>
        </p:grpSpPr>
        <p:sp>
          <p:nvSpPr>
            <p:cNvPr id="176" name="Oval 175">
              <a:extLst>
                <a:ext uri="{FF2B5EF4-FFF2-40B4-BE49-F238E27FC236}">
                  <a16:creationId xmlns:a16="http://schemas.microsoft.com/office/drawing/2014/main" id="{843A14B8-E838-4157-A6A7-00DC02FFE096}"/>
                </a:ext>
              </a:extLst>
            </p:cNvPr>
            <p:cNvSpPr/>
            <p:nvPr/>
          </p:nvSpPr>
          <p:spPr>
            <a:xfrm>
              <a:off x="7871607" y="4180878"/>
              <a:ext cx="411480" cy="411480"/>
            </a:xfrm>
            <a:prstGeom prst="ellipse">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3600" b="1">
                  <a:solidFill>
                    <a:schemeClr val="tx1"/>
                  </a:solidFill>
                </a:rPr>
                <a:t>×</a:t>
              </a:r>
              <a:endParaRPr lang="en-US" sz="3600" b="1">
                <a:solidFill>
                  <a:schemeClr val="tx1"/>
                </a:solidFill>
              </a:endParaRPr>
            </a:p>
          </p:txBody>
        </p:sp>
        <p:cxnSp>
          <p:nvCxnSpPr>
            <p:cNvPr id="177" name="Straight Arrow Connector 176">
              <a:extLst>
                <a:ext uri="{FF2B5EF4-FFF2-40B4-BE49-F238E27FC236}">
                  <a16:creationId xmlns:a16="http://schemas.microsoft.com/office/drawing/2014/main" id="{F5B133CB-963D-4DB3-8103-37A82437C60F}"/>
                </a:ext>
              </a:extLst>
            </p:cNvPr>
            <p:cNvCxnSpPr>
              <a:cxnSpLocks/>
            </p:cNvCxnSpPr>
            <p:nvPr/>
          </p:nvCxnSpPr>
          <p:spPr>
            <a:xfrm>
              <a:off x="8227592" y="4555632"/>
              <a:ext cx="378060" cy="355882"/>
            </a:xfrm>
            <a:prstGeom prst="straightConnector1">
              <a:avLst/>
            </a:prstGeom>
            <a:solidFill>
              <a:schemeClr val="accent2">
                <a:lumMod val="60000"/>
                <a:lumOff val="40000"/>
              </a:schemeClr>
            </a:solidFill>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8" name="Oval 177">
              <a:extLst>
                <a:ext uri="{FF2B5EF4-FFF2-40B4-BE49-F238E27FC236}">
                  <a16:creationId xmlns:a16="http://schemas.microsoft.com/office/drawing/2014/main" id="{DB0FFC42-F88B-45AF-A3A4-D375F7B25699}"/>
                </a:ext>
              </a:extLst>
            </p:cNvPr>
            <p:cNvSpPr/>
            <p:nvPr/>
          </p:nvSpPr>
          <p:spPr>
            <a:xfrm>
              <a:off x="8540627" y="4827720"/>
              <a:ext cx="411480" cy="411480"/>
            </a:xfrm>
            <a:prstGeom prst="ellipse">
              <a:avLst/>
            </a:prstGeom>
            <a:solidFill>
              <a:schemeClr val="accent2">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45720" rIns="0" bIns="0" rtlCol="0" anchor="ctr"/>
            <a:lstStyle/>
            <a:p>
              <a:pPr algn="ctr"/>
              <a:r>
                <a:rPr lang="zh-CN" altLang="en-US" sz="3600" b="1">
                  <a:solidFill>
                    <a:schemeClr val="tx1"/>
                  </a:solidFill>
                </a:rPr>
                <a:t>＋</a:t>
              </a:r>
              <a:endParaRPr lang="en-US" b="1">
                <a:solidFill>
                  <a:schemeClr val="tx1"/>
                </a:solidFill>
              </a:endParaRPr>
            </a:p>
          </p:txBody>
        </p:sp>
        <p:sp>
          <p:nvSpPr>
            <p:cNvPr id="183" name="Freeform: Shape 182">
              <a:extLst>
                <a:ext uri="{FF2B5EF4-FFF2-40B4-BE49-F238E27FC236}">
                  <a16:creationId xmlns:a16="http://schemas.microsoft.com/office/drawing/2014/main" id="{B080E971-7CA5-4BA4-97B0-500963AB0A12}"/>
                </a:ext>
              </a:extLst>
            </p:cNvPr>
            <p:cNvSpPr/>
            <p:nvPr/>
          </p:nvSpPr>
          <p:spPr>
            <a:xfrm>
              <a:off x="8880825" y="3829531"/>
              <a:ext cx="312117" cy="1072445"/>
            </a:xfrm>
            <a:custGeom>
              <a:avLst/>
              <a:gdLst>
                <a:gd name="connsiteX0" fmla="*/ 342900 w 342900"/>
                <a:gd name="connsiteY0" fmla="*/ 0 h 1061085"/>
                <a:gd name="connsiteX1" fmla="*/ 220980 w 342900"/>
                <a:gd name="connsiteY1" fmla="*/ 127635 h 1061085"/>
                <a:gd name="connsiteX2" fmla="*/ 236220 w 342900"/>
                <a:gd name="connsiteY2" fmla="*/ 474345 h 1061085"/>
                <a:gd name="connsiteX3" fmla="*/ 245745 w 342900"/>
                <a:gd name="connsiteY3" fmla="*/ 792480 h 1061085"/>
                <a:gd name="connsiteX4" fmla="*/ 0 w 342900"/>
                <a:gd name="connsiteY4" fmla="*/ 1061085 h 1061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0" h="1061085">
                  <a:moveTo>
                    <a:pt x="342900" y="0"/>
                  </a:moveTo>
                  <a:cubicBezTo>
                    <a:pt x="290830" y="24289"/>
                    <a:pt x="238760" y="48578"/>
                    <a:pt x="220980" y="127635"/>
                  </a:cubicBezTo>
                  <a:cubicBezTo>
                    <a:pt x="203200" y="206693"/>
                    <a:pt x="232093" y="363538"/>
                    <a:pt x="236220" y="474345"/>
                  </a:cubicBezTo>
                  <a:cubicBezTo>
                    <a:pt x="240347" y="585152"/>
                    <a:pt x="285115" y="694690"/>
                    <a:pt x="245745" y="792480"/>
                  </a:cubicBezTo>
                  <a:cubicBezTo>
                    <a:pt x="206375" y="890270"/>
                    <a:pt x="103187" y="975677"/>
                    <a:pt x="0" y="1061085"/>
                  </a:cubicBezTo>
                </a:path>
              </a:pathLst>
            </a:custGeom>
            <a:noFill/>
            <a:ln w="3810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Freeform: Shape 291">
              <a:extLst>
                <a:ext uri="{FF2B5EF4-FFF2-40B4-BE49-F238E27FC236}">
                  <a16:creationId xmlns:a16="http://schemas.microsoft.com/office/drawing/2014/main" id="{3C125864-DAD6-48AA-92FF-DFF95E888866}"/>
                </a:ext>
              </a:extLst>
            </p:cNvPr>
            <p:cNvSpPr/>
            <p:nvPr/>
          </p:nvSpPr>
          <p:spPr>
            <a:xfrm>
              <a:off x="8219652" y="3771251"/>
              <a:ext cx="270502" cy="485914"/>
            </a:xfrm>
            <a:custGeom>
              <a:avLst/>
              <a:gdLst>
                <a:gd name="connsiteX0" fmla="*/ 342900 w 342900"/>
                <a:gd name="connsiteY0" fmla="*/ 0 h 1061085"/>
                <a:gd name="connsiteX1" fmla="*/ 220980 w 342900"/>
                <a:gd name="connsiteY1" fmla="*/ 127635 h 1061085"/>
                <a:gd name="connsiteX2" fmla="*/ 236220 w 342900"/>
                <a:gd name="connsiteY2" fmla="*/ 474345 h 1061085"/>
                <a:gd name="connsiteX3" fmla="*/ 245745 w 342900"/>
                <a:gd name="connsiteY3" fmla="*/ 792480 h 1061085"/>
                <a:gd name="connsiteX4" fmla="*/ 0 w 342900"/>
                <a:gd name="connsiteY4" fmla="*/ 1061085 h 1061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0" h="1061085">
                  <a:moveTo>
                    <a:pt x="342900" y="0"/>
                  </a:moveTo>
                  <a:cubicBezTo>
                    <a:pt x="290830" y="24289"/>
                    <a:pt x="238760" y="48578"/>
                    <a:pt x="220980" y="127635"/>
                  </a:cubicBezTo>
                  <a:cubicBezTo>
                    <a:pt x="203200" y="206693"/>
                    <a:pt x="232093" y="363538"/>
                    <a:pt x="236220" y="474345"/>
                  </a:cubicBezTo>
                  <a:cubicBezTo>
                    <a:pt x="240347" y="585152"/>
                    <a:pt x="285115" y="694690"/>
                    <a:pt x="245745" y="792480"/>
                  </a:cubicBezTo>
                  <a:cubicBezTo>
                    <a:pt x="206375" y="890270"/>
                    <a:pt x="103187" y="975677"/>
                    <a:pt x="0" y="1061085"/>
                  </a:cubicBezTo>
                </a:path>
              </a:pathLst>
            </a:custGeom>
            <a:noFill/>
            <a:ln w="3810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Freeform: Shape 292">
              <a:extLst>
                <a:ext uri="{FF2B5EF4-FFF2-40B4-BE49-F238E27FC236}">
                  <a16:creationId xmlns:a16="http://schemas.microsoft.com/office/drawing/2014/main" id="{487ECBBD-485F-49CE-8FC4-43AAE70ECB65}"/>
                </a:ext>
              </a:extLst>
            </p:cNvPr>
            <p:cNvSpPr/>
            <p:nvPr/>
          </p:nvSpPr>
          <p:spPr>
            <a:xfrm flipH="1">
              <a:off x="7624889" y="3753168"/>
              <a:ext cx="328420" cy="485914"/>
            </a:xfrm>
            <a:custGeom>
              <a:avLst/>
              <a:gdLst>
                <a:gd name="connsiteX0" fmla="*/ 342900 w 342900"/>
                <a:gd name="connsiteY0" fmla="*/ 0 h 1061085"/>
                <a:gd name="connsiteX1" fmla="*/ 220980 w 342900"/>
                <a:gd name="connsiteY1" fmla="*/ 127635 h 1061085"/>
                <a:gd name="connsiteX2" fmla="*/ 236220 w 342900"/>
                <a:gd name="connsiteY2" fmla="*/ 474345 h 1061085"/>
                <a:gd name="connsiteX3" fmla="*/ 245745 w 342900"/>
                <a:gd name="connsiteY3" fmla="*/ 792480 h 1061085"/>
                <a:gd name="connsiteX4" fmla="*/ 0 w 342900"/>
                <a:gd name="connsiteY4" fmla="*/ 1061085 h 1061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0" h="1061085">
                  <a:moveTo>
                    <a:pt x="342900" y="0"/>
                  </a:moveTo>
                  <a:cubicBezTo>
                    <a:pt x="290830" y="24289"/>
                    <a:pt x="238760" y="48578"/>
                    <a:pt x="220980" y="127635"/>
                  </a:cubicBezTo>
                  <a:cubicBezTo>
                    <a:pt x="203200" y="206693"/>
                    <a:pt x="232093" y="363538"/>
                    <a:pt x="236220" y="474345"/>
                  </a:cubicBezTo>
                  <a:cubicBezTo>
                    <a:pt x="240347" y="585152"/>
                    <a:pt x="285115" y="694690"/>
                    <a:pt x="245745" y="792480"/>
                  </a:cubicBezTo>
                  <a:cubicBezTo>
                    <a:pt x="206375" y="890270"/>
                    <a:pt x="103187" y="975677"/>
                    <a:pt x="0" y="1061085"/>
                  </a:cubicBezTo>
                </a:path>
              </a:pathLst>
            </a:custGeom>
            <a:noFill/>
            <a:ln w="3810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D9F69756-6E0D-4B29-9717-F1E5B0A06419}"/>
                </a:ext>
              </a:extLst>
            </p:cNvPr>
            <p:cNvSpPr/>
            <p:nvPr/>
          </p:nvSpPr>
          <p:spPr>
            <a:xfrm>
              <a:off x="8376878" y="5185410"/>
              <a:ext cx="203242" cy="1131570"/>
            </a:xfrm>
            <a:custGeom>
              <a:avLst/>
              <a:gdLst>
                <a:gd name="connsiteX0" fmla="*/ 203242 w 203242"/>
                <a:gd name="connsiteY0" fmla="*/ 0 h 1131570"/>
                <a:gd name="connsiteX1" fmla="*/ 16552 w 203242"/>
                <a:gd name="connsiteY1" fmla="*/ 175260 h 1131570"/>
                <a:gd name="connsiteX2" fmla="*/ 16552 w 203242"/>
                <a:gd name="connsiteY2" fmla="*/ 575310 h 1131570"/>
                <a:gd name="connsiteX3" fmla="*/ 81322 w 203242"/>
                <a:gd name="connsiteY3" fmla="*/ 1131570 h 1131570"/>
              </a:gdLst>
              <a:ahLst/>
              <a:cxnLst>
                <a:cxn ang="0">
                  <a:pos x="connsiteX0" y="connsiteY0"/>
                </a:cxn>
                <a:cxn ang="0">
                  <a:pos x="connsiteX1" y="connsiteY1"/>
                </a:cxn>
                <a:cxn ang="0">
                  <a:pos x="connsiteX2" y="connsiteY2"/>
                </a:cxn>
                <a:cxn ang="0">
                  <a:pos x="connsiteX3" y="connsiteY3"/>
                </a:cxn>
              </a:cxnLst>
              <a:rect l="l" t="t" r="r" b="b"/>
              <a:pathLst>
                <a:path w="203242" h="1131570">
                  <a:moveTo>
                    <a:pt x="203242" y="0"/>
                  </a:moveTo>
                  <a:cubicBezTo>
                    <a:pt x="125454" y="39687"/>
                    <a:pt x="47667" y="79375"/>
                    <a:pt x="16552" y="175260"/>
                  </a:cubicBezTo>
                  <a:cubicBezTo>
                    <a:pt x="-14563" y="271145"/>
                    <a:pt x="5757" y="415925"/>
                    <a:pt x="16552" y="575310"/>
                  </a:cubicBezTo>
                  <a:cubicBezTo>
                    <a:pt x="27347" y="734695"/>
                    <a:pt x="54334" y="933132"/>
                    <a:pt x="81322" y="1131570"/>
                  </a:cubicBezTo>
                </a:path>
              </a:pathLst>
            </a:custGeom>
            <a:noFill/>
            <a:ln w="3810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07" name="Straight Arrow Connector 306">
            <a:extLst>
              <a:ext uri="{FF2B5EF4-FFF2-40B4-BE49-F238E27FC236}">
                <a16:creationId xmlns:a16="http://schemas.microsoft.com/office/drawing/2014/main" id="{27FE114D-F323-437C-9099-468AEA25B894}"/>
              </a:ext>
            </a:extLst>
          </p:cNvPr>
          <p:cNvCxnSpPr>
            <a:cxnSpLocks/>
            <a:endCxn id="281" idx="3"/>
          </p:cNvCxnSpPr>
          <p:nvPr/>
        </p:nvCxnSpPr>
        <p:spPr>
          <a:xfrm flipH="1" flipV="1">
            <a:off x="9692783" y="3761229"/>
            <a:ext cx="697087" cy="10022"/>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1FF719F-44A2-4C39-B42F-CBB7CD2CF74B}"/>
              </a:ext>
            </a:extLst>
          </p:cNvPr>
          <p:cNvSpPr txBox="1"/>
          <p:nvPr/>
        </p:nvSpPr>
        <p:spPr>
          <a:xfrm>
            <a:off x="123189" y="5982387"/>
            <a:ext cx="7483464" cy="954107"/>
          </a:xfrm>
          <a:prstGeom prst="rect">
            <a:avLst/>
          </a:prstGeom>
          <a:noFill/>
        </p:spPr>
        <p:txBody>
          <a:bodyPr wrap="square" rtlCol="0">
            <a:spAutoFit/>
          </a:bodyPr>
          <a:lstStyle/>
          <a:p>
            <a:r>
              <a:rPr lang="en-US" sz="2800">
                <a:latin typeface="Consolas" panose="020B0609020204030204" pitchFamily="49" charset="0"/>
              </a:rPr>
              <a:t>+ </a:t>
            </a:r>
            <a:r>
              <a:rPr lang="en-US" sz="2800"/>
              <a:t>Simpler PE, better memory b/w utilization</a:t>
            </a:r>
          </a:p>
          <a:p>
            <a:r>
              <a:rPr lang="en-US" sz="2800">
                <a:latin typeface="Consolas" panose="020B0609020204030204" pitchFamily="49" charset="0"/>
              </a:rPr>
              <a:t>- </a:t>
            </a:r>
            <a:r>
              <a:rPr lang="en-US" sz="2800"/>
              <a:t>Different execution model for comp. and mem.</a:t>
            </a:r>
          </a:p>
        </p:txBody>
      </p:sp>
      <p:sp>
        <p:nvSpPr>
          <p:cNvPr id="172" name="Rectangle 171">
            <a:extLst>
              <a:ext uri="{FF2B5EF4-FFF2-40B4-BE49-F238E27FC236}">
                <a16:creationId xmlns:a16="http://schemas.microsoft.com/office/drawing/2014/main" id="{6366DC11-1CC2-4456-9958-63F5D7004C30}"/>
              </a:ext>
            </a:extLst>
          </p:cNvPr>
          <p:cNvSpPr/>
          <p:nvPr/>
        </p:nvSpPr>
        <p:spPr>
          <a:xfrm>
            <a:off x="7841363" y="3547429"/>
            <a:ext cx="520517" cy="328862"/>
          </a:xfrm>
          <a:prstGeom prst="rect">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A</a:t>
            </a:r>
          </a:p>
        </p:txBody>
      </p:sp>
      <p:sp>
        <p:nvSpPr>
          <p:cNvPr id="173" name="Rectangle 172">
            <a:extLst>
              <a:ext uri="{FF2B5EF4-FFF2-40B4-BE49-F238E27FC236}">
                <a16:creationId xmlns:a16="http://schemas.microsoft.com/office/drawing/2014/main" id="{930A240A-2951-4751-AF4F-33B3C51E31F9}"/>
              </a:ext>
            </a:extLst>
          </p:cNvPr>
          <p:cNvSpPr/>
          <p:nvPr/>
        </p:nvSpPr>
        <p:spPr>
          <a:xfrm>
            <a:off x="8701229" y="3555848"/>
            <a:ext cx="522410" cy="328862"/>
          </a:xfrm>
          <a:prstGeom prst="rect">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B</a:t>
            </a:r>
          </a:p>
        </p:txBody>
      </p:sp>
      <p:sp>
        <p:nvSpPr>
          <p:cNvPr id="174" name="Rectangle 173">
            <a:extLst>
              <a:ext uri="{FF2B5EF4-FFF2-40B4-BE49-F238E27FC236}">
                <a16:creationId xmlns:a16="http://schemas.microsoft.com/office/drawing/2014/main" id="{DFAB9028-A390-4B85-8CEB-099D2965C660}"/>
              </a:ext>
            </a:extLst>
          </p:cNvPr>
          <p:cNvSpPr/>
          <p:nvPr/>
        </p:nvSpPr>
        <p:spPr>
          <a:xfrm>
            <a:off x="9482155" y="3571073"/>
            <a:ext cx="493533" cy="328862"/>
          </a:xfrm>
          <a:prstGeom prst="rect">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C</a:t>
            </a:r>
          </a:p>
        </p:txBody>
      </p:sp>
      <p:sp>
        <p:nvSpPr>
          <p:cNvPr id="5" name="TextBox 4">
            <a:extLst>
              <a:ext uri="{FF2B5EF4-FFF2-40B4-BE49-F238E27FC236}">
                <a16:creationId xmlns:a16="http://schemas.microsoft.com/office/drawing/2014/main" id="{AF7A893B-28AE-4011-8A8B-8824E7B35FF0}"/>
              </a:ext>
            </a:extLst>
          </p:cNvPr>
          <p:cNvSpPr txBox="1"/>
          <p:nvPr/>
        </p:nvSpPr>
        <p:spPr>
          <a:xfrm>
            <a:off x="153654" y="1887925"/>
            <a:ext cx="3922869" cy="4154984"/>
          </a:xfrm>
          <a:prstGeom prst="rect">
            <a:avLst/>
          </a:prstGeom>
          <a:noFill/>
        </p:spPr>
        <p:txBody>
          <a:bodyPr wrap="none" rtlCol="0">
            <a:spAutoFit/>
          </a:bodyPr>
          <a:lstStyle/>
          <a:p>
            <a:r>
              <a:rPr lang="en-US" sz="2400">
                <a:latin typeface="Consolas" panose="020B0609020204030204" pitchFamily="49" charset="0"/>
              </a:rPr>
              <a:t>main:</a:t>
            </a:r>
          </a:p>
          <a:p>
            <a:r>
              <a:rPr lang="en-US" sz="2400">
                <a:latin typeface="Consolas" panose="020B0609020204030204" pitchFamily="49" charset="0"/>
              </a:rPr>
              <a:t>  li $rs3, 0</a:t>
            </a:r>
          </a:p>
          <a:p>
            <a:r>
              <a:rPr lang="en-US" sz="2400">
                <a:latin typeface="Consolas" panose="020B0609020204030204" pitchFamily="49" charset="0"/>
              </a:rPr>
              <a:t>loop:</a:t>
            </a:r>
          </a:p>
          <a:p>
            <a:r>
              <a:rPr lang="en-US" sz="2400">
                <a:latin typeface="Consolas" panose="020B0609020204030204" pitchFamily="49" charset="0"/>
              </a:rPr>
              <a:t>  load $rs1, a[</a:t>
            </a:r>
            <a:r>
              <a:rPr lang="en-US" sz="2400" err="1">
                <a:latin typeface="Consolas" panose="020B0609020204030204" pitchFamily="49" charset="0"/>
              </a:rPr>
              <a:t>i</a:t>
            </a:r>
            <a:r>
              <a:rPr lang="en-US" sz="2400">
                <a:latin typeface="Consolas" panose="020B0609020204030204" pitchFamily="49" charset="0"/>
              </a:rPr>
              <a:t>]</a:t>
            </a:r>
          </a:p>
          <a:p>
            <a:r>
              <a:rPr lang="en-US" sz="2400">
                <a:latin typeface="Consolas" panose="020B0609020204030204" pitchFamily="49" charset="0"/>
              </a:rPr>
              <a:t>  load $rs2, b[</a:t>
            </a:r>
            <a:r>
              <a:rPr lang="en-US" sz="2400" err="1">
                <a:latin typeface="Consolas" panose="020B0609020204030204" pitchFamily="49" charset="0"/>
              </a:rPr>
              <a:t>i</a:t>
            </a:r>
            <a:r>
              <a:rPr lang="en-US" sz="2400">
                <a:latin typeface="Consolas" panose="020B0609020204030204" pitchFamily="49" charset="0"/>
              </a:rPr>
              <a:t>]</a:t>
            </a:r>
          </a:p>
          <a:p>
            <a:r>
              <a:rPr lang="en-US" sz="2400">
                <a:latin typeface="Consolas" panose="020B0609020204030204" pitchFamily="49" charset="0"/>
              </a:rPr>
              <a:t>  </a:t>
            </a:r>
            <a:r>
              <a:rPr lang="en-US" sz="2400" err="1">
                <a:latin typeface="Consolas" panose="020B0609020204030204" pitchFamily="49" charset="0"/>
              </a:rPr>
              <a:t>mul</a:t>
            </a:r>
            <a:r>
              <a:rPr lang="en-US" sz="2400">
                <a:latin typeface="Consolas" panose="020B0609020204030204" pitchFamily="49" charset="0"/>
              </a:rPr>
              <a:t> $rs1, $rs1, $rs2</a:t>
            </a:r>
          </a:p>
          <a:p>
            <a:r>
              <a:rPr lang="en-US" sz="2400">
                <a:latin typeface="Consolas" panose="020B0609020204030204" pitchFamily="49" charset="0"/>
              </a:rPr>
              <a:t>  load $rs0, c[</a:t>
            </a:r>
            <a:r>
              <a:rPr lang="en-US" sz="2400" err="1">
                <a:latin typeface="Consolas" panose="020B0609020204030204" pitchFamily="49" charset="0"/>
              </a:rPr>
              <a:t>i</a:t>
            </a:r>
            <a:r>
              <a:rPr lang="en-US" sz="2400">
                <a:latin typeface="Consolas" panose="020B0609020204030204" pitchFamily="49" charset="0"/>
              </a:rPr>
              <a:t>]</a:t>
            </a:r>
          </a:p>
          <a:p>
            <a:r>
              <a:rPr lang="en-US" sz="2400">
                <a:latin typeface="Consolas" panose="020B0609020204030204" pitchFamily="49" charset="0"/>
              </a:rPr>
              <a:t>  add $rs0, $rs1</a:t>
            </a:r>
          </a:p>
          <a:p>
            <a:r>
              <a:rPr lang="en-US" sz="2400">
                <a:latin typeface="Consolas" panose="020B0609020204030204" pitchFamily="49" charset="0"/>
              </a:rPr>
              <a:t>  store $rs1, c[</a:t>
            </a:r>
            <a:r>
              <a:rPr lang="en-US" sz="2400" err="1">
                <a:latin typeface="Consolas" panose="020B0609020204030204" pitchFamily="49" charset="0"/>
              </a:rPr>
              <a:t>i</a:t>
            </a:r>
            <a:r>
              <a:rPr lang="en-US" sz="2400">
                <a:latin typeface="Consolas" panose="020B0609020204030204" pitchFamily="49" charset="0"/>
              </a:rPr>
              <a:t>]</a:t>
            </a:r>
          </a:p>
          <a:p>
            <a:r>
              <a:rPr lang="en-US" sz="2400">
                <a:latin typeface="Consolas" panose="020B0609020204030204" pitchFamily="49" charset="0"/>
              </a:rPr>
              <a:t>  add $rs3, $rs3, 1</a:t>
            </a:r>
          </a:p>
          <a:p>
            <a:r>
              <a:rPr lang="en-US" sz="2400">
                <a:latin typeface="Consolas" panose="020B0609020204030204" pitchFamily="49" charset="0"/>
              </a:rPr>
              <a:t>  </a:t>
            </a:r>
            <a:r>
              <a:rPr lang="en-US" sz="2400" err="1">
                <a:latin typeface="Consolas" panose="020B0609020204030204" pitchFamily="49" charset="0"/>
              </a:rPr>
              <a:t>b</a:t>
            </a:r>
            <a:r>
              <a:rPr lang="en-US" altLang="zh-CN" sz="2400" err="1">
                <a:latin typeface="Consolas" panose="020B0609020204030204" pitchFamily="49" charset="0"/>
              </a:rPr>
              <a:t>lt</a:t>
            </a:r>
            <a:r>
              <a:rPr lang="en-US" sz="2400">
                <a:latin typeface="Consolas" panose="020B0609020204030204" pitchFamily="49" charset="0"/>
              </a:rPr>
              <a:t> $rs3, n, loop</a:t>
            </a:r>
          </a:p>
        </p:txBody>
      </p:sp>
      <p:cxnSp>
        <p:nvCxnSpPr>
          <p:cNvPr id="7" name="Straight Connector 6">
            <a:extLst>
              <a:ext uri="{FF2B5EF4-FFF2-40B4-BE49-F238E27FC236}">
                <a16:creationId xmlns:a16="http://schemas.microsoft.com/office/drawing/2014/main" id="{BCD85467-A2E7-4655-9C45-21E2E5ADED25}"/>
              </a:ext>
            </a:extLst>
          </p:cNvPr>
          <p:cNvCxnSpPr>
            <a:cxnSpLocks/>
          </p:cNvCxnSpPr>
          <p:nvPr/>
        </p:nvCxnSpPr>
        <p:spPr>
          <a:xfrm>
            <a:off x="4155012" y="1986582"/>
            <a:ext cx="0" cy="4002604"/>
          </a:xfrm>
          <a:prstGeom prst="line">
            <a:avLst/>
          </a:prstGeom>
        </p:spPr>
        <p:style>
          <a:lnRef idx="1">
            <a:schemeClr val="dk1"/>
          </a:lnRef>
          <a:fillRef idx="0">
            <a:schemeClr val="dk1"/>
          </a:fillRef>
          <a:effectRef idx="0">
            <a:schemeClr val="dk1"/>
          </a:effectRef>
          <a:fontRef idx="minor">
            <a:schemeClr val="tx1"/>
          </a:fontRef>
        </p:style>
      </p:cxnSp>
      <p:sp>
        <p:nvSpPr>
          <p:cNvPr id="180" name="TextBox 179">
            <a:extLst>
              <a:ext uri="{FF2B5EF4-FFF2-40B4-BE49-F238E27FC236}">
                <a16:creationId xmlns:a16="http://schemas.microsoft.com/office/drawing/2014/main" id="{F3E4338A-627B-45FF-9C87-5AFE598757D9}"/>
              </a:ext>
            </a:extLst>
          </p:cNvPr>
          <p:cNvSpPr txBox="1"/>
          <p:nvPr/>
        </p:nvSpPr>
        <p:spPr>
          <a:xfrm>
            <a:off x="4172113" y="2654181"/>
            <a:ext cx="2463912" cy="3046988"/>
          </a:xfrm>
          <a:prstGeom prst="rect">
            <a:avLst/>
          </a:prstGeom>
          <a:noFill/>
        </p:spPr>
        <p:txBody>
          <a:bodyPr wrap="square" rtlCol="0">
            <a:spAutoFit/>
          </a:bodyPr>
          <a:lstStyle/>
          <a:p>
            <a:r>
              <a:rPr lang="en-US" sz="2400" dirty="0">
                <a:latin typeface="Consolas" panose="020B0609020204030204" pitchFamily="49" charset="0"/>
              </a:rPr>
              <a:t>main:</a:t>
            </a:r>
          </a:p>
          <a:p>
            <a:r>
              <a:rPr lang="en-US" sz="2400" dirty="0">
                <a:latin typeface="Consolas" panose="020B0609020204030204" pitchFamily="49" charset="0"/>
              </a:rPr>
              <a:t>  ...</a:t>
            </a:r>
          </a:p>
          <a:p>
            <a:r>
              <a:rPr lang="en-US" sz="2400" dirty="0">
                <a:latin typeface="Consolas" panose="020B0609020204030204" pitchFamily="49" charset="0"/>
              </a:rPr>
              <a:t>  </a:t>
            </a:r>
            <a:r>
              <a:rPr lang="en-US" sz="2400" b="1" dirty="0">
                <a:latin typeface="Consolas" panose="020B0609020204030204" pitchFamily="49" charset="0"/>
              </a:rPr>
              <a:t>load config</a:t>
            </a:r>
          </a:p>
          <a:p>
            <a:r>
              <a:rPr lang="en-US" sz="2400" b="1" dirty="0">
                <a:latin typeface="Consolas" panose="020B0609020204030204" pitchFamily="49" charset="0"/>
              </a:rPr>
              <a:t>  a[0:n] -&gt; A</a:t>
            </a:r>
          </a:p>
          <a:p>
            <a:r>
              <a:rPr lang="en-US" sz="2400" b="1" dirty="0">
                <a:latin typeface="Consolas" panose="020B0609020204030204" pitchFamily="49" charset="0"/>
              </a:rPr>
              <a:t>  b[0:n] -&gt; B</a:t>
            </a:r>
          </a:p>
          <a:p>
            <a:r>
              <a:rPr lang="en-US" sz="2400" b="1" dirty="0">
                <a:latin typeface="Consolas" panose="020B0609020204030204" pitchFamily="49" charset="0"/>
              </a:rPr>
              <a:t>  c[0:n] -&gt; C</a:t>
            </a:r>
          </a:p>
          <a:p>
            <a:r>
              <a:rPr lang="en-US" sz="2400" b="1" dirty="0">
                <a:latin typeface="Consolas" panose="020B0609020204030204" pitchFamily="49" charset="0"/>
              </a:rPr>
              <a:t>  D -&gt; c[0:n]</a:t>
            </a:r>
          </a:p>
          <a:p>
            <a:r>
              <a:rPr lang="en-US" sz="2400" b="1" dirty="0">
                <a:latin typeface="Consolas" panose="020B0609020204030204" pitchFamily="49" charset="0"/>
              </a:rPr>
              <a:t>  barrier</a:t>
            </a:r>
          </a:p>
        </p:txBody>
      </p:sp>
      <p:sp>
        <p:nvSpPr>
          <p:cNvPr id="154" name="Rectangle 153">
            <a:extLst>
              <a:ext uri="{FF2B5EF4-FFF2-40B4-BE49-F238E27FC236}">
                <a16:creationId xmlns:a16="http://schemas.microsoft.com/office/drawing/2014/main" id="{B7BFD928-C064-4264-B15D-EE71A146BCD9}"/>
              </a:ext>
            </a:extLst>
          </p:cNvPr>
          <p:cNvSpPr/>
          <p:nvPr/>
        </p:nvSpPr>
        <p:spPr>
          <a:xfrm>
            <a:off x="8800188" y="6272664"/>
            <a:ext cx="514861" cy="328862"/>
          </a:xfrm>
          <a:prstGeom prst="rect">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D</a:t>
            </a:r>
          </a:p>
        </p:txBody>
      </p:sp>
    </p:spTree>
    <p:extLst>
      <p:ext uri="{BB962C8B-B14F-4D97-AF65-F5344CB8AC3E}">
        <p14:creationId xmlns:p14="http://schemas.microsoft.com/office/powerpoint/2010/main" val="2062447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18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0" name="Group 179">
            <a:extLst>
              <a:ext uri="{FF2B5EF4-FFF2-40B4-BE49-F238E27FC236}">
                <a16:creationId xmlns:a16="http://schemas.microsoft.com/office/drawing/2014/main" id="{6BB37503-5788-4A85-96EF-29E11F2A08A0}"/>
              </a:ext>
            </a:extLst>
          </p:cNvPr>
          <p:cNvGrpSpPr/>
          <p:nvPr/>
        </p:nvGrpSpPr>
        <p:grpSpPr>
          <a:xfrm>
            <a:off x="475488" y="547944"/>
            <a:ext cx="2714956" cy="2004425"/>
            <a:chOff x="1316736" y="2071944"/>
            <a:chExt cx="2714956" cy="2004425"/>
          </a:xfrm>
        </p:grpSpPr>
        <p:sp>
          <p:nvSpPr>
            <p:cNvPr id="4" name="Oval 3">
              <a:extLst>
                <a:ext uri="{FF2B5EF4-FFF2-40B4-BE49-F238E27FC236}">
                  <a16:creationId xmlns:a16="http://schemas.microsoft.com/office/drawing/2014/main" id="{633B7D17-950B-48A4-B1AD-148F1ED973EC}"/>
                </a:ext>
              </a:extLst>
            </p:cNvPr>
            <p:cNvSpPr/>
            <p:nvPr/>
          </p:nvSpPr>
          <p:spPr>
            <a:xfrm>
              <a:off x="1449707" y="3247997"/>
              <a:ext cx="206129" cy="206129"/>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a:t>
              </a:r>
            </a:p>
          </p:txBody>
        </p:sp>
        <p:sp>
          <p:nvSpPr>
            <p:cNvPr id="5" name="Oval 4">
              <a:extLst>
                <a:ext uri="{FF2B5EF4-FFF2-40B4-BE49-F238E27FC236}">
                  <a16:creationId xmlns:a16="http://schemas.microsoft.com/office/drawing/2014/main" id="{391B82E2-735F-4327-B98B-339970003544}"/>
                </a:ext>
              </a:extLst>
            </p:cNvPr>
            <p:cNvSpPr/>
            <p:nvPr/>
          </p:nvSpPr>
          <p:spPr>
            <a:xfrm>
              <a:off x="2104940" y="3247997"/>
              <a:ext cx="206129" cy="206129"/>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a:t>
              </a:r>
            </a:p>
          </p:txBody>
        </p:sp>
        <p:sp>
          <p:nvSpPr>
            <p:cNvPr id="6" name="Oval 5">
              <a:extLst>
                <a:ext uri="{FF2B5EF4-FFF2-40B4-BE49-F238E27FC236}">
                  <a16:creationId xmlns:a16="http://schemas.microsoft.com/office/drawing/2014/main" id="{DD0208A1-0149-4772-9C75-C513C9489814}"/>
                </a:ext>
              </a:extLst>
            </p:cNvPr>
            <p:cNvSpPr/>
            <p:nvPr/>
          </p:nvSpPr>
          <p:spPr>
            <a:xfrm>
              <a:off x="1765476" y="3599864"/>
              <a:ext cx="206129" cy="206129"/>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a:t>
              </a:r>
            </a:p>
          </p:txBody>
        </p:sp>
        <p:cxnSp>
          <p:nvCxnSpPr>
            <p:cNvPr id="8" name="Straight Arrow Connector 7">
              <a:extLst>
                <a:ext uri="{FF2B5EF4-FFF2-40B4-BE49-F238E27FC236}">
                  <a16:creationId xmlns:a16="http://schemas.microsoft.com/office/drawing/2014/main" id="{B8F31411-237D-4AFE-8934-7F8875092E82}"/>
                </a:ext>
              </a:extLst>
            </p:cNvPr>
            <p:cNvCxnSpPr>
              <a:cxnSpLocks/>
              <a:stCxn id="6" idx="1"/>
              <a:endCxn id="4" idx="4"/>
            </p:cNvCxnSpPr>
            <p:nvPr/>
          </p:nvCxnSpPr>
          <p:spPr>
            <a:xfrm flipH="1" flipV="1">
              <a:off x="1552772" y="3454126"/>
              <a:ext cx="242891" cy="175925"/>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D029E22-2E05-4E78-AC75-019347DD3620}"/>
                </a:ext>
              </a:extLst>
            </p:cNvPr>
            <p:cNvCxnSpPr>
              <a:cxnSpLocks/>
              <a:stCxn id="6" idx="7"/>
              <a:endCxn id="5" idx="4"/>
            </p:cNvCxnSpPr>
            <p:nvPr/>
          </p:nvCxnSpPr>
          <p:spPr>
            <a:xfrm flipV="1">
              <a:off x="1941418" y="3454126"/>
              <a:ext cx="266587" cy="175925"/>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0B26C857-D680-49A2-A1C7-23EF76A45136}"/>
                </a:ext>
              </a:extLst>
            </p:cNvPr>
            <p:cNvSpPr/>
            <p:nvPr/>
          </p:nvSpPr>
          <p:spPr>
            <a:xfrm>
              <a:off x="2932293" y="3247997"/>
              <a:ext cx="206129" cy="206129"/>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a:t>
              </a:r>
            </a:p>
          </p:txBody>
        </p:sp>
        <p:sp>
          <p:nvSpPr>
            <p:cNvPr id="16" name="Oval 15">
              <a:extLst>
                <a:ext uri="{FF2B5EF4-FFF2-40B4-BE49-F238E27FC236}">
                  <a16:creationId xmlns:a16="http://schemas.microsoft.com/office/drawing/2014/main" id="{2E622BAF-36F8-4FE3-B0CA-243C65479C3D}"/>
                </a:ext>
              </a:extLst>
            </p:cNvPr>
            <p:cNvSpPr/>
            <p:nvPr/>
          </p:nvSpPr>
          <p:spPr>
            <a:xfrm>
              <a:off x="3654873" y="3247996"/>
              <a:ext cx="206129" cy="206129"/>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a:t>
              </a:r>
            </a:p>
          </p:txBody>
        </p:sp>
        <p:sp>
          <p:nvSpPr>
            <p:cNvPr id="17" name="Oval 16">
              <a:extLst>
                <a:ext uri="{FF2B5EF4-FFF2-40B4-BE49-F238E27FC236}">
                  <a16:creationId xmlns:a16="http://schemas.microsoft.com/office/drawing/2014/main" id="{DD1A1959-4DF8-4C4D-B081-97496DC0600E}"/>
                </a:ext>
              </a:extLst>
            </p:cNvPr>
            <p:cNvSpPr/>
            <p:nvPr/>
          </p:nvSpPr>
          <p:spPr>
            <a:xfrm>
              <a:off x="3306188" y="3573472"/>
              <a:ext cx="206129" cy="206129"/>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a:t>
              </a:r>
            </a:p>
          </p:txBody>
        </p:sp>
        <p:cxnSp>
          <p:nvCxnSpPr>
            <p:cNvPr id="18" name="Straight Arrow Connector 17">
              <a:extLst>
                <a:ext uri="{FF2B5EF4-FFF2-40B4-BE49-F238E27FC236}">
                  <a16:creationId xmlns:a16="http://schemas.microsoft.com/office/drawing/2014/main" id="{B0B116F2-01BB-48AE-9502-84BD9F52A073}"/>
                </a:ext>
              </a:extLst>
            </p:cNvPr>
            <p:cNvCxnSpPr>
              <a:cxnSpLocks/>
              <a:stCxn id="17" idx="1"/>
              <a:endCxn id="15" idx="4"/>
            </p:cNvCxnSpPr>
            <p:nvPr/>
          </p:nvCxnSpPr>
          <p:spPr>
            <a:xfrm flipH="1" flipV="1">
              <a:off x="3035358" y="3454126"/>
              <a:ext cx="301017" cy="149533"/>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05B01B2-CF14-4B4A-9B34-13146087CBB8}"/>
                </a:ext>
              </a:extLst>
            </p:cNvPr>
            <p:cNvCxnSpPr>
              <a:cxnSpLocks/>
              <a:stCxn id="17" idx="7"/>
              <a:endCxn id="16" idx="4"/>
            </p:cNvCxnSpPr>
            <p:nvPr/>
          </p:nvCxnSpPr>
          <p:spPr>
            <a:xfrm flipV="1">
              <a:off x="3482130" y="3454125"/>
              <a:ext cx="275808" cy="149534"/>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4A657279-7A0A-4BB0-B36D-566F26DF70B6}"/>
                </a:ext>
              </a:extLst>
            </p:cNvPr>
            <p:cNvSpPr/>
            <p:nvPr/>
          </p:nvSpPr>
          <p:spPr>
            <a:xfrm>
              <a:off x="2529142" y="3870240"/>
              <a:ext cx="206129" cy="206129"/>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a:t>
              </a:r>
            </a:p>
          </p:txBody>
        </p:sp>
        <p:cxnSp>
          <p:nvCxnSpPr>
            <p:cNvPr id="21" name="Straight Arrow Connector 20">
              <a:extLst>
                <a:ext uri="{FF2B5EF4-FFF2-40B4-BE49-F238E27FC236}">
                  <a16:creationId xmlns:a16="http://schemas.microsoft.com/office/drawing/2014/main" id="{61093EEF-F905-48BA-A62B-56C29EF33C0E}"/>
                </a:ext>
              </a:extLst>
            </p:cNvPr>
            <p:cNvCxnSpPr>
              <a:cxnSpLocks/>
              <a:stCxn id="20" idx="2"/>
              <a:endCxn id="6" idx="4"/>
            </p:cNvCxnSpPr>
            <p:nvPr/>
          </p:nvCxnSpPr>
          <p:spPr>
            <a:xfrm flipH="1" flipV="1">
              <a:off x="1868541" y="3805993"/>
              <a:ext cx="660601" cy="167312"/>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445A7E7-3492-4B80-AC6D-B43BC8A0BBD4}"/>
                </a:ext>
              </a:extLst>
            </p:cNvPr>
            <p:cNvCxnSpPr>
              <a:cxnSpLocks/>
              <a:stCxn id="20" idx="6"/>
              <a:endCxn id="17" idx="4"/>
            </p:cNvCxnSpPr>
            <p:nvPr/>
          </p:nvCxnSpPr>
          <p:spPr>
            <a:xfrm flipV="1">
              <a:off x="2735271" y="3779601"/>
              <a:ext cx="673982" cy="193704"/>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5A609850-0E1D-45AF-9E15-3AA5FC973361}"/>
                </a:ext>
              </a:extLst>
            </p:cNvPr>
            <p:cNvGrpSpPr/>
            <p:nvPr/>
          </p:nvGrpSpPr>
          <p:grpSpPr>
            <a:xfrm>
              <a:off x="1316736" y="2947045"/>
              <a:ext cx="170688" cy="203163"/>
              <a:chOff x="4092790" y="4762126"/>
              <a:chExt cx="302214" cy="406326"/>
            </a:xfrm>
          </p:grpSpPr>
          <p:sp>
            <p:nvSpPr>
              <p:cNvPr id="35" name="Rectangle 34">
                <a:extLst>
                  <a:ext uri="{FF2B5EF4-FFF2-40B4-BE49-F238E27FC236}">
                    <a16:creationId xmlns:a16="http://schemas.microsoft.com/office/drawing/2014/main" id="{2341B465-2700-4780-BE25-E8021B17290A}"/>
                  </a:ext>
                </a:extLst>
              </p:cNvPr>
              <p:cNvSpPr/>
              <p:nvPr/>
            </p:nvSpPr>
            <p:spPr>
              <a:xfrm>
                <a:off x="4092791" y="5033010"/>
                <a:ext cx="302213" cy="135442"/>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EACD1F5-1C06-4F7A-87B4-BB4CF6E0EB00}"/>
                  </a:ext>
                </a:extLst>
              </p:cNvPr>
              <p:cNvSpPr/>
              <p:nvPr/>
            </p:nvSpPr>
            <p:spPr>
              <a:xfrm>
                <a:off x="4092791" y="4897568"/>
                <a:ext cx="302213" cy="135442"/>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CA0C8D66-2E63-4957-91C9-64F83AF48C10}"/>
                  </a:ext>
                </a:extLst>
              </p:cNvPr>
              <p:cNvSpPr/>
              <p:nvPr/>
            </p:nvSpPr>
            <p:spPr>
              <a:xfrm>
                <a:off x="4092790" y="4762126"/>
                <a:ext cx="302213" cy="135442"/>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35BCAAF0-401D-45D0-8E40-6302C961A098}"/>
                </a:ext>
              </a:extLst>
            </p:cNvPr>
            <p:cNvGrpSpPr/>
            <p:nvPr/>
          </p:nvGrpSpPr>
          <p:grpSpPr>
            <a:xfrm>
              <a:off x="1633688" y="2947044"/>
              <a:ext cx="170688" cy="203163"/>
              <a:chOff x="4092790" y="4762126"/>
              <a:chExt cx="302214" cy="406326"/>
            </a:xfrm>
          </p:grpSpPr>
          <p:sp>
            <p:nvSpPr>
              <p:cNvPr id="47" name="Rectangle 46">
                <a:extLst>
                  <a:ext uri="{FF2B5EF4-FFF2-40B4-BE49-F238E27FC236}">
                    <a16:creationId xmlns:a16="http://schemas.microsoft.com/office/drawing/2014/main" id="{8300CBEC-52B4-44DA-9233-EDB8EA8ABA2D}"/>
                  </a:ext>
                </a:extLst>
              </p:cNvPr>
              <p:cNvSpPr/>
              <p:nvPr/>
            </p:nvSpPr>
            <p:spPr>
              <a:xfrm>
                <a:off x="4092791" y="5033010"/>
                <a:ext cx="302213" cy="135442"/>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2FB0BE15-44E3-40DF-BEB0-F682CAE4A32E}"/>
                  </a:ext>
                </a:extLst>
              </p:cNvPr>
              <p:cNvSpPr/>
              <p:nvPr/>
            </p:nvSpPr>
            <p:spPr>
              <a:xfrm>
                <a:off x="4092791" y="4897568"/>
                <a:ext cx="302213" cy="135442"/>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40049452-6751-48A4-98F3-C2E79DD692A7}"/>
                  </a:ext>
                </a:extLst>
              </p:cNvPr>
              <p:cNvSpPr/>
              <p:nvPr/>
            </p:nvSpPr>
            <p:spPr>
              <a:xfrm>
                <a:off x="4092790" y="4762126"/>
                <a:ext cx="302213" cy="135442"/>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0" name="Straight Arrow Connector 49">
              <a:extLst>
                <a:ext uri="{FF2B5EF4-FFF2-40B4-BE49-F238E27FC236}">
                  <a16:creationId xmlns:a16="http://schemas.microsoft.com/office/drawing/2014/main" id="{D55B0B68-DF54-4E07-B226-1BDE88D97FE3}"/>
                </a:ext>
              </a:extLst>
            </p:cNvPr>
            <p:cNvCxnSpPr>
              <a:cxnSpLocks/>
              <a:stCxn id="4" idx="1"/>
              <a:endCxn id="35" idx="2"/>
            </p:cNvCxnSpPr>
            <p:nvPr/>
          </p:nvCxnSpPr>
          <p:spPr>
            <a:xfrm flipH="1" flipV="1">
              <a:off x="1402081" y="3150208"/>
              <a:ext cx="77813" cy="127976"/>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47DC1683-2362-4862-BC22-7DEC312FCBBA}"/>
                </a:ext>
              </a:extLst>
            </p:cNvPr>
            <p:cNvCxnSpPr>
              <a:cxnSpLocks/>
              <a:stCxn id="4" idx="7"/>
              <a:endCxn id="47" idx="2"/>
            </p:cNvCxnSpPr>
            <p:nvPr/>
          </p:nvCxnSpPr>
          <p:spPr>
            <a:xfrm flipV="1">
              <a:off x="1625649" y="3150207"/>
              <a:ext cx="93384" cy="127977"/>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EFA22848-B1F3-45B0-B866-B14C60A6925F}"/>
                </a:ext>
              </a:extLst>
            </p:cNvPr>
            <p:cNvGrpSpPr/>
            <p:nvPr/>
          </p:nvGrpSpPr>
          <p:grpSpPr>
            <a:xfrm>
              <a:off x="1973790" y="2951909"/>
              <a:ext cx="170688" cy="203163"/>
              <a:chOff x="4092790" y="4762126"/>
              <a:chExt cx="302214" cy="406326"/>
            </a:xfrm>
          </p:grpSpPr>
          <p:sp>
            <p:nvSpPr>
              <p:cNvPr id="57" name="Rectangle 56">
                <a:extLst>
                  <a:ext uri="{FF2B5EF4-FFF2-40B4-BE49-F238E27FC236}">
                    <a16:creationId xmlns:a16="http://schemas.microsoft.com/office/drawing/2014/main" id="{441B02D1-8988-4EC8-A760-DA810C215544}"/>
                  </a:ext>
                </a:extLst>
              </p:cNvPr>
              <p:cNvSpPr/>
              <p:nvPr/>
            </p:nvSpPr>
            <p:spPr>
              <a:xfrm>
                <a:off x="4092791" y="5033010"/>
                <a:ext cx="302213" cy="135442"/>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529C7983-94ED-4E95-90DB-E9263EC3FED7}"/>
                  </a:ext>
                </a:extLst>
              </p:cNvPr>
              <p:cNvSpPr/>
              <p:nvPr/>
            </p:nvSpPr>
            <p:spPr>
              <a:xfrm>
                <a:off x="4092791" y="4897568"/>
                <a:ext cx="302213" cy="135442"/>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F47FC333-C43B-4896-B6CE-F9024ABE0C19}"/>
                  </a:ext>
                </a:extLst>
              </p:cNvPr>
              <p:cNvSpPr/>
              <p:nvPr/>
            </p:nvSpPr>
            <p:spPr>
              <a:xfrm>
                <a:off x="4092790" y="4762126"/>
                <a:ext cx="302213" cy="135442"/>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a:extLst>
                <a:ext uri="{FF2B5EF4-FFF2-40B4-BE49-F238E27FC236}">
                  <a16:creationId xmlns:a16="http://schemas.microsoft.com/office/drawing/2014/main" id="{743143A2-D4CA-40A2-83B5-8FCE45211249}"/>
                </a:ext>
              </a:extLst>
            </p:cNvPr>
            <p:cNvGrpSpPr/>
            <p:nvPr/>
          </p:nvGrpSpPr>
          <p:grpSpPr>
            <a:xfrm>
              <a:off x="2311069" y="2947044"/>
              <a:ext cx="170690" cy="203163"/>
              <a:chOff x="4092787" y="4762126"/>
              <a:chExt cx="302217" cy="406326"/>
            </a:xfrm>
          </p:grpSpPr>
          <p:sp>
            <p:nvSpPr>
              <p:cNvPr id="61" name="Rectangle 60">
                <a:extLst>
                  <a:ext uri="{FF2B5EF4-FFF2-40B4-BE49-F238E27FC236}">
                    <a16:creationId xmlns:a16="http://schemas.microsoft.com/office/drawing/2014/main" id="{29D3543F-81F8-4390-928B-ED03BE58040F}"/>
                  </a:ext>
                </a:extLst>
              </p:cNvPr>
              <p:cNvSpPr/>
              <p:nvPr/>
            </p:nvSpPr>
            <p:spPr>
              <a:xfrm>
                <a:off x="4092791" y="5033010"/>
                <a:ext cx="302213" cy="135442"/>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792DC37C-8A65-4F5F-B359-D659C05683FC}"/>
                  </a:ext>
                </a:extLst>
              </p:cNvPr>
              <p:cNvSpPr/>
              <p:nvPr/>
            </p:nvSpPr>
            <p:spPr>
              <a:xfrm>
                <a:off x="4092787" y="4897568"/>
                <a:ext cx="302212" cy="135442"/>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E848F74A-A809-475E-A0F5-18C3A25519B1}"/>
                  </a:ext>
                </a:extLst>
              </p:cNvPr>
              <p:cNvSpPr/>
              <p:nvPr/>
            </p:nvSpPr>
            <p:spPr>
              <a:xfrm>
                <a:off x="4092790" y="4762126"/>
                <a:ext cx="302213" cy="135442"/>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4" name="Straight Arrow Connector 63">
              <a:extLst>
                <a:ext uri="{FF2B5EF4-FFF2-40B4-BE49-F238E27FC236}">
                  <a16:creationId xmlns:a16="http://schemas.microsoft.com/office/drawing/2014/main" id="{93DC2AC3-703B-442E-A475-4B5453648D14}"/>
                </a:ext>
              </a:extLst>
            </p:cNvPr>
            <p:cNvCxnSpPr>
              <a:cxnSpLocks/>
              <a:stCxn id="5" idx="1"/>
              <a:endCxn id="57" idx="2"/>
            </p:cNvCxnSpPr>
            <p:nvPr/>
          </p:nvCxnSpPr>
          <p:spPr>
            <a:xfrm flipH="1" flipV="1">
              <a:off x="2059135" y="3155072"/>
              <a:ext cx="75992" cy="123112"/>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07B89753-457C-49DD-B54D-D33DD960F400}"/>
                </a:ext>
              </a:extLst>
            </p:cNvPr>
            <p:cNvCxnSpPr>
              <a:cxnSpLocks/>
              <a:stCxn id="5" idx="7"/>
              <a:endCxn id="61" idx="2"/>
            </p:cNvCxnSpPr>
            <p:nvPr/>
          </p:nvCxnSpPr>
          <p:spPr>
            <a:xfrm flipV="1">
              <a:off x="2280882" y="3150207"/>
              <a:ext cx="115533" cy="127977"/>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8A58F9A9-9724-4623-84AF-2A865ABD3E20}"/>
                </a:ext>
              </a:extLst>
            </p:cNvPr>
            <p:cNvGrpSpPr/>
            <p:nvPr/>
          </p:nvGrpSpPr>
          <p:grpSpPr>
            <a:xfrm>
              <a:off x="2700955" y="2942958"/>
              <a:ext cx="170688" cy="203163"/>
              <a:chOff x="4092790" y="4762126"/>
              <a:chExt cx="302214" cy="406326"/>
            </a:xfrm>
          </p:grpSpPr>
          <p:sp>
            <p:nvSpPr>
              <p:cNvPr id="82" name="Rectangle 81">
                <a:extLst>
                  <a:ext uri="{FF2B5EF4-FFF2-40B4-BE49-F238E27FC236}">
                    <a16:creationId xmlns:a16="http://schemas.microsoft.com/office/drawing/2014/main" id="{E5210A31-B66C-4625-9B17-86072296400C}"/>
                  </a:ext>
                </a:extLst>
              </p:cNvPr>
              <p:cNvSpPr/>
              <p:nvPr/>
            </p:nvSpPr>
            <p:spPr>
              <a:xfrm>
                <a:off x="4092791" y="5033010"/>
                <a:ext cx="302213" cy="135442"/>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38C03F87-4443-4938-9580-7099FB9C8137}"/>
                  </a:ext>
                </a:extLst>
              </p:cNvPr>
              <p:cNvSpPr/>
              <p:nvPr/>
            </p:nvSpPr>
            <p:spPr>
              <a:xfrm>
                <a:off x="4092791" y="4897568"/>
                <a:ext cx="302213" cy="135442"/>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1C4EFE35-C22D-47B5-9B0B-7D24A07B5D14}"/>
                  </a:ext>
                </a:extLst>
              </p:cNvPr>
              <p:cNvSpPr/>
              <p:nvPr/>
            </p:nvSpPr>
            <p:spPr>
              <a:xfrm>
                <a:off x="4092790" y="4762126"/>
                <a:ext cx="302213" cy="135442"/>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a:extLst>
                <a:ext uri="{FF2B5EF4-FFF2-40B4-BE49-F238E27FC236}">
                  <a16:creationId xmlns:a16="http://schemas.microsoft.com/office/drawing/2014/main" id="{F69CD32C-6288-4A4D-B5EC-181B6A5AE374}"/>
                </a:ext>
              </a:extLst>
            </p:cNvPr>
            <p:cNvGrpSpPr/>
            <p:nvPr/>
          </p:nvGrpSpPr>
          <p:grpSpPr>
            <a:xfrm>
              <a:off x="3103249" y="2942959"/>
              <a:ext cx="170690" cy="203163"/>
              <a:chOff x="4092787" y="4762126"/>
              <a:chExt cx="302217" cy="406326"/>
            </a:xfrm>
          </p:grpSpPr>
          <p:sp>
            <p:nvSpPr>
              <p:cNvPr id="86" name="Rectangle 85">
                <a:extLst>
                  <a:ext uri="{FF2B5EF4-FFF2-40B4-BE49-F238E27FC236}">
                    <a16:creationId xmlns:a16="http://schemas.microsoft.com/office/drawing/2014/main" id="{01EA099E-F04A-4008-A4C0-05810AA51391}"/>
                  </a:ext>
                </a:extLst>
              </p:cNvPr>
              <p:cNvSpPr/>
              <p:nvPr/>
            </p:nvSpPr>
            <p:spPr>
              <a:xfrm>
                <a:off x="4092791" y="5033010"/>
                <a:ext cx="302213" cy="135442"/>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F2244667-B58B-4447-8494-BDBFDBC94C7F}"/>
                  </a:ext>
                </a:extLst>
              </p:cNvPr>
              <p:cNvSpPr/>
              <p:nvPr/>
            </p:nvSpPr>
            <p:spPr>
              <a:xfrm>
                <a:off x="4092787" y="4897568"/>
                <a:ext cx="302212" cy="135442"/>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B1D5902D-76D8-4AFE-AFAA-B68CEB7D23D1}"/>
                  </a:ext>
                </a:extLst>
              </p:cNvPr>
              <p:cNvSpPr/>
              <p:nvPr/>
            </p:nvSpPr>
            <p:spPr>
              <a:xfrm>
                <a:off x="4092790" y="4762126"/>
                <a:ext cx="302213" cy="135442"/>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9" name="Straight Arrow Connector 88">
              <a:extLst>
                <a:ext uri="{FF2B5EF4-FFF2-40B4-BE49-F238E27FC236}">
                  <a16:creationId xmlns:a16="http://schemas.microsoft.com/office/drawing/2014/main" id="{1E8528E6-043A-49EA-99BB-F7030CA6A0E1}"/>
                </a:ext>
              </a:extLst>
            </p:cNvPr>
            <p:cNvCxnSpPr>
              <a:cxnSpLocks/>
              <a:stCxn id="15" idx="1"/>
              <a:endCxn id="82" idx="2"/>
            </p:cNvCxnSpPr>
            <p:nvPr/>
          </p:nvCxnSpPr>
          <p:spPr>
            <a:xfrm flipH="1" flipV="1">
              <a:off x="2786300" y="3146121"/>
              <a:ext cx="176180" cy="132063"/>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E9661145-CBC4-499A-BCBB-94258F3FACE6}"/>
                </a:ext>
              </a:extLst>
            </p:cNvPr>
            <p:cNvCxnSpPr>
              <a:cxnSpLocks/>
              <a:stCxn id="15" idx="7"/>
              <a:endCxn id="86" idx="2"/>
            </p:cNvCxnSpPr>
            <p:nvPr/>
          </p:nvCxnSpPr>
          <p:spPr>
            <a:xfrm flipV="1">
              <a:off x="3108235" y="3146122"/>
              <a:ext cx="80360" cy="132062"/>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grpSp>
          <p:nvGrpSpPr>
            <p:cNvPr id="97" name="Group 96">
              <a:extLst>
                <a:ext uri="{FF2B5EF4-FFF2-40B4-BE49-F238E27FC236}">
                  <a16:creationId xmlns:a16="http://schemas.microsoft.com/office/drawing/2014/main" id="{6ECB7E77-D49A-4FD5-816E-1181ED850D0A}"/>
                </a:ext>
              </a:extLst>
            </p:cNvPr>
            <p:cNvGrpSpPr/>
            <p:nvPr/>
          </p:nvGrpSpPr>
          <p:grpSpPr>
            <a:xfrm>
              <a:off x="3478668" y="2942958"/>
              <a:ext cx="170690" cy="203163"/>
              <a:chOff x="4092787" y="4762126"/>
              <a:chExt cx="302217" cy="406326"/>
            </a:xfrm>
          </p:grpSpPr>
          <p:sp>
            <p:nvSpPr>
              <p:cNvPr id="98" name="Rectangle 97">
                <a:extLst>
                  <a:ext uri="{FF2B5EF4-FFF2-40B4-BE49-F238E27FC236}">
                    <a16:creationId xmlns:a16="http://schemas.microsoft.com/office/drawing/2014/main" id="{003587D9-BF3B-42D2-B45E-8BA29268A1A8}"/>
                  </a:ext>
                </a:extLst>
              </p:cNvPr>
              <p:cNvSpPr/>
              <p:nvPr/>
            </p:nvSpPr>
            <p:spPr>
              <a:xfrm>
                <a:off x="4092791" y="5033010"/>
                <a:ext cx="302213" cy="135442"/>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9AD08550-F543-4873-AF50-A07CE6F02238}"/>
                  </a:ext>
                </a:extLst>
              </p:cNvPr>
              <p:cNvSpPr/>
              <p:nvPr/>
            </p:nvSpPr>
            <p:spPr>
              <a:xfrm>
                <a:off x="4092787" y="4897568"/>
                <a:ext cx="302212" cy="135442"/>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C0E0A878-9338-4004-A407-454EC470FE6D}"/>
                  </a:ext>
                </a:extLst>
              </p:cNvPr>
              <p:cNvSpPr/>
              <p:nvPr/>
            </p:nvSpPr>
            <p:spPr>
              <a:xfrm>
                <a:off x="4092790" y="4762126"/>
                <a:ext cx="302213" cy="135442"/>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 name="Group 100">
              <a:extLst>
                <a:ext uri="{FF2B5EF4-FFF2-40B4-BE49-F238E27FC236}">
                  <a16:creationId xmlns:a16="http://schemas.microsoft.com/office/drawing/2014/main" id="{3E0311B0-E7FE-470F-811B-EF7DBA139B17}"/>
                </a:ext>
              </a:extLst>
            </p:cNvPr>
            <p:cNvGrpSpPr/>
            <p:nvPr/>
          </p:nvGrpSpPr>
          <p:grpSpPr>
            <a:xfrm>
              <a:off x="3861002" y="2938073"/>
              <a:ext cx="170690" cy="203163"/>
              <a:chOff x="4092787" y="4762126"/>
              <a:chExt cx="302217" cy="406326"/>
            </a:xfrm>
          </p:grpSpPr>
          <p:sp>
            <p:nvSpPr>
              <p:cNvPr id="102" name="Rectangle 101">
                <a:extLst>
                  <a:ext uri="{FF2B5EF4-FFF2-40B4-BE49-F238E27FC236}">
                    <a16:creationId xmlns:a16="http://schemas.microsoft.com/office/drawing/2014/main" id="{DCA53D36-4EC2-426D-BE8C-484A83FF28A3}"/>
                  </a:ext>
                </a:extLst>
              </p:cNvPr>
              <p:cNvSpPr/>
              <p:nvPr/>
            </p:nvSpPr>
            <p:spPr>
              <a:xfrm>
                <a:off x="4092791" y="5033010"/>
                <a:ext cx="302213" cy="135442"/>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EAD84157-1279-44F1-8D7D-8DCE3B225042}"/>
                  </a:ext>
                </a:extLst>
              </p:cNvPr>
              <p:cNvSpPr/>
              <p:nvPr/>
            </p:nvSpPr>
            <p:spPr>
              <a:xfrm>
                <a:off x="4092787" y="4897568"/>
                <a:ext cx="302212" cy="135442"/>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A500E67F-E236-46EE-B8EB-107A16A80301}"/>
                  </a:ext>
                </a:extLst>
              </p:cNvPr>
              <p:cNvSpPr/>
              <p:nvPr/>
            </p:nvSpPr>
            <p:spPr>
              <a:xfrm>
                <a:off x="4092790" y="4762126"/>
                <a:ext cx="302213" cy="135442"/>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5" name="Straight Arrow Connector 104">
              <a:extLst>
                <a:ext uri="{FF2B5EF4-FFF2-40B4-BE49-F238E27FC236}">
                  <a16:creationId xmlns:a16="http://schemas.microsoft.com/office/drawing/2014/main" id="{332E6FBE-06AC-4195-8A6C-ED646B35B123}"/>
                </a:ext>
              </a:extLst>
            </p:cNvPr>
            <p:cNvCxnSpPr>
              <a:cxnSpLocks/>
              <a:stCxn id="16" idx="1"/>
              <a:endCxn id="98" idx="2"/>
            </p:cNvCxnSpPr>
            <p:nvPr/>
          </p:nvCxnSpPr>
          <p:spPr>
            <a:xfrm flipH="1" flipV="1">
              <a:off x="3564014" y="3146121"/>
              <a:ext cx="121046" cy="132062"/>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36D79C51-7CFF-4EE0-91D5-95A6B798E604}"/>
                </a:ext>
              </a:extLst>
            </p:cNvPr>
            <p:cNvCxnSpPr>
              <a:cxnSpLocks/>
              <a:stCxn id="16" idx="7"/>
              <a:endCxn id="102" idx="2"/>
            </p:cNvCxnSpPr>
            <p:nvPr/>
          </p:nvCxnSpPr>
          <p:spPr>
            <a:xfrm flipV="1">
              <a:off x="3830815" y="3141236"/>
              <a:ext cx="115533" cy="136947"/>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sp>
          <p:nvSpPr>
            <p:cNvPr id="111" name="Oval 110">
              <a:extLst>
                <a:ext uri="{FF2B5EF4-FFF2-40B4-BE49-F238E27FC236}">
                  <a16:creationId xmlns:a16="http://schemas.microsoft.com/office/drawing/2014/main" id="{EB5F7AA9-3F4F-46A6-BB1A-50F9FECDF8B0}"/>
                </a:ext>
              </a:extLst>
            </p:cNvPr>
            <p:cNvSpPr/>
            <p:nvPr/>
          </p:nvSpPr>
          <p:spPr>
            <a:xfrm>
              <a:off x="1433479" y="2643125"/>
              <a:ext cx="206129" cy="20612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rPr>
                <a:t>×</a:t>
              </a:r>
              <a:endParaRPr lang="en-US">
                <a:solidFill>
                  <a:schemeClr val="tx1"/>
                </a:solidFill>
              </a:endParaRPr>
            </a:p>
          </p:txBody>
        </p:sp>
        <p:cxnSp>
          <p:nvCxnSpPr>
            <p:cNvPr id="112" name="Straight Arrow Connector 111">
              <a:extLst>
                <a:ext uri="{FF2B5EF4-FFF2-40B4-BE49-F238E27FC236}">
                  <a16:creationId xmlns:a16="http://schemas.microsoft.com/office/drawing/2014/main" id="{4267AAEB-845A-4237-A2E3-19B0B46A8F34}"/>
                </a:ext>
              </a:extLst>
            </p:cNvPr>
            <p:cNvCxnSpPr>
              <a:cxnSpLocks/>
              <a:stCxn id="37" idx="0"/>
              <a:endCxn id="111" idx="3"/>
            </p:cNvCxnSpPr>
            <p:nvPr/>
          </p:nvCxnSpPr>
          <p:spPr>
            <a:xfrm flipV="1">
              <a:off x="1402080" y="2819067"/>
              <a:ext cx="61586" cy="127978"/>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8DC343A1-F161-404C-9B44-75E078D6BBD7}"/>
                </a:ext>
              </a:extLst>
            </p:cNvPr>
            <p:cNvCxnSpPr>
              <a:cxnSpLocks/>
              <a:stCxn id="49" idx="0"/>
              <a:endCxn id="111" idx="5"/>
            </p:cNvCxnSpPr>
            <p:nvPr/>
          </p:nvCxnSpPr>
          <p:spPr>
            <a:xfrm flipH="1" flipV="1">
              <a:off x="1609421" y="2819067"/>
              <a:ext cx="109611" cy="127977"/>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sp>
          <p:nvSpPr>
            <p:cNvPr id="118" name="Oval 117">
              <a:extLst>
                <a:ext uri="{FF2B5EF4-FFF2-40B4-BE49-F238E27FC236}">
                  <a16:creationId xmlns:a16="http://schemas.microsoft.com/office/drawing/2014/main" id="{528FB6CC-3087-40D1-985A-25D27EE54425}"/>
                </a:ext>
              </a:extLst>
            </p:cNvPr>
            <p:cNvSpPr/>
            <p:nvPr/>
          </p:nvSpPr>
          <p:spPr>
            <a:xfrm>
              <a:off x="2125588" y="2637567"/>
              <a:ext cx="206129" cy="20612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rPr>
                <a:t>×</a:t>
              </a:r>
              <a:endParaRPr lang="en-US">
                <a:solidFill>
                  <a:schemeClr val="tx1"/>
                </a:solidFill>
              </a:endParaRPr>
            </a:p>
          </p:txBody>
        </p:sp>
        <p:cxnSp>
          <p:nvCxnSpPr>
            <p:cNvPr id="119" name="Straight Arrow Connector 118">
              <a:extLst>
                <a:ext uri="{FF2B5EF4-FFF2-40B4-BE49-F238E27FC236}">
                  <a16:creationId xmlns:a16="http://schemas.microsoft.com/office/drawing/2014/main" id="{C23CDC7C-491A-4F2D-962B-6EE279A98AA8}"/>
                </a:ext>
              </a:extLst>
            </p:cNvPr>
            <p:cNvCxnSpPr>
              <a:cxnSpLocks/>
              <a:stCxn id="59" idx="0"/>
              <a:endCxn id="118" idx="3"/>
            </p:cNvCxnSpPr>
            <p:nvPr/>
          </p:nvCxnSpPr>
          <p:spPr>
            <a:xfrm flipV="1">
              <a:off x="2059134" y="2813509"/>
              <a:ext cx="96641" cy="138400"/>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6C0124CF-F2BF-408E-81D2-0FB589E5B9BC}"/>
                </a:ext>
              </a:extLst>
            </p:cNvPr>
            <p:cNvCxnSpPr>
              <a:cxnSpLocks/>
              <a:stCxn id="63" idx="0"/>
              <a:endCxn id="118" idx="5"/>
            </p:cNvCxnSpPr>
            <p:nvPr/>
          </p:nvCxnSpPr>
          <p:spPr>
            <a:xfrm flipH="1" flipV="1">
              <a:off x="2301530" y="2813509"/>
              <a:ext cx="94885" cy="133535"/>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sp>
          <p:nvSpPr>
            <p:cNvPr id="129" name="Oval 128">
              <a:extLst>
                <a:ext uri="{FF2B5EF4-FFF2-40B4-BE49-F238E27FC236}">
                  <a16:creationId xmlns:a16="http://schemas.microsoft.com/office/drawing/2014/main" id="{845887CB-214F-4659-9DCF-174E9C68F425}"/>
                </a:ext>
              </a:extLst>
            </p:cNvPr>
            <p:cNvSpPr/>
            <p:nvPr/>
          </p:nvSpPr>
          <p:spPr>
            <a:xfrm>
              <a:off x="2859415" y="2640739"/>
              <a:ext cx="206129" cy="20612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rPr>
                <a:t>×</a:t>
              </a:r>
              <a:endParaRPr lang="en-US">
                <a:solidFill>
                  <a:schemeClr val="tx1"/>
                </a:solidFill>
              </a:endParaRPr>
            </a:p>
          </p:txBody>
        </p:sp>
        <p:cxnSp>
          <p:nvCxnSpPr>
            <p:cNvPr id="130" name="Straight Arrow Connector 129">
              <a:extLst>
                <a:ext uri="{FF2B5EF4-FFF2-40B4-BE49-F238E27FC236}">
                  <a16:creationId xmlns:a16="http://schemas.microsoft.com/office/drawing/2014/main" id="{385FBAC8-7794-43F6-84DA-0C3816E0C55C}"/>
                </a:ext>
              </a:extLst>
            </p:cNvPr>
            <p:cNvCxnSpPr>
              <a:cxnSpLocks/>
              <a:stCxn id="84" idx="0"/>
              <a:endCxn id="129" idx="3"/>
            </p:cNvCxnSpPr>
            <p:nvPr/>
          </p:nvCxnSpPr>
          <p:spPr>
            <a:xfrm flipV="1">
              <a:off x="2786299" y="2816681"/>
              <a:ext cx="103303" cy="126277"/>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812EBA8D-D3EF-499E-8078-FE0BAA47329B}"/>
                </a:ext>
              </a:extLst>
            </p:cNvPr>
            <p:cNvCxnSpPr>
              <a:cxnSpLocks/>
              <a:stCxn id="88" idx="0"/>
              <a:endCxn id="129" idx="5"/>
            </p:cNvCxnSpPr>
            <p:nvPr/>
          </p:nvCxnSpPr>
          <p:spPr>
            <a:xfrm flipH="1" flipV="1">
              <a:off x="3035357" y="2816681"/>
              <a:ext cx="153238" cy="126278"/>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sp>
          <p:nvSpPr>
            <p:cNvPr id="136" name="Oval 135">
              <a:extLst>
                <a:ext uri="{FF2B5EF4-FFF2-40B4-BE49-F238E27FC236}">
                  <a16:creationId xmlns:a16="http://schemas.microsoft.com/office/drawing/2014/main" id="{1C75DC42-3071-4E22-AC14-A80BA86E8E7F}"/>
                </a:ext>
              </a:extLst>
            </p:cNvPr>
            <p:cNvSpPr/>
            <p:nvPr/>
          </p:nvSpPr>
          <p:spPr>
            <a:xfrm>
              <a:off x="3649355" y="2637567"/>
              <a:ext cx="206129" cy="20612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rPr>
                <a:t>×</a:t>
              </a:r>
              <a:endParaRPr lang="en-US">
                <a:solidFill>
                  <a:schemeClr val="tx1"/>
                </a:solidFill>
              </a:endParaRPr>
            </a:p>
          </p:txBody>
        </p:sp>
        <p:cxnSp>
          <p:nvCxnSpPr>
            <p:cNvPr id="137" name="Straight Arrow Connector 136">
              <a:extLst>
                <a:ext uri="{FF2B5EF4-FFF2-40B4-BE49-F238E27FC236}">
                  <a16:creationId xmlns:a16="http://schemas.microsoft.com/office/drawing/2014/main" id="{6364471D-6AC1-48EC-B3D9-A8537725BD7D}"/>
                </a:ext>
              </a:extLst>
            </p:cNvPr>
            <p:cNvCxnSpPr>
              <a:cxnSpLocks/>
              <a:stCxn id="100" idx="0"/>
              <a:endCxn id="136" idx="3"/>
            </p:cNvCxnSpPr>
            <p:nvPr/>
          </p:nvCxnSpPr>
          <p:spPr>
            <a:xfrm flipV="1">
              <a:off x="3564014" y="2813509"/>
              <a:ext cx="115528" cy="129449"/>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38" name="Straight Arrow Connector 137">
              <a:extLst>
                <a:ext uri="{FF2B5EF4-FFF2-40B4-BE49-F238E27FC236}">
                  <a16:creationId xmlns:a16="http://schemas.microsoft.com/office/drawing/2014/main" id="{1B402938-5377-4201-808E-D4B985963A23}"/>
                </a:ext>
              </a:extLst>
            </p:cNvPr>
            <p:cNvCxnSpPr>
              <a:cxnSpLocks/>
              <a:stCxn id="104" idx="0"/>
              <a:endCxn id="136" idx="5"/>
            </p:cNvCxnSpPr>
            <p:nvPr/>
          </p:nvCxnSpPr>
          <p:spPr>
            <a:xfrm flipH="1" flipV="1">
              <a:off x="3825297" y="2813509"/>
              <a:ext cx="121051" cy="124564"/>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43" name="Straight Arrow Connector 142">
              <a:extLst>
                <a:ext uri="{FF2B5EF4-FFF2-40B4-BE49-F238E27FC236}">
                  <a16:creationId xmlns:a16="http://schemas.microsoft.com/office/drawing/2014/main" id="{8C34F4B4-63E5-4978-ACBE-84A2C7727A5F}"/>
                </a:ext>
              </a:extLst>
            </p:cNvPr>
            <p:cNvCxnSpPr>
              <a:cxnSpLocks/>
              <a:stCxn id="111" idx="6"/>
              <a:endCxn id="118" idx="2"/>
            </p:cNvCxnSpPr>
            <p:nvPr/>
          </p:nvCxnSpPr>
          <p:spPr>
            <a:xfrm flipV="1">
              <a:off x="1639608" y="2740632"/>
              <a:ext cx="485980" cy="5558"/>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E8FB0925-2F1D-4E98-A097-0A91B86A6076}"/>
                </a:ext>
              </a:extLst>
            </p:cNvPr>
            <p:cNvCxnSpPr>
              <a:cxnSpLocks/>
              <a:stCxn id="118" idx="6"/>
              <a:endCxn id="129" idx="2"/>
            </p:cNvCxnSpPr>
            <p:nvPr/>
          </p:nvCxnSpPr>
          <p:spPr>
            <a:xfrm>
              <a:off x="2331717" y="2740632"/>
              <a:ext cx="527698" cy="3172"/>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49" name="Straight Arrow Connector 148">
              <a:extLst>
                <a:ext uri="{FF2B5EF4-FFF2-40B4-BE49-F238E27FC236}">
                  <a16:creationId xmlns:a16="http://schemas.microsoft.com/office/drawing/2014/main" id="{811FB0ED-A091-4460-97B7-79632B116754}"/>
                </a:ext>
              </a:extLst>
            </p:cNvPr>
            <p:cNvCxnSpPr>
              <a:cxnSpLocks/>
              <a:stCxn id="129" idx="6"/>
              <a:endCxn id="136" idx="2"/>
            </p:cNvCxnSpPr>
            <p:nvPr/>
          </p:nvCxnSpPr>
          <p:spPr>
            <a:xfrm flipV="1">
              <a:off x="3065544" y="2740632"/>
              <a:ext cx="583811" cy="3172"/>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sp>
          <p:nvSpPr>
            <p:cNvPr id="152" name="Oval 151">
              <a:extLst>
                <a:ext uri="{FF2B5EF4-FFF2-40B4-BE49-F238E27FC236}">
                  <a16:creationId xmlns:a16="http://schemas.microsoft.com/office/drawing/2014/main" id="{FFCFAFD9-B904-4B64-A427-1061F74DA56B}"/>
                </a:ext>
              </a:extLst>
            </p:cNvPr>
            <p:cNvSpPr/>
            <p:nvPr/>
          </p:nvSpPr>
          <p:spPr>
            <a:xfrm>
              <a:off x="1765475" y="2384899"/>
              <a:ext cx="206129" cy="20612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rPr>
                <a:t>+</a:t>
              </a:r>
              <a:endParaRPr lang="en-US">
                <a:solidFill>
                  <a:schemeClr val="tx1"/>
                </a:solidFill>
              </a:endParaRPr>
            </a:p>
          </p:txBody>
        </p:sp>
        <p:cxnSp>
          <p:nvCxnSpPr>
            <p:cNvPr id="153" name="Straight Arrow Connector 152">
              <a:extLst>
                <a:ext uri="{FF2B5EF4-FFF2-40B4-BE49-F238E27FC236}">
                  <a16:creationId xmlns:a16="http://schemas.microsoft.com/office/drawing/2014/main" id="{839FC5CA-BC55-4527-AC7D-EC88764D1774}"/>
                </a:ext>
              </a:extLst>
            </p:cNvPr>
            <p:cNvCxnSpPr>
              <a:cxnSpLocks/>
              <a:stCxn id="111" idx="7"/>
              <a:endCxn id="152" idx="2"/>
            </p:cNvCxnSpPr>
            <p:nvPr/>
          </p:nvCxnSpPr>
          <p:spPr>
            <a:xfrm flipV="1">
              <a:off x="1609421" y="2487964"/>
              <a:ext cx="156054" cy="185348"/>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57" name="Straight Arrow Connector 156">
              <a:extLst>
                <a:ext uri="{FF2B5EF4-FFF2-40B4-BE49-F238E27FC236}">
                  <a16:creationId xmlns:a16="http://schemas.microsoft.com/office/drawing/2014/main" id="{0318A972-5B0D-459D-B441-7805A50B496E}"/>
                </a:ext>
              </a:extLst>
            </p:cNvPr>
            <p:cNvCxnSpPr>
              <a:cxnSpLocks/>
              <a:stCxn id="118" idx="1"/>
              <a:endCxn id="152" idx="6"/>
            </p:cNvCxnSpPr>
            <p:nvPr/>
          </p:nvCxnSpPr>
          <p:spPr>
            <a:xfrm flipH="1" flipV="1">
              <a:off x="1971604" y="2487964"/>
              <a:ext cx="184171" cy="179790"/>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sp>
          <p:nvSpPr>
            <p:cNvPr id="160" name="Oval 159">
              <a:extLst>
                <a:ext uri="{FF2B5EF4-FFF2-40B4-BE49-F238E27FC236}">
                  <a16:creationId xmlns:a16="http://schemas.microsoft.com/office/drawing/2014/main" id="{4CF25206-285A-43AA-AEE1-8C97F736BAAA}"/>
                </a:ext>
              </a:extLst>
            </p:cNvPr>
            <p:cNvSpPr/>
            <p:nvPr/>
          </p:nvSpPr>
          <p:spPr>
            <a:xfrm>
              <a:off x="3233310" y="2389717"/>
              <a:ext cx="206129" cy="20612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rPr>
                <a:t>+</a:t>
              </a:r>
              <a:endParaRPr lang="en-US">
                <a:solidFill>
                  <a:schemeClr val="tx1"/>
                </a:solidFill>
              </a:endParaRPr>
            </a:p>
          </p:txBody>
        </p:sp>
        <p:cxnSp>
          <p:nvCxnSpPr>
            <p:cNvPr id="161" name="Straight Arrow Connector 160">
              <a:extLst>
                <a:ext uri="{FF2B5EF4-FFF2-40B4-BE49-F238E27FC236}">
                  <a16:creationId xmlns:a16="http://schemas.microsoft.com/office/drawing/2014/main" id="{5F556EA1-7D45-4BD2-AC2B-257FDEFC9AA2}"/>
                </a:ext>
              </a:extLst>
            </p:cNvPr>
            <p:cNvCxnSpPr>
              <a:cxnSpLocks/>
              <a:stCxn id="129" idx="7"/>
              <a:endCxn id="160" idx="2"/>
            </p:cNvCxnSpPr>
            <p:nvPr/>
          </p:nvCxnSpPr>
          <p:spPr>
            <a:xfrm flipV="1">
              <a:off x="3035357" y="2492782"/>
              <a:ext cx="197953" cy="178144"/>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62" name="Straight Arrow Connector 161">
              <a:extLst>
                <a:ext uri="{FF2B5EF4-FFF2-40B4-BE49-F238E27FC236}">
                  <a16:creationId xmlns:a16="http://schemas.microsoft.com/office/drawing/2014/main" id="{F79B5E5F-73F9-4FC3-B106-2A72E675E3AF}"/>
                </a:ext>
              </a:extLst>
            </p:cNvPr>
            <p:cNvCxnSpPr>
              <a:cxnSpLocks/>
              <a:stCxn id="136" idx="1"/>
              <a:endCxn id="160" idx="6"/>
            </p:cNvCxnSpPr>
            <p:nvPr/>
          </p:nvCxnSpPr>
          <p:spPr>
            <a:xfrm flipH="1" flipV="1">
              <a:off x="3439439" y="2492782"/>
              <a:ext cx="240103" cy="174972"/>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sp>
          <p:nvSpPr>
            <p:cNvPr id="171" name="Oval 170">
              <a:extLst>
                <a:ext uri="{FF2B5EF4-FFF2-40B4-BE49-F238E27FC236}">
                  <a16:creationId xmlns:a16="http://schemas.microsoft.com/office/drawing/2014/main" id="{362D87AA-4DBC-4CE9-BF2F-B794406EBF3E}"/>
                </a:ext>
              </a:extLst>
            </p:cNvPr>
            <p:cNvSpPr/>
            <p:nvPr/>
          </p:nvSpPr>
          <p:spPr>
            <a:xfrm>
              <a:off x="2510427" y="2071944"/>
              <a:ext cx="206129" cy="20612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rPr>
                <a:t>+</a:t>
              </a:r>
              <a:endParaRPr lang="en-US">
                <a:solidFill>
                  <a:schemeClr val="tx1"/>
                </a:solidFill>
              </a:endParaRPr>
            </a:p>
          </p:txBody>
        </p:sp>
        <p:cxnSp>
          <p:nvCxnSpPr>
            <p:cNvPr id="172" name="Straight Arrow Connector 171">
              <a:extLst>
                <a:ext uri="{FF2B5EF4-FFF2-40B4-BE49-F238E27FC236}">
                  <a16:creationId xmlns:a16="http://schemas.microsoft.com/office/drawing/2014/main" id="{66E3E5DB-9DA8-40ED-A04F-FF988E3158CD}"/>
                </a:ext>
              </a:extLst>
            </p:cNvPr>
            <p:cNvCxnSpPr>
              <a:cxnSpLocks/>
              <a:stCxn id="152" idx="7"/>
              <a:endCxn id="171" idx="2"/>
            </p:cNvCxnSpPr>
            <p:nvPr/>
          </p:nvCxnSpPr>
          <p:spPr>
            <a:xfrm flipV="1">
              <a:off x="1941417" y="2175009"/>
              <a:ext cx="569010" cy="240077"/>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75" name="Straight Arrow Connector 174">
              <a:extLst>
                <a:ext uri="{FF2B5EF4-FFF2-40B4-BE49-F238E27FC236}">
                  <a16:creationId xmlns:a16="http://schemas.microsoft.com/office/drawing/2014/main" id="{CD32D44F-12E0-468C-A0D3-E0332CE3CFAB}"/>
                </a:ext>
              </a:extLst>
            </p:cNvPr>
            <p:cNvCxnSpPr>
              <a:cxnSpLocks/>
              <a:stCxn id="160" idx="1"/>
              <a:endCxn id="171" idx="6"/>
            </p:cNvCxnSpPr>
            <p:nvPr/>
          </p:nvCxnSpPr>
          <p:spPr>
            <a:xfrm flipH="1" flipV="1">
              <a:off x="2716556" y="2175009"/>
              <a:ext cx="546941" cy="244895"/>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grpSp>
      <p:sp>
        <p:nvSpPr>
          <p:cNvPr id="185" name="Rectangle 184">
            <a:extLst>
              <a:ext uri="{FF2B5EF4-FFF2-40B4-BE49-F238E27FC236}">
                <a16:creationId xmlns:a16="http://schemas.microsoft.com/office/drawing/2014/main" id="{62D3C513-4071-449E-BDC2-15436D02AA25}"/>
              </a:ext>
            </a:extLst>
          </p:cNvPr>
          <p:cNvSpPr/>
          <p:nvPr/>
        </p:nvSpPr>
        <p:spPr>
          <a:xfrm>
            <a:off x="284097" y="152963"/>
            <a:ext cx="1124205" cy="332238"/>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rPr>
              <a:t>Controller</a:t>
            </a:r>
            <a:endParaRPr lang="en-US">
              <a:solidFill>
                <a:schemeClr val="tx1"/>
              </a:solidFill>
            </a:endParaRPr>
          </a:p>
        </p:txBody>
      </p:sp>
      <p:sp>
        <p:nvSpPr>
          <p:cNvPr id="186" name="Rectangle 185">
            <a:extLst>
              <a:ext uri="{FF2B5EF4-FFF2-40B4-BE49-F238E27FC236}">
                <a16:creationId xmlns:a16="http://schemas.microsoft.com/office/drawing/2014/main" id="{3E4D5CED-ED58-4477-9828-67773ACF69FF}"/>
              </a:ext>
            </a:extLst>
          </p:cNvPr>
          <p:cNvSpPr/>
          <p:nvPr/>
        </p:nvSpPr>
        <p:spPr>
          <a:xfrm>
            <a:off x="2156139" y="154917"/>
            <a:ext cx="1124205" cy="332238"/>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rPr>
              <a:t>Activation</a:t>
            </a:r>
            <a:endParaRPr lang="en-US">
              <a:solidFill>
                <a:schemeClr val="tx1"/>
              </a:solidFill>
            </a:endParaRPr>
          </a:p>
        </p:txBody>
      </p:sp>
      <p:cxnSp>
        <p:nvCxnSpPr>
          <p:cNvPr id="187" name="Straight Arrow Connector 186">
            <a:extLst>
              <a:ext uri="{FF2B5EF4-FFF2-40B4-BE49-F238E27FC236}">
                <a16:creationId xmlns:a16="http://schemas.microsoft.com/office/drawing/2014/main" id="{9FA3E19F-B1A4-4FDC-86E0-EAA26115C02A}"/>
              </a:ext>
            </a:extLst>
          </p:cNvPr>
          <p:cNvCxnSpPr>
            <a:cxnSpLocks/>
          </p:cNvCxnSpPr>
          <p:nvPr/>
        </p:nvCxnSpPr>
        <p:spPr>
          <a:xfrm>
            <a:off x="1404986" y="247314"/>
            <a:ext cx="747837" cy="1954"/>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sp>
        <p:nvSpPr>
          <p:cNvPr id="190" name="Rectangle 189">
            <a:extLst>
              <a:ext uri="{FF2B5EF4-FFF2-40B4-BE49-F238E27FC236}">
                <a16:creationId xmlns:a16="http://schemas.microsoft.com/office/drawing/2014/main" id="{BF6F85BF-0774-413D-AF20-B241FBEEBC03}"/>
              </a:ext>
            </a:extLst>
          </p:cNvPr>
          <p:cNvSpPr/>
          <p:nvPr/>
        </p:nvSpPr>
        <p:spPr>
          <a:xfrm rot="16200000">
            <a:off x="3099402" y="1312793"/>
            <a:ext cx="1124205" cy="462310"/>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rPr>
              <a:t>Prefetch</a:t>
            </a:r>
          </a:p>
          <a:p>
            <a:pPr algn="ctr"/>
            <a:r>
              <a:rPr lang="en-US">
                <a:solidFill>
                  <a:schemeClr val="tx1"/>
                </a:solidFill>
              </a:rPr>
              <a:t>Buffer</a:t>
            </a:r>
          </a:p>
        </p:txBody>
      </p:sp>
      <p:cxnSp>
        <p:nvCxnSpPr>
          <p:cNvPr id="192" name="Connector: Elbow 191">
            <a:extLst>
              <a:ext uri="{FF2B5EF4-FFF2-40B4-BE49-F238E27FC236}">
                <a16:creationId xmlns:a16="http://schemas.microsoft.com/office/drawing/2014/main" id="{CE828C06-2B9B-4990-95E3-25EC523EAC9A}"/>
              </a:ext>
            </a:extLst>
          </p:cNvPr>
          <p:cNvCxnSpPr>
            <a:stCxn id="186" idx="3"/>
            <a:endCxn id="190" idx="3"/>
          </p:cNvCxnSpPr>
          <p:nvPr/>
        </p:nvCxnSpPr>
        <p:spPr>
          <a:xfrm>
            <a:off x="3280344" y="321036"/>
            <a:ext cx="381161" cy="660810"/>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3" name="Connector: Elbow 192">
            <a:extLst>
              <a:ext uri="{FF2B5EF4-FFF2-40B4-BE49-F238E27FC236}">
                <a16:creationId xmlns:a16="http://schemas.microsoft.com/office/drawing/2014/main" id="{D4CBA5C2-CC6D-4F4E-960D-C0C97218B5F0}"/>
              </a:ext>
            </a:extLst>
          </p:cNvPr>
          <p:cNvCxnSpPr>
            <a:cxnSpLocks/>
            <a:stCxn id="190" idx="1"/>
            <a:endCxn id="20" idx="4"/>
          </p:cNvCxnSpPr>
          <p:nvPr/>
        </p:nvCxnSpPr>
        <p:spPr>
          <a:xfrm rot="5400000">
            <a:off x="2503073" y="1393937"/>
            <a:ext cx="446318" cy="1870546"/>
          </a:xfrm>
          <a:prstGeom prst="bentConnector3">
            <a:avLst>
              <a:gd name="adj1" fmla="val 151219"/>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6" name="Oval 195">
            <a:extLst>
              <a:ext uri="{FF2B5EF4-FFF2-40B4-BE49-F238E27FC236}">
                <a16:creationId xmlns:a16="http://schemas.microsoft.com/office/drawing/2014/main" id="{FD2B68DB-797A-44FA-B9B3-E32D156F209C}"/>
              </a:ext>
            </a:extLst>
          </p:cNvPr>
          <p:cNvSpPr/>
          <p:nvPr/>
        </p:nvSpPr>
        <p:spPr>
          <a:xfrm>
            <a:off x="7219557" y="143637"/>
            <a:ext cx="206129" cy="206129"/>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a:t>
            </a:r>
          </a:p>
        </p:txBody>
      </p:sp>
      <p:sp>
        <p:nvSpPr>
          <p:cNvPr id="198" name="Rectangle 197">
            <a:extLst>
              <a:ext uri="{FF2B5EF4-FFF2-40B4-BE49-F238E27FC236}">
                <a16:creationId xmlns:a16="http://schemas.microsoft.com/office/drawing/2014/main" id="{0ED35CD7-3CD1-41B6-B1F5-E2752A44A561}"/>
              </a:ext>
            </a:extLst>
          </p:cNvPr>
          <p:cNvSpPr/>
          <p:nvPr/>
        </p:nvSpPr>
        <p:spPr>
          <a:xfrm>
            <a:off x="7581375" y="475708"/>
            <a:ext cx="477076" cy="319808"/>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a:solidFill>
                  <a:schemeClr val="tx1"/>
                </a:solidFill>
              </a:rPr>
              <a:t>PMU</a:t>
            </a:r>
            <a:endParaRPr lang="en-US">
              <a:solidFill>
                <a:schemeClr val="tx1"/>
              </a:solidFill>
            </a:endParaRPr>
          </a:p>
        </p:txBody>
      </p:sp>
      <p:sp>
        <p:nvSpPr>
          <p:cNvPr id="205" name="Oval 204">
            <a:extLst>
              <a:ext uri="{FF2B5EF4-FFF2-40B4-BE49-F238E27FC236}">
                <a16:creationId xmlns:a16="http://schemas.microsoft.com/office/drawing/2014/main" id="{77D58099-F6ED-4C4F-BDF7-BB8979B1AAF9}"/>
              </a:ext>
            </a:extLst>
          </p:cNvPr>
          <p:cNvSpPr/>
          <p:nvPr/>
        </p:nvSpPr>
        <p:spPr>
          <a:xfrm>
            <a:off x="7219557" y="947945"/>
            <a:ext cx="206129" cy="206129"/>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a:t>
            </a:r>
          </a:p>
        </p:txBody>
      </p:sp>
      <p:cxnSp>
        <p:nvCxnSpPr>
          <p:cNvPr id="206" name="Straight Arrow Connector 205">
            <a:extLst>
              <a:ext uri="{FF2B5EF4-FFF2-40B4-BE49-F238E27FC236}">
                <a16:creationId xmlns:a16="http://schemas.microsoft.com/office/drawing/2014/main" id="{E09B045E-65F5-421A-AE30-0A8EA5E2B49A}"/>
              </a:ext>
            </a:extLst>
          </p:cNvPr>
          <p:cNvCxnSpPr>
            <a:cxnSpLocks/>
            <a:stCxn id="205" idx="7"/>
          </p:cNvCxnSpPr>
          <p:nvPr/>
        </p:nvCxnSpPr>
        <p:spPr>
          <a:xfrm flipV="1">
            <a:off x="7395499" y="795516"/>
            <a:ext cx="185876" cy="182616"/>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213" name="Oval 212">
            <a:extLst>
              <a:ext uri="{FF2B5EF4-FFF2-40B4-BE49-F238E27FC236}">
                <a16:creationId xmlns:a16="http://schemas.microsoft.com/office/drawing/2014/main" id="{02DA3C8E-72A8-4A4B-A545-B51A6914F09B}"/>
              </a:ext>
            </a:extLst>
          </p:cNvPr>
          <p:cNvSpPr/>
          <p:nvPr/>
        </p:nvSpPr>
        <p:spPr>
          <a:xfrm>
            <a:off x="8178826" y="148389"/>
            <a:ext cx="206129" cy="206129"/>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a:t>
            </a:r>
          </a:p>
        </p:txBody>
      </p:sp>
      <p:cxnSp>
        <p:nvCxnSpPr>
          <p:cNvPr id="217" name="Straight Arrow Connector 216">
            <a:extLst>
              <a:ext uri="{FF2B5EF4-FFF2-40B4-BE49-F238E27FC236}">
                <a16:creationId xmlns:a16="http://schemas.microsoft.com/office/drawing/2014/main" id="{81A283D1-B25B-4DE3-83A5-400A8FAD2A3E}"/>
              </a:ext>
            </a:extLst>
          </p:cNvPr>
          <p:cNvCxnSpPr>
            <a:cxnSpLocks/>
            <a:stCxn id="205" idx="0"/>
            <a:endCxn id="196" idx="4"/>
          </p:cNvCxnSpPr>
          <p:nvPr/>
        </p:nvCxnSpPr>
        <p:spPr>
          <a:xfrm flipV="1">
            <a:off x="7322622" y="349766"/>
            <a:ext cx="0" cy="598179"/>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220" name="Straight Arrow Connector 219">
            <a:extLst>
              <a:ext uri="{FF2B5EF4-FFF2-40B4-BE49-F238E27FC236}">
                <a16:creationId xmlns:a16="http://schemas.microsoft.com/office/drawing/2014/main" id="{CDDFD3B7-5221-44DA-AEC0-55252A5A6376}"/>
              </a:ext>
            </a:extLst>
          </p:cNvPr>
          <p:cNvCxnSpPr>
            <a:cxnSpLocks/>
            <a:endCxn id="196" idx="5"/>
          </p:cNvCxnSpPr>
          <p:nvPr/>
        </p:nvCxnSpPr>
        <p:spPr>
          <a:xfrm flipH="1" flipV="1">
            <a:off x="7395499" y="319579"/>
            <a:ext cx="185876" cy="156129"/>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226" name="Straight Arrow Connector 225">
            <a:extLst>
              <a:ext uri="{FF2B5EF4-FFF2-40B4-BE49-F238E27FC236}">
                <a16:creationId xmlns:a16="http://schemas.microsoft.com/office/drawing/2014/main" id="{61D86267-127E-423B-A114-C36307FF70A2}"/>
              </a:ext>
            </a:extLst>
          </p:cNvPr>
          <p:cNvCxnSpPr>
            <a:cxnSpLocks/>
            <a:stCxn id="213" idx="2"/>
            <a:endCxn id="196" idx="6"/>
          </p:cNvCxnSpPr>
          <p:nvPr/>
        </p:nvCxnSpPr>
        <p:spPr>
          <a:xfrm flipH="1" flipV="1">
            <a:off x="7425686" y="246702"/>
            <a:ext cx="753140" cy="4752"/>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229" name="Straight Arrow Connector 228">
            <a:extLst>
              <a:ext uri="{FF2B5EF4-FFF2-40B4-BE49-F238E27FC236}">
                <a16:creationId xmlns:a16="http://schemas.microsoft.com/office/drawing/2014/main" id="{52F5C7DC-BD65-4117-B9D1-3618A96B464C}"/>
              </a:ext>
            </a:extLst>
          </p:cNvPr>
          <p:cNvCxnSpPr>
            <a:cxnSpLocks/>
            <a:endCxn id="213" idx="4"/>
          </p:cNvCxnSpPr>
          <p:nvPr/>
        </p:nvCxnSpPr>
        <p:spPr>
          <a:xfrm flipV="1">
            <a:off x="8281891" y="354518"/>
            <a:ext cx="0" cy="593426"/>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232" name="Straight Arrow Connector 231">
            <a:extLst>
              <a:ext uri="{FF2B5EF4-FFF2-40B4-BE49-F238E27FC236}">
                <a16:creationId xmlns:a16="http://schemas.microsoft.com/office/drawing/2014/main" id="{B28C95A1-EAA0-44DB-A799-24988C031DB6}"/>
              </a:ext>
            </a:extLst>
          </p:cNvPr>
          <p:cNvCxnSpPr>
            <a:cxnSpLocks/>
            <a:endCxn id="205" idx="6"/>
          </p:cNvCxnSpPr>
          <p:nvPr/>
        </p:nvCxnSpPr>
        <p:spPr>
          <a:xfrm flipH="1">
            <a:off x="7425686" y="1051009"/>
            <a:ext cx="753140" cy="1"/>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235" name="Straight Arrow Connector 234">
            <a:extLst>
              <a:ext uri="{FF2B5EF4-FFF2-40B4-BE49-F238E27FC236}">
                <a16:creationId xmlns:a16="http://schemas.microsoft.com/office/drawing/2014/main" id="{AEAA04BB-C418-44C1-B7FD-C7BD905568DE}"/>
              </a:ext>
            </a:extLst>
          </p:cNvPr>
          <p:cNvCxnSpPr>
            <a:cxnSpLocks/>
          </p:cNvCxnSpPr>
          <p:nvPr/>
        </p:nvCxnSpPr>
        <p:spPr>
          <a:xfrm flipH="1" flipV="1">
            <a:off x="8058453" y="795517"/>
            <a:ext cx="150560" cy="182614"/>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238" name="Straight Arrow Connector 237">
            <a:extLst>
              <a:ext uri="{FF2B5EF4-FFF2-40B4-BE49-F238E27FC236}">
                <a16:creationId xmlns:a16="http://schemas.microsoft.com/office/drawing/2014/main" id="{236D86F3-F099-4F27-A581-78D6B3797F3F}"/>
              </a:ext>
            </a:extLst>
          </p:cNvPr>
          <p:cNvCxnSpPr>
            <a:cxnSpLocks/>
            <a:endCxn id="213" idx="3"/>
          </p:cNvCxnSpPr>
          <p:nvPr/>
        </p:nvCxnSpPr>
        <p:spPr>
          <a:xfrm flipV="1">
            <a:off x="8058451" y="324331"/>
            <a:ext cx="150562" cy="151377"/>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242" name="Rectangle 241">
            <a:extLst>
              <a:ext uri="{FF2B5EF4-FFF2-40B4-BE49-F238E27FC236}">
                <a16:creationId xmlns:a16="http://schemas.microsoft.com/office/drawing/2014/main" id="{7925584E-CDCD-47AE-940F-20E3B18427D6}"/>
              </a:ext>
            </a:extLst>
          </p:cNvPr>
          <p:cNvSpPr/>
          <p:nvPr/>
        </p:nvSpPr>
        <p:spPr>
          <a:xfrm>
            <a:off x="7579859" y="1284788"/>
            <a:ext cx="477076" cy="319808"/>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a:solidFill>
                  <a:schemeClr val="tx1"/>
                </a:solidFill>
              </a:rPr>
              <a:t>PCU</a:t>
            </a:r>
            <a:endParaRPr lang="en-US">
              <a:solidFill>
                <a:schemeClr val="tx1"/>
              </a:solidFill>
            </a:endParaRPr>
          </a:p>
        </p:txBody>
      </p:sp>
      <p:sp>
        <p:nvSpPr>
          <p:cNvPr id="243" name="Oval 242">
            <a:extLst>
              <a:ext uri="{FF2B5EF4-FFF2-40B4-BE49-F238E27FC236}">
                <a16:creationId xmlns:a16="http://schemas.microsoft.com/office/drawing/2014/main" id="{5CF1FE5E-12D6-46E2-8578-9BB212A3B0EC}"/>
              </a:ext>
            </a:extLst>
          </p:cNvPr>
          <p:cNvSpPr/>
          <p:nvPr/>
        </p:nvSpPr>
        <p:spPr>
          <a:xfrm>
            <a:off x="7218041" y="1757025"/>
            <a:ext cx="206129" cy="206129"/>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a:t>
            </a:r>
          </a:p>
        </p:txBody>
      </p:sp>
      <p:cxnSp>
        <p:nvCxnSpPr>
          <p:cNvPr id="244" name="Straight Arrow Connector 243">
            <a:extLst>
              <a:ext uri="{FF2B5EF4-FFF2-40B4-BE49-F238E27FC236}">
                <a16:creationId xmlns:a16="http://schemas.microsoft.com/office/drawing/2014/main" id="{AB2269C1-DBFE-4C3D-ABEB-D1E7759E17BB}"/>
              </a:ext>
            </a:extLst>
          </p:cNvPr>
          <p:cNvCxnSpPr>
            <a:cxnSpLocks/>
            <a:stCxn id="243" idx="7"/>
          </p:cNvCxnSpPr>
          <p:nvPr/>
        </p:nvCxnSpPr>
        <p:spPr>
          <a:xfrm flipV="1">
            <a:off x="7393983" y="1604596"/>
            <a:ext cx="185876" cy="182616"/>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245" name="Oval 244">
            <a:extLst>
              <a:ext uri="{FF2B5EF4-FFF2-40B4-BE49-F238E27FC236}">
                <a16:creationId xmlns:a16="http://schemas.microsoft.com/office/drawing/2014/main" id="{4CFB72CC-800E-4417-8200-8AD0ACFF7FAF}"/>
              </a:ext>
            </a:extLst>
          </p:cNvPr>
          <p:cNvSpPr/>
          <p:nvPr/>
        </p:nvSpPr>
        <p:spPr>
          <a:xfrm>
            <a:off x="8177310" y="947944"/>
            <a:ext cx="206129" cy="206129"/>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a:t>
            </a:r>
          </a:p>
        </p:txBody>
      </p:sp>
      <p:cxnSp>
        <p:nvCxnSpPr>
          <p:cNvPr id="246" name="Straight Arrow Connector 245">
            <a:extLst>
              <a:ext uri="{FF2B5EF4-FFF2-40B4-BE49-F238E27FC236}">
                <a16:creationId xmlns:a16="http://schemas.microsoft.com/office/drawing/2014/main" id="{173982EF-667B-4334-B4A1-FEE367E7F5E2}"/>
              </a:ext>
            </a:extLst>
          </p:cNvPr>
          <p:cNvCxnSpPr>
            <a:cxnSpLocks/>
            <a:stCxn id="243" idx="0"/>
          </p:cNvCxnSpPr>
          <p:nvPr/>
        </p:nvCxnSpPr>
        <p:spPr>
          <a:xfrm flipV="1">
            <a:off x="7321106" y="1158846"/>
            <a:ext cx="0" cy="598179"/>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247" name="Straight Arrow Connector 246">
            <a:extLst>
              <a:ext uri="{FF2B5EF4-FFF2-40B4-BE49-F238E27FC236}">
                <a16:creationId xmlns:a16="http://schemas.microsoft.com/office/drawing/2014/main" id="{33A6289C-DF28-4DEC-92C0-A5834D3B6FDA}"/>
              </a:ext>
            </a:extLst>
          </p:cNvPr>
          <p:cNvCxnSpPr>
            <a:cxnSpLocks/>
          </p:cNvCxnSpPr>
          <p:nvPr/>
        </p:nvCxnSpPr>
        <p:spPr>
          <a:xfrm flipH="1" flipV="1">
            <a:off x="7393983" y="1128659"/>
            <a:ext cx="185876" cy="156129"/>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248" name="Oval 247">
            <a:extLst>
              <a:ext uri="{FF2B5EF4-FFF2-40B4-BE49-F238E27FC236}">
                <a16:creationId xmlns:a16="http://schemas.microsoft.com/office/drawing/2014/main" id="{EFB45B52-88D3-40E1-9D18-647E12D237C2}"/>
              </a:ext>
            </a:extLst>
          </p:cNvPr>
          <p:cNvSpPr/>
          <p:nvPr/>
        </p:nvSpPr>
        <p:spPr>
          <a:xfrm>
            <a:off x="8177310" y="1757024"/>
            <a:ext cx="206129" cy="206129"/>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a:t>
            </a:r>
          </a:p>
        </p:txBody>
      </p:sp>
      <p:cxnSp>
        <p:nvCxnSpPr>
          <p:cNvPr id="250" name="Straight Arrow Connector 249">
            <a:extLst>
              <a:ext uri="{FF2B5EF4-FFF2-40B4-BE49-F238E27FC236}">
                <a16:creationId xmlns:a16="http://schemas.microsoft.com/office/drawing/2014/main" id="{FC149C27-7E3E-43E7-9D86-A29BFD613585}"/>
              </a:ext>
            </a:extLst>
          </p:cNvPr>
          <p:cNvCxnSpPr>
            <a:cxnSpLocks/>
            <a:stCxn id="248" idx="0"/>
          </p:cNvCxnSpPr>
          <p:nvPr/>
        </p:nvCxnSpPr>
        <p:spPr>
          <a:xfrm flipV="1">
            <a:off x="8280375" y="1163598"/>
            <a:ext cx="0" cy="593426"/>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251" name="Straight Arrow Connector 250">
            <a:extLst>
              <a:ext uri="{FF2B5EF4-FFF2-40B4-BE49-F238E27FC236}">
                <a16:creationId xmlns:a16="http://schemas.microsoft.com/office/drawing/2014/main" id="{AF2BF950-8135-4455-8761-96E01085D04D}"/>
              </a:ext>
            </a:extLst>
          </p:cNvPr>
          <p:cNvCxnSpPr>
            <a:cxnSpLocks/>
            <a:stCxn id="248" idx="2"/>
            <a:endCxn id="243" idx="6"/>
          </p:cNvCxnSpPr>
          <p:nvPr/>
        </p:nvCxnSpPr>
        <p:spPr>
          <a:xfrm flipH="1">
            <a:off x="7424170" y="1860089"/>
            <a:ext cx="753140" cy="1"/>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252" name="Straight Arrow Connector 251">
            <a:extLst>
              <a:ext uri="{FF2B5EF4-FFF2-40B4-BE49-F238E27FC236}">
                <a16:creationId xmlns:a16="http://schemas.microsoft.com/office/drawing/2014/main" id="{022416F0-0FF2-4C79-BF50-73A7CD692ED1}"/>
              </a:ext>
            </a:extLst>
          </p:cNvPr>
          <p:cNvCxnSpPr>
            <a:cxnSpLocks/>
            <a:stCxn id="248" idx="1"/>
          </p:cNvCxnSpPr>
          <p:nvPr/>
        </p:nvCxnSpPr>
        <p:spPr>
          <a:xfrm flipH="1" flipV="1">
            <a:off x="8056937" y="1604597"/>
            <a:ext cx="150560" cy="182614"/>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253" name="Straight Arrow Connector 252">
            <a:extLst>
              <a:ext uri="{FF2B5EF4-FFF2-40B4-BE49-F238E27FC236}">
                <a16:creationId xmlns:a16="http://schemas.microsoft.com/office/drawing/2014/main" id="{3221966F-5217-45BA-9785-4C5222929E04}"/>
              </a:ext>
            </a:extLst>
          </p:cNvPr>
          <p:cNvCxnSpPr>
            <a:cxnSpLocks/>
          </p:cNvCxnSpPr>
          <p:nvPr/>
        </p:nvCxnSpPr>
        <p:spPr>
          <a:xfrm flipV="1">
            <a:off x="8056935" y="1133411"/>
            <a:ext cx="150562" cy="151377"/>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255" name="Rectangle 254">
            <a:extLst>
              <a:ext uri="{FF2B5EF4-FFF2-40B4-BE49-F238E27FC236}">
                <a16:creationId xmlns:a16="http://schemas.microsoft.com/office/drawing/2014/main" id="{4E8BBD2D-AACC-4791-B3B2-630E9BFA7731}"/>
              </a:ext>
            </a:extLst>
          </p:cNvPr>
          <p:cNvSpPr/>
          <p:nvPr/>
        </p:nvSpPr>
        <p:spPr>
          <a:xfrm>
            <a:off x="8539128" y="483171"/>
            <a:ext cx="477076" cy="319808"/>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a:solidFill>
                  <a:schemeClr val="tx1"/>
                </a:solidFill>
              </a:rPr>
              <a:t>PCU</a:t>
            </a:r>
            <a:endParaRPr lang="en-US">
              <a:solidFill>
                <a:schemeClr val="tx1"/>
              </a:solidFill>
            </a:endParaRPr>
          </a:p>
        </p:txBody>
      </p:sp>
      <p:cxnSp>
        <p:nvCxnSpPr>
          <p:cNvPr id="257" name="Straight Arrow Connector 256">
            <a:extLst>
              <a:ext uri="{FF2B5EF4-FFF2-40B4-BE49-F238E27FC236}">
                <a16:creationId xmlns:a16="http://schemas.microsoft.com/office/drawing/2014/main" id="{8CAA265B-D51B-4E6A-BD82-A51738CC93E6}"/>
              </a:ext>
            </a:extLst>
          </p:cNvPr>
          <p:cNvCxnSpPr>
            <a:cxnSpLocks/>
          </p:cNvCxnSpPr>
          <p:nvPr/>
        </p:nvCxnSpPr>
        <p:spPr>
          <a:xfrm flipV="1">
            <a:off x="8353252" y="802979"/>
            <a:ext cx="185876" cy="182616"/>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258" name="Oval 257">
            <a:extLst>
              <a:ext uri="{FF2B5EF4-FFF2-40B4-BE49-F238E27FC236}">
                <a16:creationId xmlns:a16="http://schemas.microsoft.com/office/drawing/2014/main" id="{6835581C-0461-4035-A323-795D57E093E1}"/>
              </a:ext>
            </a:extLst>
          </p:cNvPr>
          <p:cNvSpPr/>
          <p:nvPr/>
        </p:nvSpPr>
        <p:spPr>
          <a:xfrm>
            <a:off x="9136579" y="155852"/>
            <a:ext cx="206129" cy="206129"/>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a:t>
            </a:r>
          </a:p>
        </p:txBody>
      </p:sp>
      <p:cxnSp>
        <p:nvCxnSpPr>
          <p:cNvPr id="260" name="Straight Arrow Connector 259">
            <a:extLst>
              <a:ext uri="{FF2B5EF4-FFF2-40B4-BE49-F238E27FC236}">
                <a16:creationId xmlns:a16="http://schemas.microsoft.com/office/drawing/2014/main" id="{86648CA8-27BF-4429-AF8C-C1E007A8C8A9}"/>
              </a:ext>
            </a:extLst>
          </p:cNvPr>
          <p:cNvCxnSpPr>
            <a:cxnSpLocks/>
          </p:cNvCxnSpPr>
          <p:nvPr/>
        </p:nvCxnSpPr>
        <p:spPr>
          <a:xfrm flipH="1" flipV="1">
            <a:off x="8353252" y="327042"/>
            <a:ext cx="185876" cy="156129"/>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261" name="Straight Arrow Connector 260">
            <a:extLst>
              <a:ext uri="{FF2B5EF4-FFF2-40B4-BE49-F238E27FC236}">
                <a16:creationId xmlns:a16="http://schemas.microsoft.com/office/drawing/2014/main" id="{8A0332C2-AD56-4337-808C-3FEA5A2301D2}"/>
              </a:ext>
            </a:extLst>
          </p:cNvPr>
          <p:cNvCxnSpPr>
            <a:cxnSpLocks/>
            <a:stCxn id="258" idx="2"/>
          </p:cNvCxnSpPr>
          <p:nvPr/>
        </p:nvCxnSpPr>
        <p:spPr>
          <a:xfrm flipH="1" flipV="1">
            <a:off x="8383439" y="254165"/>
            <a:ext cx="753140" cy="4752"/>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262" name="Straight Arrow Connector 261">
            <a:extLst>
              <a:ext uri="{FF2B5EF4-FFF2-40B4-BE49-F238E27FC236}">
                <a16:creationId xmlns:a16="http://schemas.microsoft.com/office/drawing/2014/main" id="{E7DD4ADC-B45F-4822-9FB8-B371000082A9}"/>
              </a:ext>
            </a:extLst>
          </p:cNvPr>
          <p:cNvCxnSpPr>
            <a:cxnSpLocks/>
            <a:endCxn id="258" idx="4"/>
          </p:cNvCxnSpPr>
          <p:nvPr/>
        </p:nvCxnSpPr>
        <p:spPr>
          <a:xfrm flipV="1">
            <a:off x="9239644" y="361981"/>
            <a:ext cx="0" cy="593426"/>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263" name="Straight Arrow Connector 262">
            <a:extLst>
              <a:ext uri="{FF2B5EF4-FFF2-40B4-BE49-F238E27FC236}">
                <a16:creationId xmlns:a16="http://schemas.microsoft.com/office/drawing/2014/main" id="{BF6F8005-934A-4D87-B8E8-5B32EA6F744A}"/>
              </a:ext>
            </a:extLst>
          </p:cNvPr>
          <p:cNvCxnSpPr>
            <a:cxnSpLocks/>
          </p:cNvCxnSpPr>
          <p:nvPr/>
        </p:nvCxnSpPr>
        <p:spPr>
          <a:xfrm flipH="1">
            <a:off x="8383439" y="1058472"/>
            <a:ext cx="753140" cy="1"/>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264" name="Straight Arrow Connector 263">
            <a:extLst>
              <a:ext uri="{FF2B5EF4-FFF2-40B4-BE49-F238E27FC236}">
                <a16:creationId xmlns:a16="http://schemas.microsoft.com/office/drawing/2014/main" id="{1563157D-C98F-4198-A10D-3E4610524DA4}"/>
              </a:ext>
            </a:extLst>
          </p:cNvPr>
          <p:cNvCxnSpPr>
            <a:cxnSpLocks/>
          </p:cNvCxnSpPr>
          <p:nvPr/>
        </p:nvCxnSpPr>
        <p:spPr>
          <a:xfrm flipH="1" flipV="1">
            <a:off x="9016206" y="802980"/>
            <a:ext cx="150560" cy="182614"/>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265" name="Straight Arrow Connector 264">
            <a:extLst>
              <a:ext uri="{FF2B5EF4-FFF2-40B4-BE49-F238E27FC236}">
                <a16:creationId xmlns:a16="http://schemas.microsoft.com/office/drawing/2014/main" id="{425AA0E3-A66B-4F44-AFFB-BEBC0D925CD7}"/>
              </a:ext>
            </a:extLst>
          </p:cNvPr>
          <p:cNvCxnSpPr>
            <a:cxnSpLocks/>
            <a:endCxn id="258" idx="3"/>
          </p:cNvCxnSpPr>
          <p:nvPr/>
        </p:nvCxnSpPr>
        <p:spPr>
          <a:xfrm flipV="1">
            <a:off x="9016204" y="331794"/>
            <a:ext cx="150562" cy="151377"/>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266" name="Rectangle 265">
            <a:extLst>
              <a:ext uri="{FF2B5EF4-FFF2-40B4-BE49-F238E27FC236}">
                <a16:creationId xmlns:a16="http://schemas.microsoft.com/office/drawing/2014/main" id="{40766C6C-3C1E-4DA9-BA41-8BAE35ED4D6B}"/>
              </a:ext>
            </a:extLst>
          </p:cNvPr>
          <p:cNvSpPr/>
          <p:nvPr/>
        </p:nvSpPr>
        <p:spPr>
          <a:xfrm>
            <a:off x="8537612" y="1292251"/>
            <a:ext cx="477076" cy="319808"/>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a:solidFill>
                  <a:schemeClr val="tx1"/>
                </a:solidFill>
              </a:rPr>
              <a:t>PMU</a:t>
            </a:r>
            <a:endParaRPr lang="en-US">
              <a:solidFill>
                <a:schemeClr val="tx1"/>
              </a:solidFill>
            </a:endParaRPr>
          </a:p>
        </p:txBody>
      </p:sp>
      <p:cxnSp>
        <p:nvCxnSpPr>
          <p:cNvPr id="268" name="Straight Arrow Connector 267">
            <a:extLst>
              <a:ext uri="{FF2B5EF4-FFF2-40B4-BE49-F238E27FC236}">
                <a16:creationId xmlns:a16="http://schemas.microsoft.com/office/drawing/2014/main" id="{20D08278-E81C-4376-9A6C-25ED83285F8F}"/>
              </a:ext>
            </a:extLst>
          </p:cNvPr>
          <p:cNvCxnSpPr>
            <a:cxnSpLocks/>
          </p:cNvCxnSpPr>
          <p:nvPr/>
        </p:nvCxnSpPr>
        <p:spPr>
          <a:xfrm flipV="1">
            <a:off x="8351736" y="1612059"/>
            <a:ext cx="185876" cy="182616"/>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269" name="Oval 268">
            <a:extLst>
              <a:ext uri="{FF2B5EF4-FFF2-40B4-BE49-F238E27FC236}">
                <a16:creationId xmlns:a16="http://schemas.microsoft.com/office/drawing/2014/main" id="{EE376319-9091-4C3B-BCF9-ED66E3A53EF4}"/>
              </a:ext>
            </a:extLst>
          </p:cNvPr>
          <p:cNvSpPr/>
          <p:nvPr/>
        </p:nvSpPr>
        <p:spPr>
          <a:xfrm>
            <a:off x="9135063" y="955407"/>
            <a:ext cx="206129" cy="206129"/>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a:t>
            </a:r>
          </a:p>
        </p:txBody>
      </p:sp>
      <p:cxnSp>
        <p:nvCxnSpPr>
          <p:cNvPr id="271" name="Straight Arrow Connector 270">
            <a:extLst>
              <a:ext uri="{FF2B5EF4-FFF2-40B4-BE49-F238E27FC236}">
                <a16:creationId xmlns:a16="http://schemas.microsoft.com/office/drawing/2014/main" id="{1C15532E-E4AC-4DF7-9EFD-9BCE051BC44A}"/>
              </a:ext>
            </a:extLst>
          </p:cNvPr>
          <p:cNvCxnSpPr>
            <a:cxnSpLocks/>
          </p:cNvCxnSpPr>
          <p:nvPr/>
        </p:nvCxnSpPr>
        <p:spPr>
          <a:xfrm flipH="1" flipV="1">
            <a:off x="8351736" y="1136122"/>
            <a:ext cx="185876" cy="156129"/>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272" name="Oval 271">
            <a:extLst>
              <a:ext uri="{FF2B5EF4-FFF2-40B4-BE49-F238E27FC236}">
                <a16:creationId xmlns:a16="http://schemas.microsoft.com/office/drawing/2014/main" id="{848B1421-A7D1-4826-A434-4F5C0DA91564}"/>
              </a:ext>
            </a:extLst>
          </p:cNvPr>
          <p:cNvSpPr/>
          <p:nvPr/>
        </p:nvSpPr>
        <p:spPr>
          <a:xfrm>
            <a:off x="9135063" y="1764487"/>
            <a:ext cx="206129" cy="206129"/>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a:t>
            </a:r>
          </a:p>
        </p:txBody>
      </p:sp>
      <p:cxnSp>
        <p:nvCxnSpPr>
          <p:cNvPr id="273" name="Straight Arrow Connector 272">
            <a:extLst>
              <a:ext uri="{FF2B5EF4-FFF2-40B4-BE49-F238E27FC236}">
                <a16:creationId xmlns:a16="http://schemas.microsoft.com/office/drawing/2014/main" id="{208E9E6B-F570-41E2-A960-134F464A8115}"/>
              </a:ext>
            </a:extLst>
          </p:cNvPr>
          <p:cNvCxnSpPr>
            <a:cxnSpLocks/>
            <a:stCxn id="272" idx="0"/>
          </p:cNvCxnSpPr>
          <p:nvPr/>
        </p:nvCxnSpPr>
        <p:spPr>
          <a:xfrm flipV="1">
            <a:off x="9238128" y="1171061"/>
            <a:ext cx="0" cy="593426"/>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274" name="Straight Arrow Connector 273">
            <a:extLst>
              <a:ext uri="{FF2B5EF4-FFF2-40B4-BE49-F238E27FC236}">
                <a16:creationId xmlns:a16="http://schemas.microsoft.com/office/drawing/2014/main" id="{77552DDE-9FFA-4CF1-B928-177E634E4934}"/>
              </a:ext>
            </a:extLst>
          </p:cNvPr>
          <p:cNvCxnSpPr>
            <a:cxnSpLocks/>
            <a:stCxn id="272" idx="2"/>
          </p:cNvCxnSpPr>
          <p:nvPr/>
        </p:nvCxnSpPr>
        <p:spPr>
          <a:xfrm flipH="1">
            <a:off x="8381923" y="1867552"/>
            <a:ext cx="753140" cy="1"/>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275" name="Straight Arrow Connector 274">
            <a:extLst>
              <a:ext uri="{FF2B5EF4-FFF2-40B4-BE49-F238E27FC236}">
                <a16:creationId xmlns:a16="http://schemas.microsoft.com/office/drawing/2014/main" id="{E5A6E581-749E-4CC3-8D25-39B1F90086D0}"/>
              </a:ext>
            </a:extLst>
          </p:cNvPr>
          <p:cNvCxnSpPr>
            <a:cxnSpLocks/>
            <a:stCxn id="272" idx="1"/>
          </p:cNvCxnSpPr>
          <p:nvPr/>
        </p:nvCxnSpPr>
        <p:spPr>
          <a:xfrm flipH="1" flipV="1">
            <a:off x="9014690" y="1612060"/>
            <a:ext cx="150560" cy="182614"/>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276" name="Straight Arrow Connector 275">
            <a:extLst>
              <a:ext uri="{FF2B5EF4-FFF2-40B4-BE49-F238E27FC236}">
                <a16:creationId xmlns:a16="http://schemas.microsoft.com/office/drawing/2014/main" id="{CE2DEE9F-13BC-44A6-BDEF-E6FB8B07DDAA}"/>
              </a:ext>
            </a:extLst>
          </p:cNvPr>
          <p:cNvCxnSpPr>
            <a:cxnSpLocks/>
          </p:cNvCxnSpPr>
          <p:nvPr/>
        </p:nvCxnSpPr>
        <p:spPr>
          <a:xfrm flipV="1">
            <a:off x="9014688" y="1140874"/>
            <a:ext cx="150562" cy="151377"/>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277" name="Rectangle 276">
            <a:extLst>
              <a:ext uri="{FF2B5EF4-FFF2-40B4-BE49-F238E27FC236}">
                <a16:creationId xmlns:a16="http://schemas.microsoft.com/office/drawing/2014/main" id="{8885BF43-0B87-4EF7-9DBB-C1C88849F222}"/>
              </a:ext>
            </a:extLst>
          </p:cNvPr>
          <p:cNvSpPr/>
          <p:nvPr/>
        </p:nvSpPr>
        <p:spPr>
          <a:xfrm>
            <a:off x="7579859" y="2084343"/>
            <a:ext cx="477076" cy="319808"/>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a:solidFill>
                  <a:schemeClr val="tx1"/>
                </a:solidFill>
              </a:rPr>
              <a:t>PMU</a:t>
            </a:r>
            <a:endParaRPr lang="en-US">
              <a:solidFill>
                <a:schemeClr val="tx1"/>
              </a:solidFill>
            </a:endParaRPr>
          </a:p>
        </p:txBody>
      </p:sp>
      <p:sp>
        <p:nvSpPr>
          <p:cNvPr id="278" name="Oval 277">
            <a:extLst>
              <a:ext uri="{FF2B5EF4-FFF2-40B4-BE49-F238E27FC236}">
                <a16:creationId xmlns:a16="http://schemas.microsoft.com/office/drawing/2014/main" id="{79DE7A9C-D75C-465A-B468-867F6C819E44}"/>
              </a:ext>
            </a:extLst>
          </p:cNvPr>
          <p:cNvSpPr/>
          <p:nvPr/>
        </p:nvSpPr>
        <p:spPr>
          <a:xfrm>
            <a:off x="7218041" y="2556580"/>
            <a:ext cx="206129" cy="206129"/>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a:t>
            </a:r>
          </a:p>
        </p:txBody>
      </p:sp>
      <p:cxnSp>
        <p:nvCxnSpPr>
          <p:cNvPr id="279" name="Straight Arrow Connector 278">
            <a:extLst>
              <a:ext uri="{FF2B5EF4-FFF2-40B4-BE49-F238E27FC236}">
                <a16:creationId xmlns:a16="http://schemas.microsoft.com/office/drawing/2014/main" id="{7908AF50-898B-47A4-AC39-78C914205C59}"/>
              </a:ext>
            </a:extLst>
          </p:cNvPr>
          <p:cNvCxnSpPr>
            <a:cxnSpLocks/>
            <a:stCxn id="278" idx="7"/>
          </p:cNvCxnSpPr>
          <p:nvPr/>
        </p:nvCxnSpPr>
        <p:spPr>
          <a:xfrm flipV="1">
            <a:off x="7393983" y="2404151"/>
            <a:ext cx="185876" cy="182616"/>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280" name="Straight Arrow Connector 279">
            <a:extLst>
              <a:ext uri="{FF2B5EF4-FFF2-40B4-BE49-F238E27FC236}">
                <a16:creationId xmlns:a16="http://schemas.microsoft.com/office/drawing/2014/main" id="{9FA3FC07-31EF-4AAA-99DA-A31D9BEC9345}"/>
              </a:ext>
            </a:extLst>
          </p:cNvPr>
          <p:cNvCxnSpPr>
            <a:cxnSpLocks/>
            <a:stCxn id="278" idx="0"/>
          </p:cNvCxnSpPr>
          <p:nvPr/>
        </p:nvCxnSpPr>
        <p:spPr>
          <a:xfrm flipV="1">
            <a:off x="7321106" y="1958401"/>
            <a:ext cx="0" cy="598179"/>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281" name="Straight Arrow Connector 280">
            <a:extLst>
              <a:ext uri="{FF2B5EF4-FFF2-40B4-BE49-F238E27FC236}">
                <a16:creationId xmlns:a16="http://schemas.microsoft.com/office/drawing/2014/main" id="{737AD220-BC82-4A93-A4FB-22C4439EB7B3}"/>
              </a:ext>
            </a:extLst>
          </p:cNvPr>
          <p:cNvCxnSpPr>
            <a:cxnSpLocks/>
          </p:cNvCxnSpPr>
          <p:nvPr/>
        </p:nvCxnSpPr>
        <p:spPr>
          <a:xfrm flipH="1" flipV="1">
            <a:off x="7393983" y="1928214"/>
            <a:ext cx="185876" cy="156129"/>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282" name="Oval 281">
            <a:extLst>
              <a:ext uri="{FF2B5EF4-FFF2-40B4-BE49-F238E27FC236}">
                <a16:creationId xmlns:a16="http://schemas.microsoft.com/office/drawing/2014/main" id="{D84E6F0B-0712-4523-9A69-DE2CA75398A0}"/>
              </a:ext>
            </a:extLst>
          </p:cNvPr>
          <p:cNvSpPr/>
          <p:nvPr/>
        </p:nvSpPr>
        <p:spPr>
          <a:xfrm>
            <a:off x="8177310" y="2556579"/>
            <a:ext cx="206129" cy="206129"/>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a:t>
            </a:r>
          </a:p>
        </p:txBody>
      </p:sp>
      <p:cxnSp>
        <p:nvCxnSpPr>
          <p:cNvPr id="283" name="Straight Arrow Connector 282">
            <a:extLst>
              <a:ext uri="{FF2B5EF4-FFF2-40B4-BE49-F238E27FC236}">
                <a16:creationId xmlns:a16="http://schemas.microsoft.com/office/drawing/2014/main" id="{AF76D09C-5164-4272-B3FF-3D20CEA18A20}"/>
              </a:ext>
            </a:extLst>
          </p:cNvPr>
          <p:cNvCxnSpPr>
            <a:cxnSpLocks/>
            <a:stCxn id="282" idx="0"/>
          </p:cNvCxnSpPr>
          <p:nvPr/>
        </p:nvCxnSpPr>
        <p:spPr>
          <a:xfrm flipV="1">
            <a:off x="8280375" y="1963153"/>
            <a:ext cx="0" cy="593426"/>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284" name="Straight Arrow Connector 283">
            <a:extLst>
              <a:ext uri="{FF2B5EF4-FFF2-40B4-BE49-F238E27FC236}">
                <a16:creationId xmlns:a16="http://schemas.microsoft.com/office/drawing/2014/main" id="{B96EA47F-6012-4D51-BD49-C2388F82F51E}"/>
              </a:ext>
            </a:extLst>
          </p:cNvPr>
          <p:cNvCxnSpPr>
            <a:cxnSpLocks/>
            <a:stCxn id="282" idx="2"/>
            <a:endCxn id="278" idx="6"/>
          </p:cNvCxnSpPr>
          <p:nvPr/>
        </p:nvCxnSpPr>
        <p:spPr>
          <a:xfrm flipH="1">
            <a:off x="7424170" y="2659644"/>
            <a:ext cx="753140" cy="1"/>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285" name="Straight Arrow Connector 284">
            <a:extLst>
              <a:ext uri="{FF2B5EF4-FFF2-40B4-BE49-F238E27FC236}">
                <a16:creationId xmlns:a16="http://schemas.microsoft.com/office/drawing/2014/main" id="{EA2683B0-A518-4782-BDAE-0230F6BB7B95}"/>
              </a:ext>
            </a:extLst>
          </p:cNvPr>
          <p:cNvCxnSpPr>
            <a:cxnSpLocks/>
            <a:stCxn id="282" idx="1"/>
          </p:cNvCxnSpPr>
          <p:nvPr/>
        </p:nvCxnSpPr>
        <p:spPr>
          <a:xfrm flipH="1" flipV="1">
            <a:off x="8056937" y="2404152"/>
            <a:ext cx="150560" cy="182614"/>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286" name="Straight Arrow Connector 285">
            <a:extLst>
              <a:ext uri="{FF2B5EF4-FFF2-40B4-BE49-F238E27FC236}">
                <a16:creationId xmlns:a16="http://schemas.microsoft.com/office/drawing/2014/main" id="{139739CC-9B35-426D-8F3D-134EB0E89E05}"/>
              </a:ext>
            </a:extLst>
          </p:cNvPr>
          <p:cNvCxnSpPr>
            <a:cxnSpLocks/>
          </p:cNvCxnSpPr>
          <p:nvPr/>
        </p:nvCxnSpPr>
        <p:spPr>
          <a:xfrm flipV="1">
            <a:off x="8056935" y="1932966"/>
            <a:ext cx="150562" cy="151377"/>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287" name="Rectangle 286">
            <a:extLst>
              <a:ext uri="{FF2B5EF4-FFF2-40B4-BE49-F238E27FC236}">
                <a16:creationId xmlns:a16="http://schemas.microsoft.com/office/drawing/2014/main" id="{A7C8A133-46D4-4810-B657-93C522B5126D}"/>
              </a:ext>
            </a:extLst>
          </p:cNvPr>
          <p:cNvSpPr/>
          <p:nvPr/>
        </p:nvSpPr>
        <p:spPr>
          <a:xfrm>
            <a:off x="8537612" y="2091806"/>
            <a:ext cx="477076" cy="319808"/>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a:solidFill>
                  <a:schemeClr val="tx1"/>
                </a:solidFill>
              </a:rPr>
              <a:t>PCU</a:t>
            </a:r>
            <a:endParaRPr lang="en-US">
              <a:solidFill>
                <a:schemeClr val="tx1"/>
              </a:solidFill>
            </a:endParaRPr>
          </a:p>
        </p:txBody>
      </p:sp>
      <p:cxnSp>
        <p:nvCxnSpPr>
          <p:cNvPr id="288" name="Straight Arrow Connector 287">
            <a:extLst>
              <a:ext uri="{FF2B5EF4-FFF2-40B4-BE49-F238E27FC236}">
                <a16:creationId xmlns:a16="http://schemas.microsoft.com/office/drawing/2014/main" id="{76370A78-CB76-4502-B20B-8CBABFBBB117}"/>
              </a:ext>
            </a:extLst>
          </p:cNvPr>
          <p:cNvCxnSpPr>
            <a:cxnSpLocks/>
          </p:cNvCxnSpPr>
          <p:nvPr/>
        </p:nvCxnSpPr>
        <p:spPr>
          <a:xfrm flipV="1">
            <a:off x="8351736" y="2411614"/>
            <a:ext cx="185876" cy="182616"/>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289" name="Straight Arrow Connector 288">
            <a:extLst>
              <a:ext uri="{FF2B5EF4-FFF2-40B4-BE49-F238E27FC236}">
                <a16:creationId xmlns:a16="http://schemas.microsoft.com/office/drawing/2014/main" id="{39C00B89-E784-4458-B9D8-EBA8FF28708F}"/>
              </a:ext>
            </a:extLst>
          </p:cNvPr>
          <p:cNvCxnSpPr>
            <a:cxnSpLocks/>
          </p:cNvCxnSpPr>
          <p:nvPr/>
        </p:nvCxnSpPr>
        <p:spPr>
          <a:xfrm flipH="1" flipV="1">
            <a:off x="8351736" y="1935677"/>
            <a:ext cx="185876" cy="156129"/>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290" name="Oval 289">
            <a:extLst>
              <a:ext uri="{FF2B5EF4-FFF2-40B4-BE49-F238E27FC236}">
                <a16:creationId xmlns:a16="http://schemas.microsoft.com/office/drawing/2014/main" id="{2CE7E2F0-6F41-4497-820D-E9706D14EA31}"/>
              </a:ext>
            </a:extLst>
          </p:cNvPr>
          <p:cNvSpPr/>
          <p:nvPr/>
        </p:nvSpPr>
        <p:spPr>
          <a:xfrm>
            <a:off x="9135063" y="2564042"/>
            <a:ext cx="206129" cy="206129"/>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a:t>
            </a:r>
          </a:p>
        </p:txBody>
      </p:sp>
      <p:cxnSp>
        <p:nvCxnSpPr>
          <p:cNvPr id="291" name="Straight Arrow Connector 290">
            <a:extLst>
              <a:ext uri="{FF2B5EF4-FFF2-40B4-BE49-F238E27FC236}">
                <a16:creationId xmlns:a16="http://schemas.microsoft.com/office/drawing/2014/main" id="{BBF4B947-904C-40DB-AC06-2EA7E9B11415}"/>
              </a:ext>
            </a:extLst>
          </p:cNvPr>
          <p:cNvCxnSpPr>
            <a:cxnSpLocks/>
            <a:stCxn id="290" idx="0"/>
          </p:cNvCxnSpPr>
          <p:nvPr/>
        </p:nvCxnSpPr>
        <p:spPr>
          <a:xfrm flipV="1">
            <a:off x="9238128" y="1970616"/>
            <a:ext cx="0" cy="593426"/>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292" name="Straight Arrow Connector 291">
            <a:extLst>
              <a:ext uri="{FF2B5EF4-FFF2-40B4-BE49-F238E27FC236}">
                <a16:creationId xmlns:a16="http://schemas.microsoft.com/office/drawing/2014/main" id="{D6D27994-31EB-443D-994C-B8ACD7FD283E}"/>
              </a:ext>
            </a:extLst>
          </p:cNvPr>
          <p:cNvCxnSpPr>
            <a:cxnSpLocks/>
            <a:stCxn id="290" idx="2"/>
          </p:cNvCxnSpPr>
          <p:nvPr/>
        </p:nvCxnSpPr>
        <p:spPr>
          <a:xfrm flipH="1">
            <a:off x="8381923" y="2667107"/>
            <a:ext cx="753140" cy="1"/>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293" name="Straight Arrow Connector 292">
            <a:extLst>
              <a:ext uri="{FF2B5EF4-FFF2-40B4-BE49-F238E27FC236}">
                <a16:creationId xmlns:a16="http://schemas.microsoft.com/office/drawing/2014/main" id="{51DF7A43-121F-41B1-9F4D-A1C222846E2D}"/>
              </a:ext>
            </a:extLst>
          </p:cNvPr>
          <p:cNvCxnSpPr>
            <a:cxnSpLocks/>
            <a:stCxn id="290" idx="1"/>
          </p:cNvCxnSpPr>
          <p:nvPr/>
        </p:nvCxnSpPr>
        <p:spPr>
          <a:xfrm flipH="1" flipV="1">
            <a:off x="9014690" y="2411615"/>
            <a:ext cx="150560" cy="182614"/>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294" name="Straight Arrow Connector 293">
            <a:extLst>
              <a:ext uri="{FF2B5EF4-FFF2-40B4-BE49-F238E27FC236}">
                <a16:creationId xmlns:a16="http://schemas.microsoft.com/office/drawing/2014/main" id="{951662BE-B41F-4553-9591-0CE164E94FEA}"/>
              </a:ext>
            </a:extLst>
          </p:cNvPr>
          <p:cNvCxnSpPr>
            <a:cxnSpLocks/>
          </p:cNvCxnSpPr>
          <p:nvPr/>
        </p:nvCxnSpPr>
        <p:spPr>
          <a:xfrm flipV="1">
            <a:off x="9014688" y="1940429"/>
            <a:ext cx="150562" cy="151377"/>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295" name="Rectangle 294">
            <a:extLst>
              <a:ext uri="{FF2B5EF4-FFF2-40B4-BE49-F238E27FC236}">
                <a16:creationId xmlns:a16="http://schemas.microsoft.com/office/drawing/2014/main" id="{1CF13786-FF47-452A-8124-CE0864C2DC49}"/>
              </a:ext>
            </a:extLst>
          </p:cNvPr>
          <p:cNvSpPr/>
          <p:nvPr/>
        </p:nvSpPr>
        <p:spPr>
          <a:xfrm>
            <a:off x="9496867" y="477052"/>
            <a:ext cx="477076" cy="319808"/>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a:solidFill>
                  <a:schemeClr val="tx1"/>
                </a:solidFill>
              </a:rPr>
              <a:t>PMU</a:t>
            </a:r>
            <a:endParaRPr lang="en-US">
              <a:solidFill>
                <a:schemeClr val="tx1"/>
              </a:solidFill>
            </a:endParaRPr>
          </a:p>
        </p:txBody>
      </p:sp>
      <p:cxnSp>
        <p:nvCxnSpPr>
          <p:cNvPr id="296" name="Straight Arrow Connector 295">
            <a:extLst>
              <a:ext uri="{FF2B5EF4-FFF2-40B4-BE49-F238E27FC236}">
                <a16:creationId xmlns:a16="http://schemas.microsoft.com/office/drawing/2014/main" id="{4D263219-479F-4ADF-8B50-8BCF9CBE4656}"/>
              </a:ext>
            </a:extLst>
          </p:cNvPr>
          <p:cNvCxnSpPr>
            <a:cxnSpLocks/>
          </p:cNvCxnSpPr>
          <p:nvPr/>
        </p:nvCxnSpPr>
        <p:spPr>
          <a:xfrm flipV="1">
            <a:off x="9310991" y="796860"/>
            <a:ext cx="185876" cy="182616"/>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297" name="Oval 296">
            <a:extLst>
              <a:ext uri="{FF2B5EF4-FFF2-40B4-BE49-F238E27FC236}">
                <a16:creationId xmlns:a16="http://schemas.microsoft.com/office/drawing/2014/main" id="{ECA434E9-4A02-4780-AFFE-0EF2BFC2DF12}"/>
              </a:ext>
            </a:extLst>
          </p:cNvPr>
          <p:cNvSpPr/>
          <p:nvPr/>
        </p:nvSpPr>
        <p:spPr>
          <a:xfrm>
            <a:off x="10094318" y="149733"/>
            <a:ext cx="206129" cy="206129"/>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a:t>
            </a:r>
          </a:p>
        </p:txBody>
      </p:sp>
      <p:cxnSp>
        <p:nvCxnSpPr>
          <p:cNvPr id="298" name="Straight Arrow Connector 297">
            <a:extLst>
              <a:ext uri="{FF2B5EF4-FFF2-40B4-BE49-F238E27FC236}">
                <a16:creationId xmlns:a16="http://schemas.microsoft.com/office/drawing/2014/main" id="{D4E156AA-9C77-40F9-B3A3-2C902C6FD8F5}"/>
              </a:ext>
            </a:extLst>
          </p:cNvPr>
          <p:cNvCxnSpPr>
            <a:cxnSpLocks/>
          </p:cNvCxnSpPr>
          <p:nvPr/>
        </p:nvCxnSpPr>
        <p:spPr>
          <a:xfrm flipH="1" flipV="1">
            <a:off x="9310991" y="320923"/>
            <a:ext cx="185876" cy="156129"/>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299" name="Straight Arrow Connector 298">
            <a:extLst>
              <a:ext uri="{FF2B5EF4-FFF2-40B4-BE49-F238E27FC236}">
                <a16:creationId xmlns:a16="http://schemas.microsoft.com/office/drawing/2014/main" id="{EEAD4AE2-825C-4E6D-B5DA-132F87341C5A}"/>
              </a:ext>
            </a:extLst>
          </p:cNvPr>
          <p:cNvCxnSpPr>
            <a:cxnSpLocks/>
            <a:stCxn id="297" idx="2"/>
          </p:cNvCxnSpPr>
          <p:nvPr/>
        </p:nvCxnSpPr>
        <p:spPr>
          <a:xfrm flipH="1" flipV="1">
            <a:off x="9341178" y="248046"/>
            <a:ext cx="753140" cy="4752"/>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00" name="Straight Arrow Connector 299">
            <a:extLst>
              <a:ext uri="{FF2B5EF4-FFF2-40B4-BE49-F238E27FC236}">
                <a16:creationId xmlns:a16="http://schemas.microsoft.com/office/drawing/2014/main" id="{15431F64-BE97-4CC5-8E47-D8CE4FFF7524}"/>
              </a:ext>
            </a:extLst>
          </p:cNvPr>
          <p:cNvCxnSpPr>
            <a:cxnSpLocks/>
            <a:endCxn id="297" idx="4"/>
          </p:cNvCxnSpPr>
          <p:nvPr/>
        </p:nvCxnSpPr>
        <p:spPr>
          <a:xfrm flipV="1">
            <a:off x="10197383" y="355862"/>
            <a:ext cx="0" cy="593426"/>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01" name="Straight Arrow Connector 300">
            <a:extLst>
              <a:ext uri="{FF2B5EF4-FFF2-40B4-BE49-F238E27FC236}">
                <a16:creationId xmlns:a16="http://schemas.microsoft.com/office/drawing/2014/main" id="{1B0D5527-4DD0-4A12-B79E-1245B5ED3CD9}"/>
              </a:ext>
            </a:extLst>
          </p:cNvPr>
          <p:cNvCxnSpPr>
            <a:cxnSpLocks/>
          </p:cNvCxnSpPr>
          <p:nvPr/>
        </p:nvCxnSpPr>
        <p:spPr>
          <a:xfrm flipH="1">
            <a:off x="9341178" y="1052353"/>
            <a:ext cx="753140" cy="1"/>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02" name="Straight Arrow Connector 301">
            <a:extLst>
              <a:ext uri="{FF2B5EF4-FFF2-40B4-BE49-F238E27FC236}">
                <a16:creationId xmlns:a16="http://schemas.microsoft.com/office/drawing/2014/main" id="{AEC2BEEA-961D-4700-B873-B274A40EAC8E}"/>
              </a:ext>
            </a:extLst>
          </p:cNvPr>
          <p:cNvCxnSpPr>
            <a:cxnSpLocks/>
          </p:cNvCxnSpPr>
          <p:nvPr/>
        </p:nvCxnSpPr>
        <p:spPr>
          <a:xfrm flipH="1" flipV="1">
            <a:off x="9973945" y="796861"/>
            <a:ext cx="150560" cy="182614"/>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03" name="Straight Arrow Connector 302">
            <a:extLst>
              <a:ext uri="{FF2B5EF4-FFF2-40B4-BE49-F238E27FC236}">
                <a16:creationId xmlns:a16="http://schemas.microsoft.com/office/drawing/2014/main" id="{8211EB70-9E23-4D89-BB42-175C945CE079}"/>
              </a:ext>
            </a:extLst>
          </p:cNvPr>
          <p:cNvCxnSpPr>
            <a:cxnSpLocks/>
            <a:endCxn id="297" idx="3"/>
          </p:cNvCxnSpPr>
          <p:nvPr/>
        </p:nvCxnSpPr>
        <p:spPr>
          <a:xfrm flipV="1">
            <a:off x="9973943" y="325675"/>
            <a:ext cx="150562" cy="151377"/>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304" name="Rectangle 303">
            <a:extLst>
              <a:ext uri="{FF2B5EF4-FFF2-40B4-BE49-F238E27FC236}">
                <a16:creationId xmlns:a16="http://schemas.microsoft.com/office/drawing/2014/main" id="{599CDD0D-4D80-45EB-9A39-D5FE948656E1}"/>
              </a:ext>
            </a:extLst>
          </p:cNvPr>
          <p:cNvSpPr/>
          <p:nvPr/>
        </p:nvSpPr>
        <p:spPr>
          <a:xfrm>
            <a:off x="9495351" y="1286132"/>
            <a:ext cx="477076" cy="319808"/>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a:solidFill>
                  <a:schemeClr val="tx1"/>
                </a:solidFill>
              </a:rPr>
              <a:t>PCU</a:t>
            </a:r>
            <a:endParaRPr lang="en-US">
              <a:solidFill>
                <a:schemeClr val="tx1"/>
              </a:solidFill>
            </a:endParaRPr>
          </a:p>
        </p:txBody>
      </p:sp>
      <p:cxnSp>
        <p:nvCxnSpPr>
          <p:cNvPr id="305" name="Straight Arrow Connector 304">
            <a:extLst>
              <a:ext uri="{FF2B5EF4-FFF2-40B4-BE49-F238E27FC236}">
                <a16:creationId xmlns:a16="http://schemas.microsoft.com/office/drawing/2014/main" id="{3E16E954-0B61-4B91-9706-8C78065018B0}"/>
              </a:ext>
            </a:extLst>
          </p:cNvPr>
          <p:cNvCxnSpPr>
            <a:cxnSpLocks/>
          </p:cNvCxnSpPr>
          <p:nvPr/>
        </p:nvCxnSpPr>
        <p:spPr>
          <a:xfrm flipV="1">
            <a:off x="9309475" y="1605940"/>
            <a:ext cx="185876" cy="182616"/>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306" name="Oval 305">
            <a:extLst>
              <a:ext uri="{FF2B5EF4-FFF2-40B4-BE49-F238E27FC236}">
                <a16:creationId xmlns:a16="http://schemas.microsoft.com/office/drawing/2014/main" id="{78E306FD-4544-45B1-81EC-3A4D2F7A92C2}"/>
              </a:ext>
            </a:extLst>
          </p:cNvPr>
          <p:cNvSpPr/>
          <p:nvPr/>
        </p:nvSpPr>
        <p:spPr>
          <a:xfrm>
            <a:off x="10092802" y="949288"/>
            <a:ext cx="206129" cy="206129"/>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a:t>
            </a:r>
          </a:p>
        </p:txBody>
      </p:sp>
      <p:cxnSp>
        <p:nvCxnSpPr>
          <p:cNvPr id="307" name="Straight Arrow Connector 306">
            <a:extLst>
              <a:ext uri="{FF2B5EF4-FFF2-40B4-BE49-F238E27FC236}">
                <a16:creationId xmlns:a16="http://schemas.microsoft.com/office/drawing/2014/main" id="{5B760E14-A4C9-4229-B221-389BDF43A9B7}"/>
              </a:ext>
            </a:extLst>
          </p:cNvPr>
          <p:cNvCxnSpPr>
            <a:cxnSpLocks/>
          </p:cNvCxnSpPr>
          <p:nvPr/>
        </p:nvCxnSpPr>
        <p:spPr>
          <a:xfrm flipH="1" flipV="1">
            <a:off x="9309475" y="1130003"/>
            <a:ext cx="185876" cy="156129"/>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308" name="Oval 307">
            <a:extLst>
              <a:ext uri="{FF2B5EF4-FFF2-40B4-BE49-F238E27FC236}">
                <a16:creationId xmlns:a16="http://schemas.microsoft.com/office/drawing/2014/main" id="{8A943A7B-015E-46EC-8216-D199607E1455}"/>
              </a:ext>
            </a:extLst>
          </p:cNvPr>
          <p:cNvSpPr/>
          <p:nvPr/>
        </p:nvSpPr>
        <p:spPr>
          <a:xfrm>
            <a:off x="10092802" y="1758368"/>
            <a:ext cx="206129" cy="206129"/>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a:t>
            </a:r>
          </a:p>
        </p:txBody>
      </p:sp>
      <p:cxnSp>
        <p:nvCxnSpPr>
          <p:cNvPr id="309" name="Straight Arrow Connector 308">
            <a:extLst>
              <a:ext uri="{FF2B5EF4-FFF2-40B4-BE49-F238E27FC236}">
                <a16:creationId xmlns:a16="http://schemas.microsoft.com/office/drawing/2014/main" id="{02F6B3F0-8607-4590-9EC9-77452870B88E}"/>
              </a:ext>
            </a:extLst>
          </p:cNvPr>
          <p:cNvCxnSpPr>
            <a:cxnSpLocks/>
            <a:stCxn id="308" idx="0"/>
          </p:cNvCxnSpPr>
          <p:nvPr/>
        </p:nvCxnSpPr>
        <p:spPr>
          <a:xfrm flipV="1">
            <a:off x="10195867" y="1164942"/>
            <a:ext cx="0" cy="593426"/>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10" name="Straight Arrow Connector 309">
            <a:extLst>
              <a:ext uri="{FF2B5EF4-FFF2-40B4-BE49-F238E27FC236}">
                <a16:creationId xmlns:a16="http://schemas.microsoft.com/office/drawing/2014/main" id="{CBB23FB1-694E-4468-937B-DC72B9B09E82}"/>
              </a:ext>
            </a:extLst>
          </p:cNvPr>
          <p:cNvCxnSpPr>
            <a:cxnSpLocks/>
            <a:stCxn id="308" idx="2"/>
          </p:cNvCxnSpPr>
          <p:nvPr/>
        </p:nvCxnSpPr>
        <p:spPr>
          <a:xfrm flipH="1">
            <a:off x="9339662" y="1861433"/>
            <a:ext cx="753140" cy="1"/>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11" name="Straight Arrow Connector 310">
            <a:extLst>
              <a:ext uri="{FF2B5EF4-FFF2-40B4-BE49-F238E27FC236}">
                <a16:creationId xmlns:a16="http://schemas.microsoft.com/office/drawing/2014/main" id="{FC3FF43B-7F6D-4562-995E-AC6BA71885D6}"/>
              </a:ext>
            </a:extLst>
          </p:cNvPr>
          <p:cNvCxnSpPr>
            <a:cxnSpLocks/>
            <a:stCxn id="308" idx="1"/>
          </p:cNvCxnSpPr>
          <p:nvPr/>
        </p:nvCxnSpPr>
        <p:spPr>
          <a:xfrm flipH="1" flipV="1">
            <a:off x="9972429" y="1605941"/>
            <a:ext cx="150560" cy="182614"/>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12" name="Straight Arrow Connector 311">
            <a:extLst>
              <a:ext uri="{FF2B5EF4-FFF2-40B4-BE49-F238E27FC236}">
                <a16:creationId xmlns:a16="http://schemas.microsoft.com/office/drawing/2014/main" id="{F6F75C10-613A-49EF-986C-3E66507F6848}"/>
              </a:ext>
            </a:extLst>
          </p:cNvPr>
          <p:cNvCxnSpPr>
            <a:cxnSpLocks/>
          </p:cNvCxnSpPr>
          <p:nvPr/>
        </p:nvCxnSpPr>
        <p:spPr>
          <a:xfrm flipV="1">
            <a:off x="9972427" y="1134755"/>
            <a:ext cx="150562" cy="151377"/>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313" name="Rectangle 312">
            <a:extLst>
              <a:ext uri="{FF2B5EF4-FFF2-40B4-BE49-F238E27FC236}">
                <a16:creationId xmlns:a16="http://schemas.microsoft.com/office/drawing/2014/main" id="{07E3F1D3-88F4-49BD-8B05-3EC631EF604A}"/>
              </a:ext>
            </a:extLst>
          </p:cNvPr>
          <p:cNvSpPr/>
          <p:nvPr/>
        </p:nvSpPr>
        <p:spPr>
          <a:xfrm>
            <a:off x="9495351" y="2085687"/>
            <a:ext cx="477076" cy="319808"/>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a:solidFill>
                  <a:schemeClr val="tx1"/>
                </a:solidFill>
              </a:rPr>
              <a:t>PMU</a:t>
            </a:r>
            <a:endParaRPr lang="en-US">
              <a:solidFill>
                <a:schemeClr val="tx1"/>
              </a:solidFill>
            </a:endParaRPr>
          </a:p>
        </p:txBody>
      </p:sp>
      <p:cxnSp>
        <p:nvCxnSpPr>
          <p:cNvPr id="314" name="Straight Arrow Connector 313">
            <a:extLst>
              <a:ext uri="{FF2B5EF4-FFF2-40B4-BE49-F238E27FC236}">
                <a16:creationId xmlns:a16="http://schemas.microsoft.com/office/drawing/2014/main" id="{ED9BFF64-9B6C-4336-A0BC-E0B0279E3CEF}"/>
              </a:ext>
            </a:extLst>
          </p:cNvPr>
          <p:cNvCxnSpPr>
            <a:cxnSpLocks/>
          </p:cNvCxnSpPr>
          <p:nvPr/>
        </p:nvCxnSpPr>
        <p:spPr>
          <a:xfrm flipV="1">
            <a:off x="9309475" y="2405495"/>
            <a:ext cx="185876" cy="182616"/>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15" name="Straight Arrow Connector 314">
            <a:extLst>
              <a:ext uri="{FF2B5EF4-FFF2-40B4-BE49-F238E27FC236}">
                <a16:creationId xmlns:a16="http://schemas.microsoft.com/office/drawing/2014/main" id="{81F68B29-A953-4F8B-8D7D-2B01792EDE4B}"/>
              </a:ext>
            </a:extLst>
          </p:cNvPr>
          <p:cNvCxnSpPr>
            <a:cxnSpLocks/>
          </p:cNvCxnSpPr>
          <p:nvPr/>
        </p:nvCxnSpPr>
        <p:spPr>
          <a:xfrm flipH="1" flipV="1">
            <a:off x="9309475" y="1929558"/>
            <a:ext cx="185876" cy="156129"/>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316" name="Oval 315">
            <a:extLst>
              <a:ext uri="{FF2B5EF4-FFF2-40B4-BE49-F238E27FC236}">
                <a16:creationId xmlns:a16="http://schemas.microsoft.com/office/drawing/2014/main" id="{7BDD8DFA-A79F-423A-8D6E-EA7C068FC840}"/>
              </a:ext>
            </a:extLst>
          </p:cNvPr>
          <p:cNvSpPr/>
          <p:nvPr/>
        </p:nvSpPr>
        <p:spPr>
          <a:xfrm>
            <a:off x="10092802" y="2557923"/>
            <a:ext cx="206129" cy="206129"/>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a:t>
            </a:r>
          </a:p>
        </p:txBody>
      </p:sp>
      <p:cxnSp>
        <p:nvCxnSpPr>
          <p:cNvPr id="317" name="Straight Arrow Connector 316">
            <a:extLst>
              <a:ext uri="{FF2B5EF4-FFF2-40B4-BE49-F238E27FC236}">
                <a16:creationId xmlns:a16="http://schemas.microsoft.com/office/drawing/2014/main" id="{90A1538E-B28E-4FB2-AF15-650C52D601F1}"/>
              </a:ext>
            </a:extLst>
          </p:cNvPr>
          <p:cNvCxnSpPr>
            <a:cxnSpLocks/>
            <a:stCxn id="316" idx="0"/>
          </p:cNvCxnSpPr>
          <p:nvPr/>
        </p:nvCxnSpPr>
        <p:spPr>
          <a:xfrm flipV="1">
            <a:off x="10195867" y="1964497"/>
            <a:ext cx="0" cy="593426"/>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18" name="Straight Arrow Connector 317">
            <a:extLst>
              <a:ext uri="{FF2B5EF4-FFF2-40B4-BE49-F238E27FC236}">
                <a16:creationId xmlns:a16="http://schemas.microsoft.com/office/drawing/2014/main" id="{A229C9EA-80D5-4784-A686-A0AFB08CCDC0}"/>
              </a:ext>
            </a:extLst>
          </p:cNvPr>
          <p:cNvCxnSpPr>
            <a:cxnSpLocks/>
            <a:stCxn id="316" idx="2"/>
          </p:cNvCxnSpPr>
          <p:nvPr/>
        </p:nvCxnSpPr>
        <p:spPr>
          <a:xfrm flipH="1">
            <a:off x="9339662" y="2660988"/>
            <a:ext cx="753140" cy="1"/>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19" name="Straight Arrow Connector 318">
            <a:extLst>
              <a:ext uri="{FF2B5EF4-FFF2-40B4-BE49-F238E27FC236}">
                <a16:creationId xmlns:a16="http://schemas.microsoft.com/office/drawing/2014/main" id="{BEB15145-DBCC-4CC5-81EE-2630877DCA54}"/>
              </a:ext>
            </a:extLst>
          </p:cNvPr>
          <p:cNvCxnSpPr>
            <a:cxnSpLocks/>
            <a:stCxn id="316" idx="1"/>
          </p:cNvCxnSpPr>
          <p:nvPr/>
        </p:nvCxnSpPr>
        <p:spPr>
          <a:xfrm flipH="1" flipV="1">
            <a:off x="9972429" y="2405496"/>
            <a:ext cx="150560" cy="182614"/>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20" name="Straight Arrow Connector 319">
            <a:extLst>
              <a:ext uri="{FF2B5EF4-FFF2-40B4-BE49-F238E27FC236}">
                <a16:creationId xmlns:a16="http://schemas.microsoft.com/office/drawing/2014/main" id="{0EE2532F-B140-4C55-B690-1632A030DD01}"/>
              </a:ext>
            </a:extLst>
          </p:cNvPr>
          <p:cNvCxnSpPr>
            <a:cxnSpLocks/>
          </p:cNvCxnSpPr>
          <p:nvPr/>
        </p:nvCxnSpPr>
        <p:spPr>
          <a:xfrm flipV="1">
            <a:off x="9972427" y="1934310"/>
            <a:ext cx="150562" cy="151377"/>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323" name="Rectangle 322">
            <a:extLst>
              <a:ext uri="{FF2B5EF4-FFF2-40B4-BE49-F238E27FC236}">
                <a16:creationId xmlns:a16="http://schemas.microsoft.com/office/drawing/2014/main" id="{CF8C4E6D-4808-47F0-B54F-6A055E0C9F55}"/>
              </a:ext>
            </a:extLst>
          </p:cNvPr>
          <p:cNvSpPr/>
          <p:nvPr/>
        </p:nvSpPr>
        <p:spPr>
          <a:xfrm>
            <a:off x="6465863" y="80426"/>
            <a:ext cx="496458" cy="332238"/>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rPr>
              <a:t>AG</a:t>
            </a:r>
            <a:endParaRPr lang="en-US">
              <a:solidFill>
                <a:schemeClr val="tx1"/>
              </a:solidFill>
            </a:endParaRPr>
          </a:p>
        </p:txBody>
      </p:sp>
      <p:sp>
        <p:nvSpPr>
          <p:cNvPr id="324" name="Rectangle 323">
            <a:extLst>
              <a:ext uri="{FF2B5EF4-FFF2-40B4-BE49-F238E27FC236}">
                <a16:creationId xmlns:a16="http://schemas.microsoft.com/office/drawing/2014/main" id="{4048E276-A1D9-4BF6-9048-97C1430D03DD}"/>
              </a:ext>
            </a:extLst>
          </p:cNvPr>
          <p:cNvSpPr/>
          <p:nvPr/>
        </p:nvSpPr>
        <p:spPr>
          <a:xfrm>
            <a:off x="6471441" y="2493524"/>
            <a:ext cx="496458" cy="332238"/>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rPr>
              <a:t>AG</a:t>
            </a:r>
            <a:endParaRPr lang="en-US">
              <a:solidFill>
                <a:schemeClr val="tx1"/>
              </a:solidFill>
            </a:endParaRPr>
          </a:p>
        </p:txBody>
      </p:sp>
      <p:sp>
        <p:nvSpPr>
          <p:cNvPr id="325" name="Rectangle 324">
            <a:extLst>
              <a:ext uri="{FF2B5EF4-FFF2-40B4-BE49-F238E27FC236}">
                <a16:creationId xmlns:a16="http://schemas.microsoft.com/office/drawing/2014/main" id="{79D83FC1-EA66-4800-9D21-31BFB6DF0F5B}"/>
              </a:ext>
            </a:extLst>
          </p:cNvPr>
          <p:cNvSpPr/>
          <p:nvPr/>
        </p:nvSpPr>
        <p:spPr>
          <a:xfrm>
            <a:off x="6464044" y="1693969"/>
            <a:ext cx="496458" cy="332238"/>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rPr>
              <a:t>AG</a:t>
            </a:r>
            <a:endParaRPr lang="en-US">
              <a:solidFill>
                <a:schemeClr val="tx1"/>
              </a:solidFill>
            </a:endParaRPr>
          </a:p>
        </p:txBody>
      </p:sp>
      <p:sp>
        <p:nvSpPr>
          <p:cNvPr id="326" name="Rectangle 325">
            <a:extLst>
              <a:ext uri="{FF2B5EF4-FFF2-40B4-BE49-F238E27FC236}">
                <a16:creationId xmlns:a16="http://schemas.microsoft.com/office/drawing/2014/main" id="{D1F2E8D5-F827-45F6-8857-599D24EB4055}"/>
              </a:ext>
            </a:extLst>
          </p:cNvPr>
          <p:cNvSpPr/>
          <p:nvPr/>
        </p:nvSpPr>
        <p:spPr>
          <a:xfrm>
            <a:off x="6462560" y="883759"/>
            <a:ext cx="496458" cy="332238"/>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rPr>
              <a:t>AG</a:t>
            </a:r>
            <a:endParaRPr lang="en-US">
              <a:solidFill>
                <a:schemeClr val="tx1"/>
              </a:solidFill>
            </a:endParaRPr>
          </a:p>
        </p:txBody>
      </p:sp>
      <p:cxnSp>
        <p:nvCxnSpPr>
          <p:cNvPr id="327" name="Straight Arrow Connector 326">
            <a:extLst>
              <a:ext uri="{FF2B5EF4-FFF2-40B4-BE49-F238E27FC236}">
                <a16:creationId xmlns:a16="http://schemas.microsoft.com/office/drawing/2014/main" id="{297173C4-3CC2-4C89-A6CA-FA47B458D764}"/>
              </a:ext>
            </a:extLst>
          </p:cNvPr>
          <p:cNvCxnSpPr>
            <a:cxnSpLocks/>
            <a:stCxn id="196" idx="2"/>
            <a:endCxn id="323" idx="3"/>
          </p:cNvCxnSpPr>
          <p:nvPr/>
        </p:nvCxnSpPr>
        <p:spPr>
          <a:xfrm flipH="1" flipV="1">
            <a:off x="6962321" y="246545"/>
            <a:ext cx="257236" cy="157"/>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31" name="Straight Arrow Connector 330">
            <a:extLst>
              <a:ext uri="{FF2B5EF4-FFF2-40B4-BE49-F238E27FC236}">
                <a16:creationId xmlns:a16="http://schemas.microsoft.com/office/drawing/2014/main" id="{75BA90DB-85A6-4075-AD65-BB1ADCB21FDD}"/>
              </a:ext>
            </a:extLst>
          </p:cNvPr>
          <p:cNvCxnSpPr>
            <a:cxnSpLocks/>
            <a:stCxn id="205" idx="2"/>
            <a:endCxn id="326" idx="3"/>
          </p:cNvCxnSpPr>
          <p:nvPr/>
        </p:nvCxnSpPr>
        <p:spPr>
          <a:xfrm flipH="1" flipV="1">
            <a:off x="6959018" y="1049878"/>
            <a:ext cx="260539" cy="1132"/>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35" name="Straight Arrow Connector 334">
            <a:extLst>
              <a:ext uri="{FF2B5EF4-FFF2-40B4-BE49-F238E27FC236}">
                <a16:creationId xmlns:a16="http://schemas.microsoft.com/office/drawing/2014/main" id="{9266ED36-ADB0-498B-A2A7-0663C53A85C4}"/>
              </a:ext>
            </a:extLst>
          </p:cNvPr>
          <p:cNvCxnSpPr>
            <a:cxnSpLocks/>
            <a:stCxn id="243" idx="2"/>
            <a:endCxn id="325" idx="3"/>
          </p:cNvCxnSpPr>
          <p:nvPr/>
        </p:nvCxnSpPr>
        <p:spPr>
          <a:xfrm flipH="1" flipV="1">
            <a:off x="6960502" y="1860088"/>
            <a:ext cx="257539" cy="2"/>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39" name="Straight Arrow Connector 338">
            <a:extLst>
              <a:ext uri="{FF2B5EF4-FFF2-40B4-BE49-F238E27FC236}">
                <a16:creationId xmlns:a16="http://schemas.microsoft.com/office/drawing/2014/main" id="{3A2C9990-7D7B-4D6B-8EAE-E55F2D0A23F1}"/>
              </a:ext>
            </a:extLst>
          </p:cNvPr>
          <p:cNvCxnSpPr>
            <a:cxnSpLocks/>
            <a:stCxn id="278" idx="2"/>
            <a:endCxn id="324" idx="3"/>
          </p:cNvCxnSpPr>
          <p:nvPr/>
        </p:nvCxnSpPr>
        <p:spPr>
          <a:xfrm flipH="1" flipV="1">
            <a:off x="6967899" y="2659643"/>
            <a:ext cx="250142" cy="2"/>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43" name="Straight Arrow Connector 342">
            <a:extLst>
              <a:ext uri="{FF2B5EF4-FFF2-40B4-BE49-F238E27FC236}">
                <a16:creationId xmlns:a16="http://schemas.microsoft.com/office/drawing/2014/main" id="{26B5ACDC-59D9-4052-BC42-762FE4FA02E4}"/>
              </a:ext>
            </a:extLst>
          </p:cNvPr>
          <p:cNvCxnSpPr>
            <a:cxnSpLocks/>
          </p:cNvCxnSpPr>
          <p:nvPr/>
        </p:nvCxnSpPr>
        <p:spPr>
          <a:xfrm flipH="1" flipV="1">
            <a:off x="6967899" y="2659641"/>
            <a:ext cx="250142" cy="2"/>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44" name="Straight Arrow Connector 343">
            <a:extLst>
              <a:ext uri="{FF2B5EF4-FFF2-40B4-BE49-F238E27FC236}">
                <a16:creationId xmlns:a16="http://schemas.microsoft.com/office/drawing/2014/main" id="{59EE3FC5-A760-483F-8011-14607BE9C0D1}"/>
              </a:ext>
            </a:extLst>
          </p:cNvPr>
          <p:cNvCxnSpPr>
            <a:cxnSpLocks/>
            <a:endCxn id="297" idx="6"/>
          </p:cNvCxnSpPr>
          <p:nvPr/>
        </p:nvCxnSpPr>
        <p:spPr>
          <a:xfrm flipH="1">
            <a:off x="10300447" y="252798"/>
            <a:ext cx="255706" cy="0"/>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45" name="Straight Arrow Connector 344">
            <a:extLst>
              <a:ext uri="{FF2B5EF4-FFF2-40B4-BE49-F238E27FC236}">
                <a16:creationId xmlns:a16="http://schemas.microsoft.com/office/drawing/2014/main" id="{27EA8501-3EC1-4444-9C4C-3687D784F9B5}"/>
              </a:ext>
            </a:extLst>
          </p:cNvPr>
          <p:cNvCxnSpPr>
            <a:cxnSpLocks/>
            <a:endCxn id="306" idx="6"/>
          </p:cNvCxnSpPr>
          <p:nvPr/>
        </p:nvCxnSpPr>
        <p:spPr>
          <a:xfrm flipH="1">
            <a:off x="10298931" y="1052353"/>
            <a:ext cx="257222" cy="0"/>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46" name="Straight Arrow Connector 345">
            <a:extLst>
              <a:ext uri="{FF2B5EF4-FFF2-40B4-BE49-F238E27FC236}">
                <a16:creationId xmlns:a16="http://schemas.microsoft.com/office/drawing/2014/main" id="{B77FA49E-6329-4A1D-8994-E3B8BF5A2EBA}"/>
              </a:ext>
            </a:extLst>
          </p:cNvPr>
          <p:cNvCxnSpPr>
            <a:cxnSpLocks/>
            <a:endCxn id="308" idx="6"/>
          </p:cNvCxnSpPr>
          <p:nvPr/>
        </p:nvCxnSpPr>
        <p:spPr>
          <a:xfrm flipH="1">
            <a:off x="10298931" y="1861433"/>
            <a:ext cx="257222" cy="0"/>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47" name="Straight Arrow Connector 346">
            <a:extLst>
              <a:ext uri="{FF2B5EF4-FFF2-40B4-BE49-F238E27FC236}">
                <a16:creationId xmlns:a16="http://schemas.microsoft.com/office/drawing/2014/main" id="{E23CC62F-9658-432F-8CB5-415B1B2AE67D}"/>
              </a:ext>
            </a:extLst>
          </p:cNvPr>
          <p:cNvCxnSpPr>
            <a:cxnSpLocks/>
            <a:endCxn id="316" idx="6"/>
          </p:cNvCxnSpPr>
          <p:nvPr/>
        </p:nvCxnSpPr>
        <p:spPr>
          <a:xfrm flipH="1">
            <a:off x="10298931" y="2659641"/>
            <a:ext cx="261804" cy="1347"/>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356" name="Rectangle 355">
            <a:extLst>
              <a:ext uri="{FF2B5EF4-FFF2-40B4-BE49-F238E27FC236}">
                <a16:creationId xmlns:a16="http://schemas.microsoft.com/office/drawing/2014/main" id="{6B8D9931-D9CB-4465-8CD0-E43D08D53CDB}"/>
              </a:ext>
            </a:extLst>
          </p:cNvPr>
          <p:cNvSpPr/>
          <p:nvPr/>
        </p:nvSpPr>
        <p:spPr>
          <a:xfrm>
            <a:off x="10562784" y="80426"/>
            <a:ext cx="496458" cy="332238"/>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rPr>
              <a:t>AG</a:t>
            </a:r>
            <a:endParaRPr lang="en-US">
              <a:solidFill>
                <a:schemeClr val="tx1"/>
              </a:solidFill>
            </a:endParaRPr>
          </a:p>
        </p:txBody>
      </p:sp>
      <p:sp>
        <p:nvSpPr>
          <p:cNvPr id="357" name="Rectangle 356">
            <a:extLst>
              <a:ext uri="{FF2B5EF4-FFF2-40B4-BE49-F238E27FC236}">
                <a16:creationId xmlns:a16="http://schemas.microsoft.com/office/drawing/2014/main" id="{03226375-45A1-43FC-8440-44BD682A7F9C}"/>
              </a:ext>
            </a:extLst>
          </p:cNvPr>
          <p:cNvSpPr/>
          <p:nvPr/>
        </p:nvSpPr>
        <p:spPr>
          <a:xfrm>
            <a:off x="10568362" y="2493524"/>
            <a:ext cx="496458" cy="332238"/>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rPr>
              <a:t>AG</a:t>
            </a:r>
            <a:endParaRPr lang="en-US">
              <a:solidFill>
                <a:schemeClr val="tx1"/>
              </a:solidFill>
            </a:endParaRPr>
          </a:p>
        </p:txBody>
      </p:sp>
      <p:sp>
        <p:nvSpPr>
          <p:cNvPr id="358" name="Rectangle 357">
            <a:extLst>
              <a:ext uri="{FF2B5EF4-FFF2-40B4-BE49-F238E27FC236}">
                <a16:creationId xmlns:a16="http://schemas.microsoft.com/office/drawing/2014/main" id="{9E88FAAC-EF76-4B1B-8D2F-F356AF39170F}"/>
              </a:ext>
            </a:extLst>
          </p:cNvPr>
          <p:cNvSpPr/>
          <p:nvPr/>
        </p:nvSpPr>
        <p:spPr>
          <a:xfrm>
            <a:off x="10560965" y="1693969"/>
            <a:ext cx="496458" cy="332238"/>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rPr>
              <a:t>AG</a:t>
            </a:r>
            <a:endParaRPr lang="en-US">
              <a:solidFill>
                <a:schemeClr val="tx1"/>
              </a:solidFill>
            </a:endParaRPr>
          </a:p>
        </p:txBody>
      </p:sp>
      <p:sp>
        <p:nvSpPr>
          <p:cNvPr id="359" name="Rectangle 358">
            <a:extLst>
              <a:ext uri="{FF2B5EF4-FFF2-40B4-BE49-F238E27FC236}">
                <a16:creationId xmlns:a16="http://schemas.microsoft.com/office/drawing/2014/main" id="{5EB82624-1186-4F90-99EB-09CD08725137}"/>
              </a:ext>
            </a:extLst>
          </p:cNvPr>
          <p:cNvSpPr/>
          <p:nvPr/>
        </p:nvSpPr>
        <p:spPr>
          <a:xfrm>
            <a:off x="10559481" y="883759"/>
            <a:ext cx="496458" cy="332238"/>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rPr>
              <a:t>AG</a:t>
            </a:r>
            <a:endParaRPr lang="en-US">
              <a:solidFill>
                <a:schemeClr val="tx1"/>
              </a:solidFill>
            </a:endParaRPr>
          </a:p>
        </p:txBody>
      </p:sp>
      <p:sp>
        <p:nvSpPr>
          <p:cNvPr id="384" name="Rectangle 383">
            <a:extLst>
              <a:ext uri="{FF2B5EF4-FFF2-40B4-BE49-F238E27FC236}">
                <a16:creationId xmlns:a16="http://schemas.microsoft.com/office/drawing/2014/main" id="{C852A6D6-B6E2-4B6F-A921-92C53C9B2BCA}"/>
              </a:ext>
            </a:extLst>
          </p:cNvPr>
          <p:cNvSpPr/>
          <p:nvPr/>
        </p:nvSpPr>
        <p:spPr>
          <a:xfrm rot="5400000">
            <a:off x="3186392" y="1241925"/>
            <a:ext cx="2795598" cy="372079"/>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rPr>
              <a:t>Memory</a:t>
            </a:r>
            <a:endParaRPr lang="en-US">
              <a:solidFill>
                <a:schemeClr val="tx1"/>
              </a:solidFill>
            </a:endParaRPr>
          </a:p>
        </p:txBody>
      </p:sp>
      <p:cxnSp>
        <p:nvCxnSpPr>
          <p:cNvPr id="385" name="Straight Arrow Connector 384">
            <a:extLst>
              <a:ext uri="{FF2B5EF4-FFF2-40B4-BE49-F238E27FC236}">
                <a16:creationId xmlns:a16="http://schemas.microsoft.com/office/drawing/2014/main" id="{1DC96D1F-FBC8-4349-9EE7-CE2068FC5626}"/>
              </a:ext>
            </a:extLst>
          </p:cNvPr>
          <p:cNvCxnSpPr>
            <a:cxnSpLocks/>
            <a:stCxn id="190" idx="2"/>
          </p:cNvCxnSpPr>
          <p:nvPr/>
        </p:nvCxnSpPr>
        <p:spPr>
          <a:xfrm>
            <a:off x="3892660" y="1543948"/>
            <a:ext cx="505489" cy="5567"/>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389" name="Rectangle 388">
            <a:extLst>
              <a:ext uri="{FF2B5EF4-FFF2-40B4-BE49-F238E27FC236}">
                <a16:creationId xmlns:a16="http://schemas.microsoft.com/office/drawing/2014/main" id="{9A231501-A1BD-4509-A024-473ACC271D97}"/>
              </a:ext>
            </a:extLst>
          </p:cNvPr>
          <p:cNvSpPr/>
          <p:nvPr/>
        </p:nvSpPr>
        <p:spPr>
          <a:xfrm rot="5400000">
            <a:off x="4508057" y="1266115"/>
            <a:ext cx="2795598" cy="372079"/>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rPr>
              <a:t>Coalescing Unit</a:t>
            </a:r>
            <a:endParaRPr lang="en-US">
              <a:solidFill>
                <a:schemeClr val="tx1"/>
              </a:solidFill>
            </a:endParaRPr>
          </a:p>
        </p:txBody>
      </p:sp>
      <p:cxnSp>
        <p:nvCxnSpPr>
          <p:cNvPr id="390" name="Straight Arrow Connector 389">
            <a:extLst>
              <a:ext uri="{FF2B5EF4-FFF2-40B4-BE49-F238E27FC236}">
                <a16:creationId xmlns:a16="http://schemas.microsoft.com/office/drawing/2014/main" id="{B060E84D-1849-4113-8012-6EFF3C04EFBE}"/>
              </a:ext>
            </a:extLst>
          </p:cNvPr>
          <p:cNvCxnSpPr>
            <a:cxnSpLocks/>
            <a:endCxn id="323" idx="1"/>
          </p:cNvCxnSpPr>
          <p:nvPr/>
        </p:nvCxnSpPr>
        <p:spPr>
          <a:xfrm>
            <a:off x="6091896" y="246545"/>
            <a:ext cx="373967" cy="0"/>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94" name="Straight Arrow Connector 393">
            <a:extLst>
              <a:ext uri="{FF2B5EF4-FFF2-40B4-BE49-F238E27FC236}">
                <a16:creationId xmlns:a16="http://schemas.microsoft.com/office/drawing/2014/main" id="{11C077DC-DFFE-4CF8-9985-7B0BAC50F4F2}"/>
              </a:ext>
            </a:extLst>
          </p:cNvPr>
          <p:cNvCxnSpPr>
            <a:cxnSpLocks/>
            <a:endCxn id="326" idx="1"/>
          </p:cNvCxnSpPr>
          <p:nvPr/>
        </p:nvCxnSpPr>
        <p:spPr>
          <a:xfrm>
            <a:off x="6098527" y="1047023"/>
            <a:ext cx="364033" cy="2855"/>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97" name="Straight Arrow Connector 396">
            <a:extLst>
              <a:ext uri="{FF2B5EF4-FFF2-40B4-BE49-F238E27FC236}">
                <a16:creationId xmlns:a16="http://schemas.microsoft.com/office/drawing/2014/main" id="{3AE8DFFD-1BE3-4F8A-AA2C-ABEA0EC4F4C0}"/>
              </a:ext>
            </a:extLst>
          </p:cNvPr>
          <p:cNvCxnSpPr>
            <a:cxnSpLocks/>
            <a:endCxn id="325" idx="1"/>
          </p:cNvCxnSpPr>
          <p:nvPr/>
        </p:nvCxnSpPr>
        <p:spPr>
          <a:xfrm>
            <a:off x="6073309" y="1850355"/>
            <a:ext cx="390735" cy="9733"/>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400" name="Straight Arrow Connector 399">
            <a:extLst>
              <a:ext uri="{FF2B5EF4-FFF2-40B4-BE49-F238E27FC236}">
                <a16:creationId xmlns:a16="http://schemas.microsoft.com/office/drawing/2014/main" id="{37F3E517-C89E-4B5F-A3DD-45431C979FF0}"/>
              </a:ext>
            </a:extLst>
          </p:cNvPr>
          <p:cNvCxnSpPr>
            <a:cxnSpLocks/>
            <a:endCxn id="324" idx="1"/>
          </p:cNvCxnSpPr>
          <p:nvPr/>
        </p:nvCxnSpPr>
        <p:spPr>
          <a:xfrm>
            <a:off x="6091550" y="2659643"/>
            <a:ext cx="379891" cy="0"/>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404" name="Rectangle 403">
            <a:extLst>
              <a:ext uri="{FF2B5EF4-FFF2-40B4-BE49-F238E27FC236}">
                <a16:creationId xmlns:a16="http://schemas.microsoft.com/office/drawing/2014/main" id="{7DDFABFC-80EB-42B6-9B46-FB5D4B2770BF}"/>
              </a:ext>
            </a:extLst>
          </p:cNvPr>
          <p:cNvSpPr/>
          <p:nvPr/>
        </p:nvSpPr>
        <p:spPr>
          <a:xfrm rot="5400000">
            <a:off x="10289475" y="1266116"/>
            <a:ext cx="2795598" cy="372079"/>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rPr>
              <a:t>Coalescing Unit</a:t>
            </a:r>
            <a:endParaRPr lang="en-US">
              <a:solidFill>
                <a:schemeClr val="tx1"/>
              </a:solidFill>
            </a:endParaRPr>
          </a:p>
        </p:txBody>
      </p:sp>
      <p:cxnSp>
        <p:nvCxnSpPr>
          <p:cNvPr id="405" name="Straight Arrow Connector 404">
            <a:extLst>
              <a:ext uri="{FF2B5EF4-FFF2-40B4-BE49-F238E27FC236}">
                <a16:creationId xmlns:a16="http://schemas.microsoft.com/office/drawing/2014/main" id="{699FA878-0A9E-4267-BBC3-9FA36EC88FC5}"/>
              </a:ext>
            </a:extLst>
          </p:cNvPr>
          <p:cNvCxnSpPr>
            <a:cxnSpLocks/>
            <a:stCxn id="356" idx="3"/>
          </p:cNvCxnSpPr>
          <p:nvPr/>
        </p:nvCxnSpPr>
        <p:spPr>
          <a:xfrm>
            <a:off x="11059242" y="246545"/>
            <a:ext cx="441992" cy="7620"/>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406" name="Straight Arrow Connector 405">
            <a:extLst>
              <a:ext uri="{FF2B5EF4-FFF2-40B4-BE49-F238E27FC236}">
                <a16:creationId xmlns:a16="http://schemas.microsoft.com/office/drawing/2014/main" id="{265C7A35-5C53-4558-8A7E-8732CFA93DE9}"/>
              </a:ext>
            </a:extLst>
          </p:cNvPr>
          <p:cNvCxnSpPr>
            <a:cxnSpLocks/>
            <a:stCxn id="359" idx="3"/>
          </p:cNvCxnSpPr>
          <p:nvPr/>
        </p:nvCxnSpPr>
        <p:spPr>
          <a:xfrm>
            <a:off x="11055939" y="1049878"/>
            <a:ext cx="443811" cy="7976"/>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407" name="Straight Arrow Connector 406">
            <a:extLst>
              <a:ext uri="{FF2B5EF4-FFF2-40B4-BE49-F238E27FC236}">
                <a16:creationId xmlns:a16="http://schemas.microsoft.com/office/drawing/2014/main" id="{AECFB95F-4754-4101-82AC-DF4F7D033E07}"/>
              </a:ext>
            </a:extLst>
          </p:cNvPr>
          <p:cNvCxnSpPr>
            <a:cxnSpLocks/>
            <a:stCxn id="358" idx="3"/>
          </p:cNvCxnSpPr>
          <p:nvPr/>
        </p:nvCxnSpPr>
        <p:spPr>
          <a:xfrm>
            <a:off x="11057423" y="1860088"/>
            <a:ext cx="443811" cy="0"/>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408" name="Straight Arrow Connector 407">
            <a:extLst>
              <a:ext uri="{FF2B5EF4-FFF2-40B4-BE49-F238E27FC236}">
                <a16:creationId xmlns:a16="http://schemas.microsoft.com/office/drawing/2014/main" id="{6C291509-3247-400E-83B2-7D5BD13B36DA}"/>
              </a:ext>
            </a:extLst>
          </p:cNvPr>
          <p:cNvCxnSpPr>
            <a:cxnSpLocks/>
            <a:stCxn id="357" idx="3"/>
          </p:cNvCxnSpPr>
          <p:nvPr/>
        </p:nvCxnSpPr>
        <p:spPr>
          <a:xfrm>
            <a:off x="11064820" y="2659643"/>
            <a:ext cx="441992" cy="7463"/>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419" name="TextBox 418">
            <a:extLst>
              <a:ext uri="{FF2B5EF4-FFF2-40B4-BE49-F238E27FC236}">
                <a16:creationId xmlns:a16="http://schemas.microsoft.com/office/drawing/2014/main" id="{02A41B79-FAEA-4132-BEE0-7F6F9325A8E2}"/>
              </a:ext>
            </a:extLst>
          </p:cNvPr>
          <p:cNvSpPr txBox="1"/>
          <p:nvPr/>
        </p:nvSpPr>
        <p:spPr>
          <a:xfrm>
            <a:off x="842670" y="2892092"/>
            <a:ext cx="2808782" cy="461665"/>
          </a:xfrm>
          <a:prstGeom prst="rect">
            <a:avLst/>
          </a:prstGeom>
          <a:noFill/>
        </p:spPr>
        <p:txBody>
          <a:bodyPr wrap="none" rtlCol="0">
            <a:spAutoFit/>
          </a:bodyPr>
          <a:lstStyle/>
          <a:p>
            <a:r>
              <a:rPr lang="en-US" sz="2400" b="1"/>
              <a:t>1. ASPLOS’18-MAERI</a:t>
            </a:r>
          </a:p>
        </p:txBody>
      </p:sp>
      <p:sp>
        <p:nvSpPr>
          <p:cNvPr id="420" name="TextBox 419">
            <a:extLst>
              <a:ext uri="{FF2B5EF4-FFF2-40B4-BE49-F238E27FC236}">
                <a16:creationId xmlns:a16="http://schemas.microsoft.com/office/drawing/2014/main" id="{4D1A2402-298A-4930-AE53-D193041A964B}"/>
              </a:ext>
            </a:extLst>
          </p:cNvPr>
          <p:cNvSpPr txBox="1"/>
          <p:nvPr/>
        </p:nvSpPr>
        <p:spPr>
          <a:xfrm>
            <a:off x="7684103" y="2948864"/>
            <a:ext cx="2763642" cy="461665"/>
          </a:xfrm>
          <a:prstGeom prst="rect">
            <a:avLst/>
          </a:prstGeom>
          <a:noFill/>
        </p:spPr>
        <p:txBody>
          <a:bodyPr wrap="none" rtlCol="0">
            <a:spAutoFit/>
          </a:bodyPr>
          <a:lstStyle/>
          <a:p>
            <a:r>
              <a:rPr lang="en-US" sz="2400" b="1"/>
              <a:t>2. ISCA’17-Plasticine</a:t>
            </a:r>
          </a:p>
        </p:txBody>
      </p:sp>
      <p:sp>
        <p:nvSpPr>
          <p:cNvPr id="421" name="TextBox 420">
            <a:extLst>
              <a:ext uri="{FF2B5EF4-FFF2-40B4-BE49-F238E27FC236}">
                <a16:creationId xmlns:a16="http://schemas.microsoft.com/office/drawing/2014/main" id="{83929B82-5E56-4A54-B171-DA64947D559D}"/>
              </a:ext>
            </a:extLst>
          </p:cNvPr>
          <p:cNvSpPr txBox="1"/>
          <p:nvPr/>
        </p:nvSpPr>
        <p:spPr>
          <a:xfrm>
            <a:off x="864453" y="6396335"/>
            <a:ext cx="2721899" cy="461665"/>
          </a:xfrm>
          <a:prstGeom prst="rect">
            <a:avLst/>
          </a:prstGeom>
          <a:noFill/>
        </p:spPr>
        <p:txBody>
          <a:bodyPr wrap="none" rtlCol="0">
            <a:spAutoFit/>
          </a:bodyPr>
          <a:lstStyle/>
          <a:p>
            <a:r>
              <a:rPr lang="en-US" sz="2400" b="1"/>
              <a:t>3. ISCA’17-Softbrain</a:t>
            </a:r>
          </a:p>
        </p:txBody>
      </p:sp>
      <p:sp>
        <p:nvSpPr>
          <p:cNvPr id="422" name="Content Placeholder 2">
            <a:extLst>
              <a:ext uri="{FF2B5EF4-FFF2-40B4-BE49-F238E27FC236}">
                <a16:creationId xmlns:a16="http://schemas.microsoft.com/office/drawing/2014/main" id="{F376D338-EE56-4B5F-BFF6-AEB3511A0CE7}"/>
              </a:ext>
            </a:extLst>
          </p:cNvPr>
          <p:cNvSpPr>
            <a:spLocks noGrp="1"/>
          </p:cNvSpPr>
          <p:nvPr>
            <p:ph idx="1"/>
          </p:nvPr>
        </p:nvSpPr>
        <p:spPr>
          <a:xfrm>
            <a:off x="5311745" y="3530318"/>
            <a:ext cx="5404330" cy="3681014"/>
          </a:xfrm>
        </p:spPr>
        <p:txBody>
          <a:bodyPr>
            <a:normAutofit/>
          </a:bodyPr>
          <a:lstStyle/>
          <a:p>
            <a:r>
              <a:rPr lang="en-US" sz="3200" dirty="0"/>
              <a:t>Programming Paradigm</a:t>
            </a:r>
          </a:p>
          <a:p>
            <a:pPr lvl="1"/>
            <a:r>
              <a:rPr lang="en-US" sz="2800" dirty="0"/>
              <a:t>Decoupling computation and memory access</a:t>
            </a:r>
          </a:p>
          <a:p>
            <a:r>
              <a:rPr lang="en-US" sz="3200" dirty="0"/>
              <a:t>Design Space</a:t>
            </a:r>
          </a:p>
          <a:p>
            <a:pPr lvl="1"/>
            <a:r>
              <a:rPr lang="en-US" sz="2800" dirty="0"/>
              <a:t>Composing hardware with simple primitives</a:t>
            </a:r>
          </a:p>
          <a:p>
            <a:pPr lvl="1"/>
            <a:r>
              <a:rPr lang="en-US" sz="2800" dirty="0"/>
              <a:t>Architecture Description Graph</a:t>
            </a:r>
          </a:p>
        </p:txBody>
      </p:sp>
      <p:cxnSp>
        <p:nvCxnSpPr>
          <p:cNvPr id="215" name="Connector: Elbow 214">
            <a:extLst>
              <a:ext uri="{FF2B5EF4-FFF2-40B4-BE49-F238E27FC236}">
                <a16:creationId xmlns:a16="http://schemas.microsoft.com/office/drawing/2014/main" id="{14CFE935-3E0F-44FF-9F28-0BAA7AF5A099}"/>
              </a:ext>
            </a:extLst>
          </p:cNvPr>
          <p:cNvCxnSpPr>
            <a:cxnSpLocks/>
            <a:stCxn id="171" idx="0"/>
            <a:endCxn id="186" idx="1"/>
          </p:cNvCxnSpPr>
          <p:nvPr/>
        </p:nvCxnSpPr>
        <p:spPr>
          <a:xfrm rot="5400000" flipH="1" flipV="1">
            <a:off x="1850737" y="242543"/>
            <a:ext cx="226908" cy="383895"/>
          </a:xfrm>
          <a:prstGeom prst="bentConnector2">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DAC046C3-D353-4690-8017-912AD40E91EF}"/>
              </a:ext>
            </a:extLst>
          </p:cNvPr>
          <p:cNvGrpSpPr/>
          <p:nvPr/>
        </p:nvGrpSpPr>
        <p:grpSpPr>
          <a:xfrm>
            <a:off x="638646" y="3336272"/>
            <a:ext cx="4254869" cy="3139018"/>
            <a:chOff x="164932" y="3730710"/>
            <a:chExt cx="3583609" cy="2643798"/>
          </a:xfrm>
        </p:grpSpPr>
        <p:cxnSp>
          <p:nvCxnSpPr>
            <p:cNvPr id="473" name="Straight Arrow Connector 472">
              <a:extLst>
                <a:ext uri="{FF2B5EF4-FFF2-40B4-BE49-F238E27FC236}">
                  <a16:creationId xmlns:a16="http://schemas.microsoft.com/office/drawing/2014/main" id="{2E406129-7F8A-4FC5-9179-E43CF154BFBF}"/>
                </a:ext>
              </a:extLst>
            </p:cNvPr>
            <p:cNvCxnSpPr>
              <a:cxnSpLocks/>
            </p:cNvCxnSpPr>
            <p:nvPr/>
          </p:nvCxnSpPr>
          <p:spPr>
            <a:xfrm>
              <a:off x="3480857" y="5000687"/>
              <a:ext cx="1" cy="101663"/>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74" name="Straight Arrow Connector 473">
              <a:extLst>
                <a:ext uri="{FF2B5EF4-FFF2-40B4-BE49-F238E27FC236}">
                  <a16:creationId xmlns:a16="http://schemas.microsoft.com/office/drawing/2014/main" id="{E5D64295-7B90-4D42-9F83-C787547A58E5}"/>
                </a:ext>
              </a:extLst>
            </p:cNvPr>
            <p:cNvCxnSpPr>
              <a:cxnSpLocks/>
            </p:cNvCxnSpPr>
            <p:nvPr/>
          </p:nvCxnSpPr>
          <p:spPr>
            <a:xfrm>
              <a:off x="3140184" y="4994551"/>
              <a:ext cx="1" cy="101663"/>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75" name="Straight Arrow Connector 474">
              <a:extLst>
                <a:ext uri="{FF2B5EF4-FFF2-40B4-BE49-F238E27FC236}">
                  <a16:creationId xmlns:a16="http://schemas.microsoft.com/office/drawing/2014/main" id="{77B0A861-60CA-4B6B-9FE8-4F7980F06D49}"/>
                </a:ext>
              </a:extLst>
            </p:cNvPr>
            <p:cNvCxnSpPr>
              <a:cxnSpLocks/>
            </p:cNvCxnSpPr>
            <p:nvPr/>
          </p:nvCxnSpPr>
          <p:spPr>
            <a:xfrm>
              <a:off x="2793713" y="4996877"/>
              <a:ext cx="1" cy="101663"/>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76" name="Straight Arrow Connector 475">
              <a:extLst>
                <a:ext uri="{FF2B5EF4-FFF2-40B4-BE49-F238E27FC236}">
                  <a16:creationId xmlns:a16="http://schemas.microsoft.com/office/drawing/2014/main" id="{C1FCF9F2-BADC-4F06-A2DB-865F7DE7D987}"/>
                </a:ext>
              </a:extLst>
            </p:cNvPr>
            <p:cNvCxnSpPr>
              <a:cxnSpLocks/>
            </p:cNvCxnSpPr>
            <p:nvPr/>
          </p:nvCxnSpPr>
          <p:spPr>
            <a:xfrm>
              <a:off x="2451430" y="4995114"/>
              <a:ext cx="1" cy="101663"/>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360" name="Rectangle 359">
              <a:extLst>
                <a:ext uri="{FF2B5EF4-FFF2-40B4-BE49-F238E27FC236}">
                  <a16:creationId xmlns:a16="http://schemas.microsoft.com/office/drawing/2014/main" id="{425E6F48-07FC-47A8-BE89-914C52043823}"/>
                </a:ext>
              </a:extLst>
            </p:cNvPr>
            <p:cNvSpPr/>
            <p:nvPr/>
          </p:nvSpPr>
          <p:spPr>
            <a:xfrm>
              <a:off x="212375" y="4265090"/>
              <a:ext cx="1124205" cy="332238"/>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rPr>
                <a:t>Controller</a:t>
              </a:r>
              <a:endParaRPr lang="en-US">
                <a:solidFill>
                  <a:schemeClr val="tx1"/>
                </a:solidFill>
              </a:endParaRPr>
            </a:p>
          </p:txBody>
        </p:sp>
        <p:sp>
          <p:nvSpPr>
            <p:cNvPr id="362" name="Rectangle 361">
              <a:extLst>
                <a:ext uri="{FF2B5EF4-FFF2-40B4-BE49-F238E27FC236}">
                  <a16:creationId xmlns:a16="http://schemas.microsoft.com/office/drawing/2014/main" id="{3246AE1F-8268-47B1-8E86-CF2FC26E9588}"/>
                </a:ext>
              </a:extLst>
            </p:cNvPr>
            <p:cNvSpPr/>
            <p:nvPr/>
          </p:nvSpPr>
          <p:spPr>
            <a:xfrm>
              <a:off x="1742286" y="4241842"/>
              <a:ext cx="1124205" cy="504715"/>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rPr>
                <a:t>Mem. Controller</a:t>
              </a:r>
              <a:endParaRPr lang="en-US">
                <a:solidFill>
                  <a:schemeClr val="tx1"/>
                </a:solidFill>
              </a:endParaRPr>
            </a:p>
          </p:txBody>
        </p:sp>
        <p:sp>
          <p:nvSpPr>
            <p:cNvPr id="363" name="Rectangle 362">
              <a:extLst>
                <a:ext uri="{FF2B5EF4-FFF2-40B4-BE49-F238E27FC236}">
                  <a16:creationId xmlns:a16="http://schemas.microsoft.com/office/drawing/2014/main" id="{CD2E5FD9-390F-4F8B-B850-74AF2CBC1BC0}"/>
                </a:ext>
              </a:extLst>
            </p:cNvPr>
            <p:cNvSpPr/>
            <p:nvPr/>
          </p:nvSpPr>
          <p:spPr>
            <a:xfrm>
              <a:off x="164932" y="5088187"/>
              <a:ext cx="1230204" cy="504715"/>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rPr>
                <a:t>Stream Dispatcher</a:t>
              </a:r>
              <a:endParaRPr lang="en-US">
                <a:solidFill>
                  <a:schemeClr val="tx1"/>
                </a:solidFill>
              </a:endParaRPr>
            </a:p>
          </p:txBody>
        </p:sp>
        <p:cxnSp>
          <p:nvCxnSpPr>
            <p:cNvPr id="365" name="Straight Arrow Connector 364">
              <a:extLst>
                <a:ext uri="{FF2B5EF4-FFF2-40B4-BE49-F238E27FC236}">
                  <a16:creationId xmlns:a16="http://schemas.microsoft.com/office/drawing/2014/main" id="{80868EBB-AA3A-4A8A-ABF2-E7CB471EA9BD}"/>
                </a:ext>
              </a:extLst>
            </p:cNvPr>
            <p:cNvCxnSpPr>
              <a:cxnSpLocks/>
              <a:stCxn id="360" idx="2"/>
              <a:endCxn id="363" idx="0"/>
            </p:cNvCxnSpPr>
            <p:nvPr/>
          </p:nvCxnSpPr>
          <p:spPr>
            <a:xfrm>
              <a:off x="774478" y="4597328"/>
              <a:ext cx="5556" cy="490859"/>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sp>
          <p:nvSpPr>
            <p:cNvPr id="369" name="Rectangle 368">
              <a:extLst>
                <a:ext uri="{FF2B5EF4-FFF2-40B4-BE49-F238E27FC236}">
                  <a16:creationId xmlns:a16="http://schemas.microsoft.com/office/drawing/2014/main" id="{18ABACD9-6E0D-4BEA-8C9E-DB2B7CDCE5EA}"/>
                </a:ext>
              </a:extLst>
            </p:cNvPr>
            <p:cNvSpPr/>
            <p:nvPr/>
          </p:nvSpPr>
          <p:spPr>
            <a:xfrm>
              <a:off x="219523" y="3730710"/>
              <a:ext cx="3529018" cy="355645"/>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rPr>
                <a:t>Memory</a:t>
              </a:r>
              <a:endParaRPr lang="en-US">
                <a:solidFill>
                  <a:schemeClr val="tx1"/>
                </a:solidFill>
              </a:endParaRPr>
            </a:p>
          </p:txBody>
        </p:sp>
        <p:cxnSp>
          <p:nvCxnSpPr>
            <p:cNvPr id="370" name="Connector: Elbow 369">
              <a:extLst>
                <a:ext uri="{FF2B5EF4-FFF2-40B4-BE49-F238E27FC236}">
                  <a16:creationId xmlns:a16="http://schemas.microsoft.com/office/drawing/2014/main" id="{0A047D14-5CC1-4008-9210-14744F613BDC}"/>
                </a:ext>
              </a:extLst>
            </p:cNvPr>
            <p:cNvCxnSpPr>
              <a:cxnSpLocks/>
              <a:stCxn id="363" idx="3"/>
              <a:endCxn id="362" idx="1"/>
            </p:cNvCxnSpPr>
            <p:nvPr/>
          </p:nvCxnSpPr>
          <p:spPr>
            <a:xfrm flipV="1">
              <a:off x="1395136" y="4494200"/>
              <a:ext cx="347150" cy="846345"/>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8" name="Straight Arrow Connector 377">
              <a:extLst>
                <a:ext uri="{FF2B5EF4-FFF2-40B4-BE49-F238E27FC236}">
                  <a16:creationId xmlns:a16="http://schemas.microsoft.com/office/drawing/2014/main" id="{2A673B48-4F0C-46D0-804E-EA7A25826C71}"/>
                </a:ext>
              </a:extLst>
            </p:cNvPr>
            <p:cNvCxnSpPr>
              <a:cxnSpLocks/>
              <a:stCxn id="362" idx="0"/>
            </p:cNvCxnSpPr>
            <p:nvPr/>
          </p:nvCxnSpPr>
          <p:spPr>
            <a:xfrm flipV="1">
              <a:off x="2304389" y="4082577"/>
              <a:ext cx="0" cy="159265"/>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381" name="Straight Arrow Connector 380">
              <a:extLst>
                <a:ext uri="{FF2B5EF4-FFF2-40B4-BE49-F238E27FC236}">
                  <a16:creationId xmlns:a16="http://schemas.microsoft.com/office/drawing/2014/main" id="{AE4ABE80-427A-44B7-94C0-881A9EA6B9F2}"/>
                </a:ext>
              </a:extLst>
            </p:cNvPr>
            <p:cNvCxnSpPr>
              <a:cxnSpLocks/>
            </p:cNvCxnSpPr>
            <p:nvPr/>
          </p:nvCxnSpPr>
          <p:spPr>
            <a:xfrm flipH="1">
              <a:off x="3405622" y="4082577"/>
              <a:ext cx="6040" cy="822253"/>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sp>
          <p:nvSpPr>
            <p:cNvPr id="237" name="Oval 236">
              <a:extLst>
                <a:ext uri="{FF2B5EF4-FFF2-40B4-BE49-F238E27FC236}">
                  <a16:creationId xmlns:a16="http://schemas.microsoft.com/office/drawing/2014/main" id="{883C1EEC-0162-4A9E-B3D3-ADB3E59BDCE4}"/>
                </a:ext>
              </a:extLst>
            </p:cNvPr>
            <p:cNvSpPr/>
            <p:nvPr/>
          </p:nvSpPr>
          <p:spPr>
            <a:xfrm>
              <a:off x="2518057" y="5179513"/>
              <a:ext cx="206129" cy="20612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9" name="Oval 238">
              <a:extLst>
                <a:ext uri="{FF2B5EF4-FFF2-40B4-BE49-F238E27FC236}">
                  <a16:creationId xmlns:a16="http://schemas.microsoft.com/office/drawing/2014/main" id="{3DA0F89B-BB58-4729-AFBD-AFFFF91F71CA}"/>
                </a:ext>
              </a:extLst>
            </p:cNvPr>
            <p:cNvSpPr/>
            <p:nvPr/>
          </p:nvSpPr>
          <p:spPr>
            <a:xfrm>
              <a:off x="2414156" y="5090584"/>
              <a:ext cx="76114" cy="76114"/>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0" name="Oval 239">
              <a:extLst>
                <a:ext uri="{FF2B5EF4-FFF2-40B4-BE49-F238E27FC236}">
                  <a16:creationId xmlns:a16="http://schemas.microsoft.com/office/drawing/2014/main" id="{8B6610DA-7474-4466-880A-B67894E4ED9B}"/>
                </a:ext>
              </a:extLst>
            </p:cNvPr>
            <p:cNvSpPr/>
            <p:nvPr/>
          </p:nvSpPr>
          <p:spPr>
            <a:xfrm>
              <a:off x="2414156" y="5419994"/>
              <a:ext cx="76114" cy="76114"/>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1" name="Oval 240">
              <a:extLst>
                <a:ext uri="{FF2B5EF4-FFF2-40B4-BE49-F238E27FC236}">
                  <a16:creationId xmlns:a16="http://schemas.microsoft.com/office/drawing/2014/main" id="{B331B788-46D3-4C69-A07E-9DA031DAC15D}"/>
                </a:ext>
              </a:extLst>
            </p:cNvPr>
            <p:cNvSpPr/>
            <p:nvPr/>
          </p:nvSpPr>
          <p:spPr>
            <a:xfrm>
              <a:off x="2758142" y="5092967"/>
              <a:ext cx="76114" cy="76114"/>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9" name="Oval 248">
              <a:extLst>
                <a:ext uri="{FF2B5EF4-FFF2-40B4-BE49-F238E27FC236}">
                  <a16:creationId xmlns:a16="http://schemas.microsoft.com/office/drawing/2014/main" id="{A5022F7D-8E73-4C7F-A014-956E44135120}"/>
                </a:ext>
              </a:extLst>
            </p:cNvPr>
            <p:cNvSpPr/>
            <p:nvPr/>
          </p:nvSpPr>
          <p:spPr>
            <a:xfrm>
              <a:off x="2759799" y="5419994"/>
              <a:ext cx="76114" cy="76114"/>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54" name="Straight Arrow Connector 253">
              <a:extLst>
                <a:ext uri="{FF2B5EF4-FFF2-40B4-BE49-F238E27FC236}">
                  <a16:creationId xmlns:a16="http://schemas.microsoft.com/office/drawing/2014/main" id="{73250DB2-4FF9-437E-AB2C-C568F0AB2D13}"/>
                </a:ext>
              </a:extLst>
            </p:cNvPr>
            <p:cNvCxnSpPr>
              <a:cxnSpLocks/>
              <a:stCxn id="239" idx="5"/>
              <a:endCxn id="237" idx="1"/>
            </p:cNvCxnSpPr>
            <p:nvPr/>
          </p:nvCxnSpPr>
          <p:spPr>
            <a:xfrm>
              <a:off x="2479123" y="5155551"/>
              <a:ext cx="69121" cy="54149"/>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56" name="Straight Arrow Connector 255">
              <a:extLst>
                <a:ext uri="{FF2B5EF4-FFF2-40B4-BE49-F238E27FC236}">
                  <a16:creationId xmlns:a16="http://schemas.microsoft.com/office/drawing/2014/main" id="{1D6D0667-FCAA-437C-AD5A-44CFC266AD1E}"/>
                </a:ext>
              </a:extLst>
            </p:cNvPr>
            <p:cNvCxnSpPr>
              <a:cxnSpLocks/>
              <a:stCxn id="241" idx="3"/>
              <a:endCxn id="237" idx="7"/>
            </p:cNvCxnSpPr>
            <p:nvPr/>
          </p:nvCxnSpPr>
          <p:spPr>
            <a:xfrm flipH="1">
              <a:off x="2693999" y="5157934"/>
              <a:ext cx="75290" cy="51766"/>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59" name="Straight Arrow Connector 258">
              <a:extLst>
                <a:ext uri="{FF2B5EF4-FFF2-40B4-BE49-F238E27FC236}">
                  <a16:creationId xmlns:a16="http://schemas.microsoft.com/office/drawing/2014/main" id="{29004D3E-B563-4348-85FF-46E0077431A4}"/>
                </a:ext>
              </a:extLst>
            </p:cNvPr>
            <p:cNvCxnSpPr>
              <a:cxnSpLocks/>
              <a:stCxn id="240" idx="7"/>
              <a:endCxn id="237" idx="3"/>
            </p:cNvCxnSpPr>
            <p:nvPr/>
          </p:nvCxnSpPr>
          <p:spPr>
            <a:xfrm flipV="1">
              <a:off x="2479123" y="5355455"/>
              <a:ext cx="69121" cy="75686"/>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67" name="Straight Arrow Connector 266">
              <a:extLst>
                <a:ext uri="{FF2B5EF4-FFF2-40B4-BE49-F238E27FC236}">
                  <a16:creationId xmlns:a16="http://schemas.microsoft.com/office/drawing/2014/main" id="{8B17B087-A141-495C-BA87-EDD7A4DE5642}"/>
                </a:ext>
              </a:extLst>
            </p:cNvPr>
            <p:cNvCxnSpPr>
              <a:cxnSpLocks/>
              <a:stCxn id="237" idx="5"/>
              <a:endCxn id="249" idx="1"/>
            </p:cNvCxnSpPr>
            <p:nvPr/>
          </p:nvCxnSpPr>
          <p:spPr>
            <a:xfrm>
              <a:off x="2693999" y="5355455"/>
              <a:ext cx="76947" cy="75686"/>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70" name="Straight Arrow Connector 269">
              <a:extLst>
                <a:ext uri="{FF2B5EF4-FFF2-40B4-BE49-F238E27FC236}">
                  <a16:creationId xmlns:a16="http://schemas.microsoft.com/office/drawing/2014/main" id="{609456DC-61B1-48C0-8991-7D0C7C35E3DD}"/>
                </a:ext>
              </a:extLst>
            </p:cNvPr>
            <p:cNvCxnSpPr>
              <a:cxnSpLocks/>
              <a:stCxn id="240" idx="6"/>
              <a:endCxn id="249" idx="2"/>
            </p:cNvCxnSpPr>
            <p:nvPr/>
          </p:nvCxnSpPr>
          <p:spPr>
            <a:xfrm>
              <a:off x="2490270" y="5458051"/>
              <a:ext cx="269529" cy="0"/>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322" name="Straight Arrow Connector 321">
              <a:extLst>
                <a:ext uri="{FF2B5EF4-FFF2-40B4-BE49-F238E27FC236}">
                  <a16:creationId xmlns:a16="http://schemas.microsoft.com/office/drawing/2014/main" id="{DD3FFA09-ABE6-4FFB-9386-C596C9585FA4}"/>
                </a:ext>
              </a:extLst>
            </p:cNvPr>
            <p:cNvCxnSpPr>
              <a:cxnSpLocks/>
              <a:stCxn id="239" idx="4"/>
              <a:endCxn id="240" idx="0"/>
            </p:cNvCxnSpPr>
            <p:nvPr/>
          </p:nvCxnSpPr>
          <p:spPr>
            <a:xfrm>
              <a:off x="2452213" y="5166698"/>
              <a:ext cx="0" cy="253296"/>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328" name="Straight Arrow Connector 327">
              <a:extLst>
                <a:ext uri="{FF2B5EF4-FFF2-40B4-BE49-F238E27FC236}">
                  <a16:creationId xmlns:a16="http://schemas.microsoft.com/office/drawing/2014/main" id="{53494B89-C8B2-4FA1-8833-D26EA6D3BFDA}"/>
                </a:ext>
              </a:extLst>
            </p:cNvPr>
            <p:cNvCxnSpPr>
              <a:cxnSpLocks/>
              <a:stCxn id="239" idx="6"/>
              <a:endCxn id="241" idx="2"/>
            </p:cNvCxnSpPr>
            <p:nvPr/>
          </p:nvCxnSpPr>
          <p:spPr>
            <a:xfrm>
              <a:off x="2490270" y="5128641"/>
              <a:ext cx="267872" cy="2383"/>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329" name="Straight Arrow Connector 328">
              <a:extLst>
                <a:ext uri="{FF2B5EF4-FFF2-40B4-BE49-F238E27FC236}">
                  <a16:creationId xmlns:a16="http://schemas.microsoft.com/office/drawing/2014/main" id="{61DE9119-638C-4C4E-B59A-376E7AFD467C}"/>
                </a:ext>
              </a:extLst>
            </p:cNvPr>
            <p:cNvCxnSpPr>
              <a:cxnSpLocks/>
              <a:stCxn id="249" idx="0"/>
              <a:endCxn id="241" idx="4"/>
            </p:cNvCxnSpPr>
            <p:nvPr/>
          </p:nvCxnSpPr>
          <p:spPr>
            <a:xfrm flipH="1" flipV="1">
              <a:off x="2796199" y="5169081"/>
              <a:ext cx="1657" cy="250913"/>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330" name="Oval 329">
              <a:extLst>
                <a:ext uri="{FF2B5EF4-FFF2-40B4-BE49-F238E27FC236}">
                  <a16:creationId xmlns:a16="http://schemas.microsoft.com/office/drawing/2014/main" id="{17884C09-B009-4DD1-AD4F-84FF1C1267BE}"/>
                </a:ext>
              </a:extLst>
            </p:cNvPr>
            <p:cNvSpPr/>
            <p:nvPr/>
          </p:nvSpPr>
          <p:spPr>
            <a:xfrm>
              <a:off x="2862043" y="5182760"/>
              <a:ext cx="206129" cy="20612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4" name="Oval 333">
              <a:extLst>
                <a:ext uri="{FF2B5EF4-FFF2-40B4-BE49-F238E27FC236}">
                  <a16:creationId xmlns:a16="http://schemas.microsoft.com/office/drawing/2014/main" id="{C0E23C53-B3AC-4D50-AB33-24A574BAA2B5}"/>
                </a:ext>
              </a:extLst>
            </p:cNvPr>
            <p:cNvSpPr/>
            <p:nvPr/>
          </p:nvSpPr>
          <p:spPr>
            <a:xfrm>
              <a:off x="3102128" y="5096214"/>
              <a:ext cx="76114" cy="76114"/>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6" name="Oval 335">
              <a:extLst>
                <a:ext uri="{FF2B5EF4-FFF2-40B4-BE49-F238E27FC236}">
                  <a16:creationId xmlns:a16="http://schemas.microsoft.com/office/drawing/2014/main" id="{2D4A7035-D5DE-4AB9-9F0E-75E0F1023C96}"/>
                </a:ext>
              </a:extLst>
            </p:cNvPr>
            <p:cNvSpPr/>
            <p:nvPr/>
          </p:nvSpPr>
          <p:spPr>
            <a:xfrm>
              <a:off x="3103785" y="5423241"/>
              <a:ext cx="76114" cy="76114"/>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37" name="Straight Arrow Connector 336">
              <a:extLst>
                <a:ext uri="{FF2B5EF4-FFF2-40B4-BE49-F238E27FC236}">
                  <a16:creationId xmlns:a16="http://schemas.microsoft.com/office/drawing/2014/main" id="{E3CB512E-4103-4009-8A81-646E0AA21471}"/>
                </a:ext>
              </a:extLst>
            </p:cNvPr>
            <p:cNvCxnSpPr>
              <a:cxnSpLocks/>
              <a:endCxn id="330" idx="1"/>
            </p:cNvCxnSpPr>
            <p:nvPr/>
          </p:nvCxnSpPr>
          <p:spPr>
            <a:xfrm>
              <a:off x="2823109" y="5158798"/>
              <a:ext cx="69121" cy="54149"/>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38" name="Straight Arrow Connector 337">
              <a:extLst>
                <a:ext uri="{FF2B5EF4-FFF2-40B4-BE49-F238E27FC236}">
                  <a16:creationId xmlns:a16="http://schemas.microsoft.com/office/drawing/2014/main" id="{B26D2C8D-24E5-44CF-9C1D-520464735365}"/>
                </a:ext>
              </a:extLst>
            </p:cNvPr>
            <p:cNvCxnSpPr>
              <a:cxnSpLocks/>
              <a:stCxn id="334" idx="3"/>
              <a:endCxn id="330" idx="7"/>
            </p:cNvCxnSpPr>
            <p:nvPr/>
          </p:nvCxnSpPr>
          <p:spPr>
            <a:xfrm flipH="1">
              <a:off x="3037985" y="5161181"/>
              <a:ext cx="75290" cy="51766"/>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40" name="Straight Arrow Connector 339">
              <a:extLst>
                <a:ext uri="{FF2B5EF4-FFF2-40B4-BE49-F238E27FC236}">
                  <a16:creationId xmlns:a16="http://schemas.microsoft.com/office/drawing/2014/main" id="{E8A3A6F4-64A9-4652-91B7-B4B0983B61E2}"/>
                </a:ext>
              </a:extLst>
            </p:cNvPr>
            <p:cNvCxnSpPr>
              <a:cxnSpLocks/>
              <a:endCxn id="330" idx="3"/>
            </p:cNvCxnSpPr>
            <p:nvPr/>
          </p:nvCxnSpPr>
          <p:spPr>
            <a:xfrm flipV="1">
              <a:off x="2823109" y="5358702"/>
              <a:ext cx="69121" cy="75686"/>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41" name="Straight Arrow Connector 340">
              <a:extLst>
                <a:ext uri="{FF2B5EF4-FFF2-40B4-BE49-F238E27FC236}">
                  <a16:creationId xmlns:a16="http://schemas.microsoft.com/office/drawing/2014/main" id="{FC163B8E-4630-490B-8D93-5B7F5A70B0EA}"/>
                </a:ext>
              </a:extLst>
            </p:cNvPr>
            <p:cNvCxnSpPr>
              <a:cxnSpLocks/>
              <a:stCxn id="330" idx="5"/>
              <a:endCxn id="336" idx="1"/>
            </p:cNvCxnSpPr>
            <p:nvPr/>
          </p:nvCxnSpPr>
          <p:spPr>
            <a:xfrm>
              <a:off x="3037985" y="5358702"/>
              <a:ext cx="76947" cy="75686"/>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342" name="Straight Arrow Connector 341">
              <a:extLst>
                <a:ext uri="{FF2B5EF4-FFF2-40B4-BE49-F238E27FC236}">
                  <a16:creationId xmlns:a16="http://schemas.microsoft.com/office/drawing/2014/main" id="{C2395245-FC76-42B4-A4B8-34639E679390}"/>
                </a:ext>
              </a:extLst>
            </p:cNvPr>
            <p:cNvCxnSpPr>
              <a:cxnSpLocks/>
              <a:endCxn id="336" idx="2"/>
            </p:cNvCxnSpPr>
            <p:nvPr/>
          </p:nvCxnSpPr>
          <p:spPr>
            <a:xfrm>
              <a:off x="2834256" y="5461298"/>
              <a:ext cx="269529" cy="0"/>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349" name="Straight Arrow Connector 348">
              <a:extLst>
                <a:ext uri="{FF2B5EF4-FFF2-40B4-BE49-F238E27FC236}">
                  <a16:creationId xmlns:a16="http://schemas.microsoft.com/office/drawing/2014/main" id="{7A6109D7-77D7-403B-A3BE-88C9A1CD514F}"/>
                </a:ext>
              </a:extLst>
            </p:cNvPr>
            <p:cNvCxnSpPr>
              <a:cxnSpLocks/>
              <a:endCxn id="334" idx="2"/>
            </p:cNvCxnSpPr>
            <p:nvPr/>
          </p:nvCxnSpPr>
          <p:spPr>
            <a:xfrm>
              <a:off x="2834256" y="5131888"/>
              <a:ext cx="267872" cy="2383"/>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350" name="Straight Arrow Connector 349">
              <a:extLst>
                <a:ext uri="{FF2B5EF4-FFF2-40B4-BE49-F238E27FC236}">
                  <a16:creationId xmlns:a16="http://schemas.microsoft.com/office/drawing/2014/main" id="{1948F83A-AA2E-4A8C-8235-F48388F142D9}"/>
                </a:ext>
              </a:extLst>
            </p:cNvPr>
            <p:cNvCxnSpPr>
              <a:cxnSpLocks/>
              <a:stCxn id="336" idx="0"/>
              <a:endCxn id="334" idx="4"/>
            </p:cNvCxnSpPr>
            <p:nvPr/>
          </p:nvCxnSpPr>
          <p:spPr>
            <a:xfrm flipH="1" flipV="1">
              <a:off x="3140185" y="5172328"/>
              <a:ext cx="1657" cy="250913"/>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351" name="Oval 350">
              <a:extLst>
                <a:ext uri="{FF2B5EF4-FFF2-40B4-BE49-F238E27FC236}">
                  <a16:creationId xmlns:a16="http://schemas.microsoft.com/office/drawing/2014/main" id="{FE2FB870-C9A8-4026-874F-6ED97EAC6C11}"/>
                </a:ext>
              </a:extLst>
            </p:cNvPr>
            <p:cNvSpPr/>
            <p:nvPr/>
          </p:nvSpPr>
          <p:spPr>
            <a:xfrm>
              <a:off x="3206029" y="5183323"/>
              <a:ext cx="206129" cy="20612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4" name="Oval 353">
              <a:extLst>
                <a:ext uri="{FF2B5EF4-FFF2-40B4-BE49-F238E27FC236}">
                  <a16:creationId xmlns:a16="http://schemas.microsoft.com/office/drawing/2014/main" id="{C02B1147-8FB5-4334-BC54-955FC68B6EE1}"/>
                </a:ext>
              </a:extLst>
            </p:cNvPr>
            <p:cNvSpPr/>
            <p:nvPr/>
          </p:nvSpPr>
          <p:spPr>
            <a:xfrm>
              <a:off x="3446114" y="5096777"/>
              <a:ext cx="76114" cy="76114"/>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5" name="Oval 354">
              <a:extLst>
                <a:ext uri="{FF2B5EF4-FFF2-40B4-BE49-F238E27FC236}">
                  <a16:creationId xmlns:a16="http://schemas.microsoft.com/office/drawing/2014/main" id="{7ADFDBF4-8B6D-42BA-8A21-8EFA2D3CEF15}"/>
                </a:ext>
              </a:extLst>
            </p:cNvPr>
            <p:cNvSpPr/>
            <p:nvPr/>
          </p:nvSpPr>
          <p:spPr>
            <a:xfrm>
              <a:off x="3447771" y="5423804"/>
              <a:ext cx="76114" cy="76114"/>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64" name="Straight Arrow Connector 363">
              <a:extLst>
                <a:ext uri="{FF2B5EF4-FFF2-40B4-BE49-F238E27FC236}">
                  <a16:creationId xmlns:a16="http://schemas.microsoft.com/office/drawing/2014/main" id="{E09986B4-0E93-4A29-B22F-1DC8239C118F}"/>
                </a:ext>
              </a:extLst>
            </p:cNvPr>
            <p:cNvCxnSpPr>
              <a:cxnSpLocks/>
              <a:endCxn id="351" idx="1"/>
            </p:cNvCxnSpPr>
            <p:nvPr/>
          </p:nvCxnSpPr>
          <p:spPr>
            <a:xfrm>
              <a:off x="3167095" y="5159361"/>
              <a:ext cx="69121" cy="54149"/>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66" name="Straight Arrow Connector 365">
              <a:extLst>
                <a:ext uri="{FF2B5EF4-FFF2-40B4-BE49-F238E27FC236}">
                  <a16:creationId xmlns:a16="http://schemas.microsoft.com/office/drawing/2014/main" id="{11B0F286-25E0-43FB-82E0-7BFA21D9D333}"/>
                </a:ext>
              </a:extLst>
            </p:cNvPr>
            <p:cNvCxnSpPr>
              <a:cxnSpLocks/>
              <a:stCxn id="354" idx="3"/>
              <a:endCxn id="351" idx="7"/>
            </p:cNvCxnSpPr>
            <p:nvPr/>
          </p:nvCxnSpPr>
          <p:spPr>
            <a:xfrm flipH="1">
              <a:off x="3381971" y="5161744"/>
              <a:ext cx="75290" cy="51766"/>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67" name="Straight Arrow Connector 366">
              <a:extLst>
                <a:ext uri="{FF2B5EF4-FFF2-40B4-BE49-F238E27FC236}">
                  <a16:creationId xmlns:a16="http://schemas.microsoft.com/office/drawing/2014/main" id="{FA1CDCF3-59DE-4A4C-85F0-11947D98AA40}"/>
                </a:ext>
              </a:extLst>
            </p:cNvPr>
            <p:cNvCxnSpPr>
              <a:cxnSpLocks/>
              <a:endCxn id="351" idx="3"/>
            </p:cNvCxnSpPr>
            <p:nvPr/>
          </p:nvCxnSpPr>
          <p:spPr>
            <a:xfrm flipV="1">
              <a:off x="3167095" y="5359265"/>
              <a:ext cx="69121" cy="75686"/>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68" name="Straight Arrow Connector 367">
              <a:extLst>
                <a:ext uri="{FF2B5EF4-FFF2-40B4-BE49-F238E27FC236}">
                  <a16:creationId xmlns:a16="http://schemas.microsoft.com/office/drawing/2014/main" id="{FCC8A2F7-0C69-4315-A36E-91E4C88081D3}"/>
                </a:ext>
              </a:extLst>
            </p:cNvPr>
            <p:cNvCxnSpPr>
              <a:cxnSpLocks/>
              <a:stCxn id="351" idx="5"/>
              <a:endCxn id="355" idx="1"/>
            </p:cNvCxnSpPr>
            <p:nvPr/>
          </p:nvCxnSpPr>
          <p:spPr>
            <a:xfrm>
              <a:off x="3381971" y="5359265"/>
              <a:ext cx="76947" cy="75686"/>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371" name="Straight Arrow Connector 370">
              <a:extLst>
                <a:ext uri="{FF2B5EF4-FFF2-40B4-BE49-F238E27FC236}">
                  <a16:creationId xmlns:a16="http://schemas.microsoft.com/office/drawing/2014/main" id="{91A9DC2F-BADF-4D11-902B-C902F14A7756}"/>
                </a:ext>
              </a:extLst>
            </p:cNvPr>
            <p:cNvCxnSpPr>
              <a:cxnSpLocks/>
              <a:endCxn id="355" idx="2"/>
            </p:cNvCxnSpPr>
            <p:nvPr/>
          </p:nvCxnSpPr>
          <p:spPr>
            <a:xfrm>
              <a:off x="3178242" y="5461861"/>
              <a:ext cx="269529" cy="0"/>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373" name="Straight Arrow Connector 372">
              <a:extLst>
                <a:ext uri="{FF2B5EF4-FFF2-40B4-BE49-F238E27FC236}">
                  <a16:creationId xmlns:a16="http://schemas.microsoft.com/office/drawing/2014/main" id="{88BB58ED-FA9B-441D-AB8D-BE4C9A4138E3}"/>
                </a:ext>
              </a:extLst>
            </p:cNvPr>
            <p:cNvCxnSpPr>
              <a:cxnSpLocks/>
              <a:endCxn id="354" idx="2"/>
            </p:cNvCxnSpPr>
            <p:nvPr/>
          </p:nvCxnSpPr>
          <p:spPr>
            <a:xfrm>
              <a:off x="3178242" y="5132451"/>
              <a:ext cx="267872" cy="2383"/>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374" name="Straight Arrow Connector 373">
              <a:extLst>
                <a:ext uri="{FF2B5EF4-FFF2-40B4-BE49-F238E27FC236}">
                  <a16:creationId xmlns:a16="http://schemas.microsoft.com/office/drawing/2014/main" id="{10982565-84E6-44A5-8AF3-CE20663D3791}"/>
                </a:ext>
              </a:extLst>
            </p:cNvPr>
            <p:cNvCxnSpPr>
              <a:cxnSpLocks/>
              <a:stCxn id="355" idx="0"/>
              <a:endCxn id="354" idx="4"/>
            </p:cNvCxnSpPr>
            <p:nvPr/>
          </p:nvCxnSpPr>
          <p:spPr>
            <a:xfrm flipH="1" flipV="1">
              <a:off x="3484171" y="5172891"/>
              <a:ext cx="1657" cy="250913"/>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375" name="Oval 374">
              <a:extLst>
                <a:ext uri="{FF2B5EF4-FFF2-40B4-BE49-F238E27FC236}">
                  <a16:creationId xmlns:a16="http://schemas.microsoft.com/office/drawing/2014/main" id="{8F3BEDBC-9924-48C1-B5A0-9877A3E7E446}"/>
                </a:ext>
              </a:extLst>
            </p:cNvPr>
            <p:cNvSpPr/>
            <p:nvPr/>
          </p:nvSpPr>
          <p:spPr>
            <a:xfrm>
              <a:off x="2516400" y="5509965"/>
              <a:ext cx="206129" cy="20612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6" name="Oval 375">
              <a:extLst>
                <a:ext uri="{FF2B5EF4-FFF2-40B4-BE49-F238E27FC236}">
                  <a16:creationId xmlns:a16="http://schemas.microsoft.com/office/drawing/2014/main" id="{ABEC655B-FBB4-4FBD-B443-146E5CE875F8}"/>
                </a:ext>
              </a:extLst>
            </p:cNvPr>
            <p:cNvSpPr/>
            <p:nvPr/>
          </p:nvSpPr>
          <p:spPr>
            <a:xfrm>
              <a:off x="2412499" y="5750446"/>
              <a:ext cx="76114" cy="76114"/>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7" name="Oval 376">
              <a:extLst>
                <a:ext uri="{FF2B5EF4-FFF2-40B4-BE49-F238E27FC236}">
                  <a16:creationId xmlns:a16="http://schemas.microsoft.com/office/drawing/2014/main" id="{804EC853-3B25-4453-A862-D4D3BB9BEAEF}"/>
                </a:ext>
              </a:extLst>
            </p:cNvPr>
            <p:cNvSpPr/>
            <p:nvPr/>
          </p:nvSpPr>
          <p:spPr>
            <a:xfrm>
              <a:off x="2758142" y="5750446"/>
              <a:ext cx="76114" cy="76114"/>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79" name="Straight Arrow Connector 378">
              <a:extLst>
                <a:ext uri="{FF2B5EF4-FFF2-40B4-BE49-F238E27FC236}">
                  <a16:creationId xmlns:a16="http://schemas.microsoft.com/office/drawing/2014/main" id="{EA54D129-F59D-4E27-BDAF-D8819F358AD8}"/>
                </a:ext>
              </a:extLst>
            </p:cNvPr>
            <p:cNvCxnSpPr>
              <a:cxnSpLocks/>
              <a:endCxn id="375" idx="1"/>
            </p:cNvCxnSpPr>
            <p:nvPr/>
          </p:nvCxnSpPr>
          <p:spPr>
            <a:xfrm>
              <a:off x="2477466" y="5486003"/>
              <a:ext cx="69121" cy="54149"/>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80" name="Straight Arrow Connector 379">
              <a:extLst>
                <a:ext uri="{FF2B5EF4-FFF2-40B4-BE49-F238E27FC236}">
                  <a16:creationId xmlns:a16="http://schemas.microsoft.com/office/drawing/2014/main" id="{E2C041F7-85C0-4AF3-9C8A-8FDB564C77EB}"/>
                </a:ext>
              </a:extLst>
            </p:cNvPr>
            <p:cNvCxnSpPr>
              <a:cxnSpLocks/>
              <a:endCxn id="375" idx="7"/>
            </p:cNvCxnSpPr>
            <p:nvPr/>
          </p:nvCxnSpPr>
          <p:spPr>
            <a:xfrm flipH="1">
              <a:off x="2692342" y="5488386"/>
              <a:ext cx="75290" cy="51766"/>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82" name="Straight Arrow Connector 381">
              <a:extLst>
                <a:ext uri="{FF2B5EF4-FFF2-40B4-BE49-F238E27FC236}">
                  <a16:creationId xmlns:a16="http://schemas.microsoft.com/office/drawing/2014/main" id="{7C634280-F4C0-4926-BC1E-7524FC871B6D}"/>
                </a:ext>
              </a:extLst>
            </p:cNvPr>
            <p:cNvCxnSpPr>
              <a:cxnSpLocks/>
              <a:stCxn id="376" idx="7"/>
              <a:endCxn id="375" idx="3"/>
            </p:cNvCxnSpPr>
            <p:nvPr/>
          </p:nvCxnSpPr>
          <p:spPr>
            <a:xfrm flipV="1">
              <a:off x="2477466" y="5685907"/>
              <a:ext cx="69121" cy="75686"/>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83" name="Straight Arrow Connector 382">
              <a:extLst>
                <a:ext uri="{FF2B5EF4-FFF2-40B4-BE49-F238E27FC236}">
                  <a16:creationId xmlns:a16="http://schemas.microsoft.com/office/drawing/2014/main" id="{97522280-028D-4570-8540-B085FCCF0DFB}"/>
                </a:ext>
              </a:extLst>
            </p:cNvPr>
            <p:cNvCxnSpPr>
              <a:cxnSpLocks/>
              <a:stCxn id="375" idx="5"/>
              <a:endCxn id="377" idx="1"/>
            </p:cNvCxnSpPr>
            <p:nvPr/>
          </p:nvCxnSpPr>
          <p:spPr>
            <a:xfrm>
              <a:off x="2692342" y="5685907"/>
              <a:ext cx="76947" cy="75686"/>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386" name="Straight Arrow Connector 385">
              <a:extLst>
                <a:ext uri="{FF2B5EF4-FFF2-40B4-BE49-F238E27FC236}">
                  <a16:creationId xmlns:a16="http://schemas.microsoft.com/office/drawing/2014/main" id="{883D6837-A517-48E1-86A0-74E302594912}"/>
                </a:ext>
              </a:extLst>
            </p:cNvPr>
            <p:cNvCxnSpPr>
              <a:cxnSpLocks/>
              <a:stCxn id="376" idx="6"/>
              <a:endCxn id="377" idx="2"/>
            </p:cNvCxnSpPr>
            <p:nvPr/>
          </p:nvCxnSpPr>
          <p:spPr>
            <a:xfrm>
              <a:off x="2488613" y="5788503"/>
              <a:ext cx="269529" cy="0"/>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387" name="Straight Arrow Connector 386">
              <a:extLst>
                <a:ext uri="{FF2B5EF4-FFF2-40B4-BE49-F238E27FC236}">
                  <a16:creationId xmlns:a16="http://schemas.microsoft.com/office/drawing/2014/main" id="{C95D13EE-DAE9-4485-AD35-089EE21FA6AD}"/>
                </a:ext>
              </a:extLst>
            </p:cNvPr>
            <p:cNvCxnSpPr>
              <a:cxnSpLocks/>
              <a:endCxn id="376" idx="0"/>
            </p:cNvCxnSpPr>
            <p:nvPr/>
          </p:nvCxnSpPr>
          <p:spPr>
            <a:xfrm>
              <a:off x="2450556" y="5497150"/>
              <a:ext cx="0" cy="253296"/>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388" name="Straight Arrow Connector 387">
              <a:extLst>
                <a:ext uri="{FF2B5EF4-FFF2-40B4-BE49-F238E27FC236}">
                  <a16:creationId xmlns:a16="http://schemas.microsoft.com/office/drawing/2014/main" id="{E873E1CA-CF91-47A7-9E4B-8CCD5F99C566}"/>
                </a:ext>
              </a:extLst>
            </p:cNvPr>
            <p:cNvCxnSpPr>
              <a:cxnSpLocks/>
              <a:stCxn id="377" idx="0"/>
            </p:cNvCxnSpPr>
            <p:nvPr/>
          </p:nvCxnSpPr>
          <p:spPr>
            <a:xfrm flipH="1" flipV="1">
              <a:off x="2794542" y="5499533"/>
              <a:ext cx="1657" cy="250913"/>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391" name="Oval 390">
              <a:extLst>
                <a:ext uri="{FF2B5EF4-FFF2-40B4-BE49-F238E27FC236}">
                  <a16:creationId xmlns:a16="http://schemas.microsoft.com/office/drawing/2014/main" id="{557F75A2-4CA5-4484-B0FC-971E9FE8E68F}"/>
                </a:ext>
              </a:extLst>
            </p:cNvPr>
            <p:cNvSpPr/>
            <p:nvPr/>
          </p:nvSpPr>
          <p:spPr>
            <a:xfrm>
              <a:off x="2860386" y="5513212"/>
              <a:ext cx="206129" cy="20612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2" name="Oval 391">
              <a:extLst>
                <a:ext uri="{FF2B5EF4-FFF2-40B4-BE49-F238E27FC236}">
                  <a16:creationId xmlns:a16="http://schemas.microsoft.com/office/drawing/2014/main" id="{F68CBF23-50F2-4FFC-8CE5-4DF12128144C}"/>
                </a:ext>
              </a:extLst>
            </p:cNvPr>
            <p:cNvSpPr/>
            <p:nvPr/>
          </p:nvSpPr>
          <p:spPr>
            <a:xfrm>
              <a:off x="3102128" y="5753693"/>
              <a:ext cx="76114" cy="76114"/>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93" name="Straight Arrow Connector 392">
              <a:extLst>
                <a:ext uri="{FF2B5EF4-FFF2-40B4-BE49-F238E27FC236}">
                  <a16:creationId xmlns:a16="http://schemas.microsoft.com/office/drawing/2014/main" id="{8A2DF2A4-E806-4E86-9BA5-7C611DBA3600}"/>
                </a:ext>
              </a:extLst>
            </p:cNvPr>
            <p:cNvCxnSpPr>
              <a:cxnSpLocks/>
              <a:endCxn id="391" idx="1"/>
            </p:cNvCxnSpPr>
            <p:nvPr/>
          </p:nvCxnSpPr>
          <p:spPr>
            <a:xfrm>
              <a:off x="2821452" y="5489250"/>
              <a:ext cx="69121" cy="54149"/>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95" name="Straight Arrow Connector 394">
              <a:extLst>
                <a:ext uri="{FF2B5EF4-FFF2-40B4-BE49-F238E27FC236}">
                  <a16:creationId xmlns:a16="http://schemas.microsoft.com/office/drawing/2014/main" id="{DDB70A57-081A-41CF-8F7A-C29CCC4EEDCA}"/>
                </a:ext>
              </a:extLst>
            </p:cNvPr>
            <p:cNvCxnSpPr>
              <a:cxnSpLocks/>
              <a:endCxn id="391" idx="7"/>
            </p:cNvCxnSpPr>
            <p:nvPr/>
          </p:nvCxnSpPr>
          <p:spPr>
            <a:xfrm flipH="1">
              <a:off x="3036328" y="5491633"/>
              <a:ext cx="75290" cy="51766"/>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96" name="Straight Arrow Connector 395">
              <a:extLst>
                <a:ext uri="{FF2B5EF4-FFF2-40B4-BE49-F238E27FC236}">
                  <a16:creationId xmlns:a16="http://schemas.microsoft.com/office/drawing/2014/main" id="{332DC014-146C-412A-BC65-CFFA977901C3}"/>
                </a:ext>
              </a:extLst>
            </p:cNvPr>
            <p:cNvCxnSpPr>
              <a:cxnSpLocks/>
              <a:endCxn id="391" idx="3"/>
            </p:cNvCxnSpPr>
            <p:nvPr/>
          </p:nvCxnSpPr>
          <p:spPr>
            <a:xfrm flipV="1">
              <a:off x="2821452" y="5689154"/>
              <a:ext cx="69121" cy="75686"/>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98" name="Straight Arrow Connector 397">
              <a:extLst>
                <a:ext uri="{FF2B5EF4-FFF2-40B4-BE49-F238E27FC236}">
                  <a16:creationId xmlns:a16="http://schemas.microsoft.com/office/drawing/2014/main" id="{643CA60E-4FF8-46C1-BB0E-49A13A6FA2E5}"/>
                </a:ext>
              </a:extLst>
            </p:cNvPr>
            <p:cNvCxnSpPr>
              <a:cxnSpLocks/>
              <a:stCxn id="391" idx="5"/>
              <a:endCxn id="392" idx="1"/>
            </p:cNvCxnSpPr>
            <p:nvPr/>
          </p:nvCxnSpPr>
          <p:spPr>
            <a:xfrm>
              <a:off x="3036328" y="5689154"/>
              <a:ext cx="76947" cy="75686"/>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399" name="Straight Arrow Connector 398">
              <a:extLst>
                <a:ext uri="{FF2B5EF4-FFF2-40B4-BE49-F238E27FC236}">
                  <a16:creationId xmlns:a16="http://schemas.microsoft.com/office/drawing/2014/main" id="{C936B25E-32A7-400E-81A8-4BFF1493F870}"/>
                </a:ext>
              </a:extLst>
            </p:cNvPr>
            <p:cNvCxnSpPr>
              <a:cxnSpLocks/>
              <a:endCxn id="392" idx="2"/>
            </p:cNvCxnSpPr>
            <p:nvPr/>
          </p:nvCxnSpPr>
          <p:spPr>
            <a:xfrm>
              <a:off x="2832599" y="5791750"/>
              <a:ext cx="269529" cy="0"/>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401" name="Straight Arrow Connector 400">
              <a:extLst>
                <a:ext uri="{FF2B5EF4-FFF2-40B4-BE49-F238E27FC236}">
                  <a16:creationId xmlns:a16="http://schemas.microsoft.com/office/drawing/2014/main" id="{45DA10A7-A21F-4BA4-BA2F-3C0379782F20}"/>
                </a:ext>
              </a:extLst>
            </p:cNvPr>
            <p:cNvCxnSpPr>
              <a:cxnSpLocks/>
              <a:stCxn id="392" idx="0"/>
            </p:cNvCxnSpPr>
            <p:nvPr/>
          </p:nvCxnSpPr>
          <p:spPr>
            <a:xfrm flipH="1" flipV="1">
              <a:off x="3138528" y="5502780"/>
              <a:ext cx="1657" cy="250913"/>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402" name="Oval 401">
              <a:extLst>
                <a:ext uri="{FF2B5EF4-FFF2-40B4-BE49-F238E27FC236}">
                  <a16:creationId xmlns:a16="http://schemas.microsoft.com/office/drawing/2014/main" id="{C75043B5-428A-4C90-A66B-CE05205C1707}"/>
                </a:ext>
              </a:extLst>
            </p:cNvPr>
            <p:cNvSpPr/>
            <p:nvPr/>
          </p:nvSpPr>
          <p:spPr>
            <a:xfrm>
              <a:off x="3204372" y="5513775"/>
              <a:ext cx="206129" cy="20612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3" name="Oval 402">
              <a:extLst>
                <a:ext uri="{FF2B5EF4-FFF2-40B4-BE49-F238E27FC236}">
                  <a16:creationId xmlns:a16="http://schemas.microsoft.com/office/drawing/2014/main" id="{8E605E8F-5DB9-4383-8BCE-58FF355ADD9F}"/>
                </a:ext>
              </a:extLst>
            </p:cNvPr>
            <p:cNvSpPr/>
            <p:nvPr/>
          </p:nvSpPr>
          <p:spPr>
            <a:xfrm>
              <a:off x="3446114" y="5754256"/>
              <a:ext cx="76114" cy="76114"/>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09" name="Straight Arrow Connector 408">
              <a:extLst>
                <a:ext uri="{FF2B5EF4-FFF2-40B4-BE49-F238E27FC236}">
                  <a16:creationId xmlns:a16="http://schemas.microsoft.com/office/drawing/2014/main" id="{E59F76C0-0F9F-4486-A879-99880FB814DA}"/>
                </a:ext>
              </a:extLst>
            </p:cNvPr>
            <p:cNvCxnSpPr>
              <a:cxnSpLocks/>
              <a:endCxn id="402" idx="1"/>
            </p:cNvCxnSpPr>
            <p:nvPr/>
          </p:nvCxnSpPr>
          <p:spPr>
            <a:xfrm>
              <a:off x="3165438" y="5489813"/>
              <a:ext cx="69121" cy="54149"/>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10" name="Straight Arrow Connector 409">
              <a:extLst>
                <a:ext uri="{FF2B5EF4-FFF2-40B4-BE49-F238E27FC236}">
                  <a16:creationId xmlns:a16="http://schemas.microsoft.com/office/drawing/2014/main" id="{44C9A5CF-94F3-45A4-8B69-72688327EF2E}"/>
                </a:ext>
              </a:extLst>
            </p:cNvPr>
            <p:cNvCxnSpPr>
              <a:cxnSpLocks/>
              <a:endCxn id="402" idx="7"/>
            </p:cNvCxnSpPr>
            <p:nvPr/>
          </p:nvCxnSpPr>
          <p:spPr>
            <a:xfrm flipH="1">
              <a:off x="3380314" y="5492196"/>
              <a:ext cx="75290" cy="51766"/>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11" name="Straight Arrow Connector 410">
              <a:extLst>
                <a:ext uri="{FF2B5EF4-FFF2-40B4-BE49-F238E27FC236}">
                  <a16:creationId xmlns:a16="http://schemas.microsoft.com/office/drawing/2014/main" id="{62F6F39D-1A6C-4A3B-963F-5A5EB6D35430}"/>
                </a:ext>
              </a:extLst>
            </p:cNvPr>
            <p:cNvCxnSpPr>
              <a:cxnSpLocks/>
              <a:endCxn id="402" idx="3"/>
            </p:cNvCxnSpPr>
            <p:nvPr/>
          </p:nvCxnSpPr>
          <p:spPr>
            <a:xfrm flipV="1">
              <a:off x="3165438" y="5689717"/>
              <a:ext cx="69121" cy="75686"/>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12" name="Straight Arrow Connector 411">
              <a:extLst>
                <a:ext uri="{FF2B5EF4-FFF2-40B4-BE49-F238E27FC236}">
                  <a16:creationId xmlns:a16="http://schemas.microsoft.com/office/drawing/2014/main" id="{B7CAE961-68D4-4D7A-90F5-D1916B3AF4AA}"/>
                </a:ext>
              </a:extLst>
            </p:cNvPr>
            <p:cNvCxnSpPr>
              <a:cxnSpLocks/>
              <a:stCxn id="402" idx="5"/>
              <a:endCxn id="403" idx="1"/>
            </p:cNvCxnSpPr>
            <p:nvPr/>
          </p:nvCxnSpPr>
          <p:spPr>
            <a:xfrm>
              <a:off x="3380314" y="5689717"/>
              <a:ext cx="76947" cy="75686"/>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413" name="Straight Arrow Connector 412">
              <a:extLst>
                <a:ext uri="{FF2B5EF4-FFF2-40B4-BE49-F238E27FC236}">
                  <a16:creationId xmlns:a16="http://schemas.microsoft.com/office/drawing/2014/main" id="{54D0186E-FFB8-4651-ABB2-C5C13544BC7C}"/>
                </a:ext>
              </a:extLst>
            </p:cNvPr>
            <p:cNvCxnSpPr>
              <a:cxnSpLocks/>
              <a:endCxn id="403" idx="2"/>
            </p:cNvCxnSpPr>
            <p:nvPr/>
          </p:nvCxnSpPr>
          <p:spPr>
            <a:xfrm>
              <a:off x="3176585" y="5792313"/>
              <a:ext cx="269529" cy="0"/>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414" name="Straight Arrow Connector 413">
              <a:extLst>
                <a:ext uri="{FF2B5EF4-FFF2-40B4-BE49-F238E27FC236}">
                  <a16:creationId xmlns:a16="http://schemas.microsoft.com/office/drawing/2014/main" id="{58D3622A-7CD4-4EE6-8F7F-DAC8EFBB166E}"/>
                </a:ext>
              </a:extLst>
            </p:cNvPr>
            <p:cNvCxnSpPr>
              <a:cxnSpLocks/>
              <a:stCxn id="403" idx="0"/>
            </p:cNvCxnSpPr>
            <p:nvPr/>
          </p:nvCxnSpPr>
          <p:spPr>
            <a:xfrm flipH="1" flipV="1">
              <a:off x="3482514" y="5503343"/>
              <a:ext cx="1657" cy="250913"/>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415" name="Oval 414">
              <a:extLst>
                <a:ext uri="{FF2B5EF4-FFF2-40B4-BE49-F238E27FC236}">
                  <a16:creationId xmlns:a16="http://schemas.microsoft.com/office/drawing/2014/main" id="{A670E1FA-975E-4375-B946-AB3AE0479BCA}"/>
                </a:ext>
              </a:extLst>
            </p:cNvPr>
            <p:cNvSpPr/>
            <p:nvPr/>
          </p:nvSpPr>
          <p:spPr>
            <a:xfrm>
              <a:off x="2514743" y="5841631"/>
              <a:ext cx="206129" cy="20612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6" name="Oval 415">
              <a:extLst>
                <a:ext uri="{FF2B5EF4-FFF2-40B4-BE49-F238E27FC236}">
                  <a16:creationId xmlns:a16="http://schemas.microsoft.com/office/drawing/2014/main" id="{62F9C56C-FAC3-4D93-842C-C5C9A10D0510}"/>
                </a:ext>
              </a:extLst>
            </p:cNvPr>
            <p:cNvSpPr/>
            <p:nvPr/>
          </p:nvSpPr>
          <p:spPr>
            <a:xfrm>
              <a:off x="2410842" y="6082112"/>
              <a:ext cx="76114" cy="76114"/>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7" name="Oval 416">
              <a:extLst>
                <a:ext uri="{FF2B5EF4-FFF2-40B4-BE49-F238E27FC236}">
                  <a16:creationId xmlns:a16="http://schemas.microsoft.com/office/drawing/2014/main" id="{7ED1F722-FBC7-4425-ACE6-C5E79F311395}"/>
                </a:ext>
              </a:extLst>
            </p:cNvPr>
            <p:cNvSpPr/>
            <p:nvPr/>
          </p:nvSpPr>
          <p:spPr>
            <a:xfrm>
              <a:off x="2756485" y="6082112"/>
              <a:ext cx="76114" cy="76114"/>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18" name="Straight Arrow Connector 417">
              <a:extLst>
                <a:ext uri="{FF2B5EF4-FFF2-40B4-BE49-F238E27FC236}">
                  <a16:creationId xmlns:a16="http://schemas.microsoft.com/office/drawing/2014/main" id="{50423D18-0FEA-4A35-8AE2-073CD2EB1BD6}"/>
                </a:ext>
              </a:extLst>
            </p:cNvPr>
            <p:cNvCxnSpPr>
              <a:cxnSpLocks/>
              <a:endCxn id="415" idx="1"/>
            </p:cNvCxnSpPr>
            <p:nvPr/>
          </p:nvCxnSpPr>
          <p:spPr>
            <a:xfrm>
              <a:off x="2475809" y="5817669"/>
              <a:ext cx="69121" cy="54149"/>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23" name="Straight Arrow Connector 422">
              <a:extLst>
                <a:ext uri="{FF2B5EF4-FFF2-40B4-BE49-F238E27FC236}">
                  <a16:creationId xmlns:a16="http://schemas.microsoft.com/office/drawing/2014/main" id="{749E3E39-F452-43EC-A36A-2CA350DE8246}"/>
                </a:ext>
              </a:extLst>
            </p:cNvPr>
            <p:cNvCxnSpPr>
              <a:cxnSpLocks/>
              <a:endCxn id="415" idx="7"/>
            </p:cNvCxnSpPr>
            <p:nvPr/>
          </p:nvCxnSpPr>
          <p:spPr>
            <a:xfrm flipH="1">
              <a:off x="2690685" y="5820052"/>
              <a:ext cx="75290" cy="51766"/>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24" name="Straight Arrow Connector 423">
              <a:extLst>
                <a:ext uri="{FF2B5EF4-FFF2-40B4-BE49-F238E27FC236}">
                  <a16:creationId xmlns:a16="http://schemas.microsoft.com/office/drawing/2014/main" id="{00A09F70-67B6-4537-B860-51B9D4DA2FCA}"/>
                </a:ext>
              </a:extLst>
            </p:cNvPr>
            <p:cNvCxnSpPr>
              <a:cxnSpLocks/>
              <a:stCxn id="416" idx="7"/>
              <a:endCxn id="415" idx="3"/>
            </p:cNvCxnSpPr>
            <p:nvPr/>
          </p:nvCxnSpPr>
          <p:spPr>
            <a:xfrm flipV="1">
              <a:off x="2475809" y="6017573"/>
              <a:ext cx="69121" cy="75686"/>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25" name="Straight Arrow Connector 424">
              <a:extLst>
                <a:ext uri="{FF2B5EF4-FFF2-40B4-BE49-F238E27FC236}">
                  <a16:creationId xmlns:a16="http://schemas.microsoft.com/office/drawing/2014/main" id="{D77DF5BD-6AA1-4B96-800A-CE2C9D9BECEA}"/>
                </a:ext>
              </a:extLst>
            </p:cNvPr>
            <p:cNvCxnSpPr>
              <a:cxnSpLocks/>
              <a:stCxn id="415" idx="5"/>
              <a:endCxn id="417" idx="1"/>
            </p:cNvCxnSpPr>
            <p:nvPr/>
          </p:nvCxnSpPr>
          <p:spPr>
            <a:xfrm>
              <a:off x="2690685" y="6017573"/>
              <a:ext cx="76947" cy="75686"/>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426" name="Straight Arrow Connector 425">
              <a:extLst>
                <a:ext uri="{FF2B5EF4-FFF2-40B4-BE49-F238E27FC236}">
                  <a16:creationId xmlns:a16="http://schemas.microsoft.com/office/drawing/2014/main" id="{349F7C67-61AB-46CC-856A-BC9FDA45A254}"/>
                </a:ext>
              </a:extLst>
            </p:cNvPr>
            <p:cNvCxnSpPr>
              <a:cxnSpLocks/>
              <a:stCxn id="416" idx="6"/>
              <a:endCxn id="417" idx="2"/>
            </p:cNvCxnSpPr>
            <p:nvPr/>
          </p:nvCxnSpPr>
          <p:spPr>
            <a:xfrm>
              <a:off x="2486956" y="6120169"/>
              <a:ext cx="269529" cy="0"/>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427" name="Straight Arrow Connector 426">
              <a:extLst>
                <a:ext uri="{FF2B5EF4-FFF2-40B4-BE49-F238E27FC236}">
                  <a16:creationId xmlns:a16="http://schemas.microsoft.com/office/drawing/2014/main" id="{93721C6F-586B-4709-A4C2-E5BD90CC40F7}"/>
                </a:ext>
              </a:extLst>
            </p:cNvPr>
            <p:cNvCxnSpPr>
              <a:cxnSpLocks/>
              <a:endCxn id="416" idx="0"/>
            </p:cNvCxnSpPr>
            <p:nvPr/>
          </p:nvCxnSpPr>
          <p:spPr>
            <a:xfrm>
              <a:off x="2448899" y="5828816"/>
              <a:ext cx="0" cy="253296"/>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428" name="Straight Arrow Connector 427">
              <a:extLst>
                <a:ext uri="{FF2B5EF4-FFF2-40B4-BE49-F238E27FC236}">
                  <a16:creationId xmlns:a16="http://schemas.microsoft.com/office/drawing/2014/main" id="{9DBF9388-DBF4-47BC-8067-FDF124401963}"/>
                </a:ext>
              </a:extLst>
            </p:cNvPr>
            <p:cNvCxnSpPr>
              <a:cxnSpLocks/>
              <a:stCxn id="417" idx="0"/>
            </p:cNvCxnSpPr>
            <p:nvPr/>
          </p:nvCxnSpPr>
          <p:spPr>
            <a:xfrm flipH="1" flipV="1">
              <a:off x="2792885" y="5831199"/>
              <a:ext cx="1657" cy="250913"/>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429" name="Oval 428">
              <a:extLst>
                <a:ext uri="{FF2B5EF4-FFF2-40B4-BE49-F238E27FC236}">
                  <a16:creationId xmlns:a16="http://schemas.microsoft.com/office/drawing/2014/main" id="{9DA15C6E-BE31-4230-B766-31BAD04DC283}"/>
                </a:ext>
              </a:extLst>
            </p:cNvPr>
            <p:cNvSpPr/>
            <p:nvPr/>
          </p:nvSpPr>
          <p:spPr>
            <a:xfrm>
              <a:off x="2858729" y="5844878"/>
              <a:ext cx="206129" cy="20612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0" name="Oval 429">
              <a:extLst>
                <a:ext uri="{FF2B5EF4-FFF2-40B4-BE49-F238E27FC236}">
                  <a16:creationId xmlns:a16="http://schemas.microsoft.com/office/drawing/2014/main" id="{D38F0587-2895-466B-A970-07A9CAB71312}"/>
                </a:ext>
              </a:extLst>
            </p:cNvPr>
            <p:cNvSpPr/>
            <p:nvPr/>
          </p:nvSpPr>
          <p:spPr>
            <a:xfrm>
              <a:off x="3100471" y="6085359"/>
              <a:ext cx="76114" cy="76114"/>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31" name="Straight Arrow Connector 430">
              <a:extLst>
                <a:ext uri="{FF2B5EF4-FFF2-40B4-BE49-F238E27FC236}">
                  <a16:creationId xmlns:a16="http://schemas.microsoft.com/office/drawing/2014/main" id="{3B088ACD-D8A7-4741-8FC8-35CFDBF7178A}"/>
                </a:ext>
              </a:extLst>
            </p:cNvPr>
            <p:cNvCxnSpPr>
              <a:cxnSpLocks/>
              <a:endCxn id="429" idx="1"/>
            </p:cNvCxnSpPr>
            <p:nvPr/>
          </p:nvCxnSpPr>
          <p:spPr>
            <a:xfrm>
              <a:off x="2819795" y="5820916"/>
              <a:ext cx="69121" cy="54149"/>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32" name="Straight Arrow Connector 431">
              <a:extLst>
                <a:ext uri="{FF2B5EF4-FFF2-40B4-BE49-F238E27FC236}">
                  <a16:creationId xmlns:a16="http://schemas.microsoft.com/office/drawing/2014/main" id="{F1308053-6938-4862-9FB7-F7BF7E6C936B}"/>
                </a:ext>
              </a:extLst>
            </p:cNvPr>
            <p:cNvCxnSpPr>
              <a:cxnSpLocks/>
              <a:endCxn id="429" idx="7"/>
            </p:cNvCxnSpPr>
            <p:nvPr/>
          </p:nvCxnSpPr>
          <p:spPr>
            <a:xfrm flipH="1">
              <a:off x="3034671" y="5823299"/>
              <a:ext cx="75290" cy="51766"/>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33" name="Straight Arrow Connector 432">
              <a:extLst>
                <a:ext uri="{FF2B5EF4-FFF2-40B4-BE49-F238E27FC236}">
                  <a16:creationId xmlns:a16="http://schemas.microsoft.com/office/drawing/2014/main" id="{5E4C87D3-F458-4EF2-B969-25976A50E04A}"/>
                </a:ext>
              </a:extLst>
            </p:cNvPr>
            <p:cNvCxnSpPr>
              <a:cxnSpLocks/>
              <a:endCxn id="429" idx="3"/>
            </p:cNvCxnSpPr>
            <p:nvPr/>
          </p:nvCxnSpPr>
          <p:spPr>
            <a:xfrm flipV="1">
              <a:off x="2819795" y="6020820"/>
              <a:ext cx="69121" cy="75686"/>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34" name="Straight Arrow Connector 433">
              <a:extLst>
                <a:ext uri="{FF2B5EF4-FFF2-40B4-BE49-F238E27FC236}">
                  <a16:creationId xmlns:a16="http://schemas.microsoft.com/office/drawing/2014/main" id="{5C1D5AB7-56AB-4FC8-870C-C0A2E6F0303A}"/>
                </a:ext>
              </a:extLst>
            </p:cNvPr>
            <p:cNvCxnSpPr>
              <a:cxnSpLocks/>
              <a:stCxn id="429" idx="5"/>
              <a:endCxn id="430" idx="1"/>
            </p:cNvCxnSpPr>
            <p:nvPr/>
          </p:nvCxnSpPr>
          <p:spPr>
            <a:xfrm>
              <a:off x="3034671" y="6020820"/>
              <a:ext cx="76947" cy="75686"/>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435" name="Straight Arrow Connector 434">
              <a:extLst>
                <a:ext uri="{FF2B5EF4-FFF2-40B4-BE49-F238E27FC236}">
                  <a16:creationId xmlns:a16="http://schemas.microsoft.com/office/drawing/2014/main" id="{30C8BAFF-11E3-48E4-B6E8-7783E3C7B4F1}"/>
                </a:ext>
              </a:extLst>
            </p:cNvPr>
            <p:cNvCxnSpPr>
              <a:cxnSpLocks/>
              <a:endCxn id="430" idx="2"/>
            </p:cNvCxnSpPr>
            <p:nvPr/>
          </p:nvCxnSpPr>
          <p:spPr>
            <a:xfrm>
              <a:off x="2830942" y="6123416"/>
              <a:ext cx="269529" cy="0"/>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436" name="Straight Arrow Connector 435">
              <a:extLst>
                <a:ext uri="{FF2B5EF4-FFF2-40B4-BE49-F238E27FC236}">
                  <a16:creationId xmlns:a16="http://schemas.microsoft.com/office/drawing/2014/main" id="{E58C1C43-34CE-48AC-AD9A-79CF500E849B}"/>
                </a:ext>
              </a:extLst>
            </p:cNvPr>
            <p:cNvCxnSpPr>
              <a:cxnSpLocks/>
              <a:stCxn id="430" idx="0"/>
            </p:cNvCxnSpPr>
            <p:nvPr/>
          </p:nvCxnSpPr>
          <p:spPr>
            <a:xfrm flipH="1" flipV="1">
              <a:off x="3136871" y="5834446"/>
              <a:ext cx="1657" cy="250913"/>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437" name="Oval 436">
              <a:extLst>
                <a:ext uri="{FF2B5EF4-FFF2-40B4-BE49-F238E27FC236}">
                  <a16:creationId xmlns:a16="http://schemas.microsoft.com/office/drawing/2014/main" id="{7580B48D-6E3A-4766-ADDF-32C74484197D}"/>
                </a:ext>
              </a:extLst>
            </p:cNvPr>
            <p:cNvSpPr/>
            <p:nvPr/>
          </p:nvSpPr>
          <p:spPr>
            <a:xfrm>
              <a:off x="3202715" y="5845441"/>
              <a:ext cx="206129" cy="20612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8" name="Oval 437">
              <a:extLst>
                <a:ext uri="{FF2B5EF4-FFF2-40B4-BE49-F238E27FC236}">
                  <a16:creationId xmlns:a16="http://schemas.microsoft.com/office/drawing/2014/main" id="{94D35F31-EC69-4C3C-9D5D-5B84CC085DCA}"/>
                </a:ext>
              </a:extLst>
            </p:cNvPr>
            <p:cNvSpPr/>
            <p:nvPr/>
          </p:nvSpPr>
          <p:spPr>
            <a:xfrm>
              <a:off x="3444457" y="6085922"/>
              <a:ext cx="76114" cy="76114"/>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39" name="Straight Arrow Connector 438">
              <a:extLst>
                <a:ext uri="{FF2B5EF4-FFF2-40B4-BE49-F238E27FC236}">
                  <a16:creationId xmlns:a16="http://schemas.microsoft.com/office/drawing/2014/main" id="{C7FE0E40-167E-4F0A-8E4C-D4DB08F33BDE}"/>
                </a:ext>
              </a:extLst>
            </p:cNvPr>
            <p:cNvCxnSpPr>
              <a:cxnSpLocks/>
              <a:endCxn id="437" idx="1"/>
            </p:cNvCxnSpPr>
            <p:nvPr/>
          </p:nvCxnSpPr>
          <p:spPr>
            <a:xfrm>
              <a:off x="3163781" y="5821479"/>
              <a:ext cx="69121" cy="54149"/>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40" name="Straight Arrow Connector 439">
              <a:extLst>
                <a:ext uri="{FF2B5EF4-FFF2-40B4-BE49-F238E27FC236}">
                  <a16:creationId xmlns:a16="http://schemas.microsoft.com/office/drawing/2014/main" id="{310D8D6F-BABE-478F-9C6B-9327D30323B2}"/>
                </a:ext>
              </a:extLst>
            </p:cNvPr>
            <p:cNvCxnSpPr>
              <a:cxnSpLocks/>
              <a:endCxn id="437" idx="7"/>
            </p:cNvCxnSpPr>
            <p:nvPr/>
          </p:nvCxnSpPr>
          <p:spPr>
            <a:xfrm flipH="1">
              <a:off x="3378657" y="5823862"/>
              <a:ext cx="75290" cy="51766"/>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41" name="Straight Arrow Connector 440">
              <a:extLst>
                <a:ext uri="{FF2B5EF4-FFF2-40B4-BE49-F238E27FC236}">
                  <a16:creationId xmlns:a16="http://schemas.microsoft.com/office/drawing/2014/main" id="{94DBAFFA-8943-46B9-A647-50715D551219}"/>
                </a:ext>
              </a:extLst>
            </p:cNvPr>
            <p:cNvCxnSpPr>
              <a:cxnSpLocks/>
              <a:endCxn id="437" idx="3"/>
            </p:cNvCxnSpPr>
            <p:nvPr/>
          </p:nvCxnSpPr>
          <p:spPr>
            <a:xfrm flipV="1">
              <a:off x="3163781" y="6021383"/>
              <a:ext cx="69121" cy="75686"/>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42" name="Straight Arrow Connector 441">
              <a:extLst>
                <a:ext uri="{FF2B5EF4-FFF2-40B4-BE49-F238E27FC236}">
                  <a16:creationId xmlns:a16="http://schemas.microsoft.com/office/drawing/2014/main" id="{784CDBB9-3813-4EB5-A873-3F2D6F958A95}"/>
                </a:ext>
              </a:extLst>
            </p:cNvPr>
            <p:cNvCxnSpPr>
              <a:cxnSpLocks/>
              <a:stCxn id="437" idx="5"/>
              <a:endCxn id="438" idx="1"/>
            </p:cNvCxnSpPr>
            <p:nvPr/>
          </p:nvCxnSpPr>
          <p:spPr>
            <a:xfrm>
              <a:off x="3378657" y="6021383"/>
              <a:ext cx="76947" cy="75686"/>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443" name="Straight Arrow Connector 442">
              <a:extLst>
                <a:ext uri="{FF2B5EF4-FFF2-40B4-BE49-F238E27FC236}">
                  <a16:creationId xmlns:a16="http://schemas.microsoft.com/office/drawing/2014/main" id="{E37B2407-07CB-4F14-A659-65A634F6CCDF}"/>
                </a:ext>
              </a:extLst>
            </p:cNvPr>
            <p:cNvCxnSpPr>
              <a:cxnSpLocks/>
              <a:endCxn id="438" idx="2"/>
            </p:cNvCxnSpPr>
            <p:nvPr/>
          </p:nvCxnSpPr>
          <p:spPr>
            <a:xfrm>
              <a:off x="3174928" y="6123979"/>
              <a:ext cx="269529" cy="0"/>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444" name="Straight Arrow Connector 443">
              <a:extLst>
                <a:ext uri="{FF2B5EF4-FFF2-40B4-BE49-F238E27FC236}">
                  <a16:creationId xmlns:a16="http://schemas.microsoft.com/office/drawing/2014/main" id="{83D67EFB-6216-404B-9BFB-40189A72069A}"/>
                </a:ext>
              </a:extLst>
            </p:cNvPr>
            <p:cNvCxnSpPr>
              <a:cxnSpLocks/>
              <a:stCxn id="438" idx="0"/>
            </p:cNvCxnSpPr>
            <p:nvPr/>
          </p:nvCxnSpPr>
          <p:spPr>
            <a:xfrm flipH="1" flipV="1">
              <a:off x="3480857" y="5835009"/>
              <a:ext cx="1657" cy="250913"/>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477" name="Straight Arrow Connector 476">
              <a:extLst>
                <a:ext uri="{FF2B5EF4-FFF2-40B4-BE49-F238E27FC236}">
                  <a16:creationId xmlns:a16="http://schemas.microsoft.com/office/drawing/2014/main" id="{7A096431-D6D1-4F71-9644-47A2923E25A8}"/>
                </a:ext>
              </a:extLst>
            </p:cNvPr>
            <p:cNvCxnSpPr>
              <a:cxnSpLocks/>
            </p:cNvCxnSpPr>
            <p:nvPr/>
          </p:nvCxnSpPr>
          <p:spPr>
            <a:xfrm>
              <a:off x="3480857" y="6164758"/>
              <a:ext cx="1" cy="101663"/>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78" name="Straight Arrow Connector 477">
              <a:extLst>
                <a:ext uri="{FF2B5EF4-FFF2-40B4-BE49-F238E27FC236}">
                  <a16:creationId xmlns:a16="http://schemas.microsoft.com/office/drawing/2014/main" id="{7FE67D94-B7A0-459D-B2F8-C4E8AB53E00E}"/>
                </a:ext>
              </a:extLst>
            </p:cNvPr>
            <p:cNvCxnSpPr>
              <a:cxnSpLocks/>
            </p:cNvCxnSpPr>
            <p:nvPr/>
          </p:nvCxnSpPr>
          <p:spPr>
            <a:xfrm>
              <a:off x="3140184" y="6158622"/>
              <a:ext cx="1" cy="101663"/>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79" name="Straight Arrow Connector 478">
              <a:extLst>
                <a:ext uri="{FF2B5EF4-FFF2-40B4-BE49-F238E27FC236}">
                  <a16:creationId xmlns:a16="http://schemas.microsoft.com/office/drawing/2014/main" id="{C949DCB2-C192-46E7-BA35-713394E677DD}"/>
                </a:ext>
              </a:extLst>
            </p:cNvPr>
            <p:cNvCxnSpPr>
              <a:cxnSpLocks/>
            </p:cNvCxnSpPr>
            <p:nvPr/>
          </p:nvCxnSpPr>
          <p:spPr>
            <a:xfrm>
              <a:off x="2793713" y="6160948"/>
              <a:ext cx="1" cy="101663"/>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80" name="Straight Arrow Connector 479">
              <a:extLst>
                <a:ext uri="{FF2B5EF4-FFF2-40B4-BE49-F238E27FC236}">
                  <a16:creationId xmlns:a16="http://schemas.microsoft.com/office/drawing/2014/main" id="{7A1BDFC4-11FB-4835-A550-321D7A8D657A}"/>
                </a:ext>
              </a:extLst>
            </p:cNvPr>
            <p:cNvCxnSpPr>
              <a:cxnSpLocks/>
            </p:cNvCxnSpPr>
            <p:nvPr/>
          </p:nvCxnSpPr>
          <p:spPr>
            <a:xfrm>
              <a:off x="2451430" y="6159185"/>
              <a:ext cx="1" cy="101663"/>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481" name="Rectangle 480">
              <a:extLst>
                <a:ext uri="{FF2B5EF4-FFF2-40B4-BE49-F238E27FC236}">
                  <a16:creationId xmlns:a16="http://schemas.microsoft.com/office/drawing/2014/main" id="{BE9C5B41-A629-4398-8A82-555EE3BA43B6}"/>
                </a:ext>
              </a:extLst>
            </p:cNvPr>
            <p:cNvSpPr/>
            <p:nvPr/>
          </p:nvSpPr>
          <p:spPr>
            <a:xfrm>
              <a:off x="2051576" y="6262198"/>
              <a:ext cx="1456639" cy="112310"/>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2" name="Connector: Elbow 481">
              <a:extLst>
                <a:ext uri="{FF2B5EF4-FFF2-40B4-BE49-F238E27FC236}">
                  <a16:creationId xmlns:a16="http://schemas.microsoft.com/office/drawing/2014/main" id="{EA179D22-A4DB-472D-BBDE-A4ECCC72494D}"/>
                </a:ext>
              </a:extLst>
            </p:cNvPr>
            <p:cNvCxnSpPr>
              <a:cxnSpLocks/>
              <a:stCxn id="481" idx="3"/>
              <a:endCxn id="369" idx="3"/>
            </p:cNvCxnSpPr>
            <p:nvPr/>
          </p:nvCxnSpPr>
          <p:spPr>
            <a:xfrm flipV="1">
              <a:off x="3508215" y="3908533"/>
              <a:ext cx="240326" cy="2409820"/>
            </a:xfrm>
            <a:prstGeom prst="bentConnector3">
              <a:avLst>
                <a:gd name="adj1" fmla="val 19512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4" name="Straight Arrow Connector 483">
              <a:extLst>
                <a:ext uri="{FF2B5EF4-FFF2-40B4-BE49-F238E27FC236}">
                  <a16:creationId xmlns:a16="http://schemas.microsoft.com/office/drawing/2014/main" id="{9F230F73-3CEA-488D-9B86-EE9859BB3B77}"/>
                </a:ext>
              </a:extLst>
            </p:cNvPr>
            <p:cNvCxnSpPr>
              <a:cxnSpLocks/>
            </p:cNvCxnSpPr>
            <p:nvPr/>
          </p:nvCxnSpPr>
          <p:spPr>
            <a:xfrm>
              <a:off x="2100938" y="4995114"/>
              <a:ext cx="1" cy="101663"/>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485" name="Oval 484">
              <a:extLst>
                <a:ext uri="{FF2B5EF4-FFF2-40B4-BE49-F238E27FC236}">
                  <a16:creationId xmlns:a16="http://schemas.microsoft.com/office/drawing/2014/main" id="{56BCC6DD-14E6-454E-B89E-6E48B84468A1}"/>
                </a:ext>
              </a:extLst>
            </p:cNvPr>
            <p:cNvSpPr/>
            <p:nvPr/>
          </p:nvSpPr>
          <p:spPr>
            <a:xfrm>
              <a:off x="2167565" y="5179513"/>
              <a:ext cx="206129" cy="20612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6" name="Oval 485">
              <a:extLst>
                <a:ext uri="{FF2B5EF4-FFF2-40B4-BE49-F238E27FC236}">
                  <a16:creationId xmlns:a16="http://schemas.microsoft.com/office/drawing/2014/main" id="{32F0E39A-727F-461C-BFEE-F052FC0E4AFA}"/>
                </a:ext>
              </a:extLst>
            </p:cNvPr>
            <p:cNvSpPr/>
            <p:nvPr/>
          </p:nvSpPr>
          <p:spPr>
            <a:xfrm>
              <a:off x="2063664" y="5090584"/>
              <a:ext cx="76114" cy="76114"/>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7" name="Oval 486">
              <a:extLst>
                <a:ext uri="{FF2B5EF4-FFF2-40B4-BE49-F238E27FC236}">
                  <a16:creationId xmlns:a16="http://schemas.microsoft.com/office/drawing/2014/main" id="{4278D30E-E738-4EE8-ACC8-372B2EE4F8FE}"/>
                </a:ext>
              </a:extLst>
            </p:cNvPr>
            <p:cNvSpPr/>
            <p:nvPr/>
          </p:nvSpPr>
          <p:spPr>
            <a:xfrm>
              <a:off x="2063664" y="5419994"/>
              <a:ext cx="76114" cy="76114"/>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90" name="Straight Arrow Connector 489">
              <a:extLst>
                <a:ext uri="{FF2B5EF4-FFF2-40B4-BE49-F238E27FC236}">
                  <a16:creationId xmlns:a16="http://schemas.microsoft.com/office/drawing/2014/main" id="{75FA78DD-819C-4D2D-9E51-2B09E94C879D}"/>
                </a:ext>
              </a:extLst>
            </p:cNvPr>
            <p:cNvCxnSpPr>
              <a:cxnSpLocks/>
              <a:stCxn id="486" idx="5"/>
              <a:endCxn id="485" idx="1"/>
            </p:cNvCxnSpPr>
            <p:nvPr/>
          </p:nvCxnSpPr>
          <p:spPr>
            <a:xfrm>
              <a:off x="2128631" y="5155551"/>
              <a:ext cx="69121" cy="54149"/>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91" name="Straight Arrow Connector 490">
              <a:extLst>
                <a:ext uri="{FF2B5EF4-FFF2-40B4-BE49-F238E27FC236}">
                  <a16:creationId xmlns:a16="http://schemas.microsoft.com/office/drawing/2014/main" id="{F0E8FAB2-5D3C-4494-AEEC-72D5C67E7A9D}"/>
                </a:ext>
              </a:extLst>
            </p:cNvPr>
            <p:cNvCxnSpPr>
              <a:cxnSpLocks/>
              <a:endCxn id="485" idx="7"/>
            </p:cNvCxnSpPr>
            <p:nvPr/>
          </p:nvCxnSpPr>
          <p:spPr>
            <a:xfrm flipH="1">
              <a:off x="2343507" y="5157934"/>
              <a:ext cx="75290" cy="51766"/>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92" name="Straight Arrow Connector 491">
              <a:extLst>
                <a:ext uri="{FF2B5EF4-FFF2-40B4-BE49-F238E27FC236}">
                  <a16:creationId xmlns:a16="http://schemas.microsoft.com/office/drawing/2014/main" id="{10524609-2CC6-4D19-A582-F964D514DFB9}"/>
                </a:ext>
              </a:extLst>
            </p:cNvPr>
            <p:cNvCxnSpPr>
              <a:cxnSpLocks/>
              <a:stCxn id="487" idx="7"/>
              <a:endCxn id="485" idx="3"/>
            </p:cNvCxnSpPr>
            <p:nvPr/>
          </p:nvCxnSpPr>
          <p:spPr>
            <a:xfrm flipV="1">
              <a:off x="2128631" y="5355455"/>
              <a:ext cx="69121" cy="75686"/>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93" name="Straight Arrow Connector 492">
              <a:extLst>
                <a:ext uri="{FF2B5EF4-FFF2-40B4-BE49-F238E27FC236}">
                  <a16:creationId xmlns:a16="http://schemas.microsoft.com/office/drawing/2014/main" id="{25B9B403-0585-4EDB-8552-E8DEFB308EAA}"/>
                </a:ext>
              </a:extLst>
            </p:cNvPr>
            <p:cNvCxnSpPr>
              <a:cxnSpLocks/>
              <a:stCxn id="485" idx="5"/>
            </p:cNvCxnSpPr>
            <p:nvPr/>
          </p:nvCxnSpPr>
          <p:spPr>
            <a:xfrm>
              <a:off x="2343507" y="5355455"/>
              <a:ext cx="76947" cy="75686"/>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494" name="Straight Arrow Connector 493">
              <a:extLst>
                <a:ext uri="{FF2B5EF4-FFF2-40B4-BE49-F238E27FC236}">
                  <a16:creationId xmlns:a16="http://schemas.microsoft.com/office/drawing/2014/main" id="{9BE55F95-D96F-4A1C-B487-2A49EAB77FD3}"/>
                </a:ext>
              </a:extLst>
            </p:cNvPr>
            <p:cNvCxnSpPr>
              <a:cxnSpLocks/>
              <a:stCxn id="487" idx="6"/>
            </p:cNvCxnSpPr>
            <p:nvPr/>
          </p:nvCxnSpPr>
          <p:spPr>
            <a:xfrm>
              <a:off x="2139778" y="5458051"/>
              <a:ext cx="269529" cy="0"/>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495" name="Straight Arrow Connector 494">
              <a:extLst>
                <a:ext uri="{FF2B5EF4-FFF2-40B4-BE49-F238E27FC236}">
                  <a16:creationId xmlns:a16="http://schemas.microsoft.com/office/drawing/2014/main" id="{CA804319-8DEE-4502-B5A6-BB6E61C835DF}"/>
                </a:ext>
              </a:extLst>
            </p:cNvPr>
            <p:cNvCxnSpPr>
              <a:cxnSpLocks/>
              <a:stCxn id="486" idx="4"/>
              <a:endCxn id="487" idx="0"/>
            </p:cNvCxnSpPr>
            <p:nvPr/>
          </p:nvCxnSpPr>
          <p:spPr>
            <a:xfrm>
              <a:off x="2101721" y="5166698"/>
              <a:ext cx="0" cy="253296"/>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496" name="Straight Arrow Connector 495">
              <a:extLst>
                <a:ext uri="{FF2B5EF4-FFF2-40B4-BE49-F238E27FC236}">
                  <a16:creationId xmlns:a16="http://schemas.microsoft.com/office/drawing/2014/main" id="{BF577C78-7E74-4AE3-9867-6E45EE8753B5}"/>
                </a:ext>
              </a:extLst>
            </p:cNvPr>
            <p:cNvCxnSpPr>
              <a:cxnSpLocks/>
              <a:stCxn id="486" idx="6"/>
            </p:cNvCxnSpPr>
            <p:nvPr/>
          </p:nvCxnSpPr>
          <p:spPr>
            <a:xfrm>
              <a:off x="2139778" y="5128641"/>
              <a:ext cx="267872" cy="2383"/>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498" name="Oval 497">
              <a:extLst>
                <a:ext uri="{FF2B5EF4-FFF2-40B4-BE49-F238E27FC236}">
                  <a16:creationId xmlns:a16="http://schemas.microsoft.com/office/drawing/2014/main" id="{E7FA20D2-B3D5-4EEC-9875-362B4AE8E9BB}"/>
                </a:ext>
              </a:extLst>
            </p:cNvPr>
            <p:cNvSpPr/>
            <p:nvPr/>
          </p:nvSpPr>
          <p:spPr>
            <a:xfrm>
              <a:off x="2165908" y="5509965"/>
              <a:ext cx="206129" cy="20612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9" name="Oval 498">
              <a:extLst>
                <a:ext uri="{FF2B5EF4-FFF2-40B4-BE49-F238E27FC236}">
                  <a16:creationId xmlns:a16="http://schemas.microsoft.com/office/drawing/2014/main" id="{ABD8A45E-5D9F-4A86-9022-97FD8BA245EE}"/>
                </a:ext>
              </a:extLst>
            </p:cNvPr>
            <p:cNvSpPr/>
            <p:nvPr/>
          </p:nvSpPr>
          <p:spPr>
            <a:xfrm>
              <a:off x="2062007" y="5750446"/>
              <a:ext cx="76114" cy="76114"/>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501" name="Straight Arrow Connector 500">
              <a:extLst>
                <a:ext uri="{FF2B5EF4-FFF2-40B4-BE49-F238E27FC236}">
                  <a16:creationId xmlns:a16="http://schemas.microsoft.com/office/drawing/2014/main" id="{963585F2-57A1-4012-A415-87399312419E}"/>
                </a:ext>
              </a:extLst>
            </p:cNvPr>
            <p:cNvCxnSpPr>
              <a:cxnSpLocks/>
              <a:endCxn id="498" idx="1"/>
            </p:cNvCxnSpPr>
            <p:nvPr/>
          </p:nvCxnSpPr>
          <p:spPr>
            <a:xfrm>
              <a:off x="2126974" y="5486003"/>
              <a:ext cx="69121" cy="54149"/>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02" name="Straight Arrow Connector 501">
              <a:extLst>
                <a:ext uri="{FF2B5EF4-FFF2-40B4-BE49-F238E27FC236}">
                  <a16:creationId xmlns:a16="http://schemas.microsoft.com/office/drawing/2014/main" id="{D0A83085-0C51-41DC-B88C-BA9290971A92}"/>
                </a:ext>
              </a:extLst>
            </p:cNvPr>
            <p:cNvCxnSpPr>
              <a:cxnSpLocks/>
              <a:endCxn id="498" idx="7"/>
            </p:cNvCxnSpPr>
            <p:nvPr/>
          </p:nvCxnSpPr>
          <p:spPr>
            <a:xfrm flipH="1">
              <a:off x="2341850" y="5488386"/>
              <a:ext cx="75290" cy="51766"/>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03" name="Straight Arrow Connector 502">
              <a:extLst>
                <a:ext uri="{FF2B5EF4-FFF2-40B4-BE49-F238E27FC236}">
                  <a16:creationId xmlns:a16="http://schemas.microsoft.com/office/drawing/2014/main" id="{4C3A97B4-5148-434A-A11A-93DC99E4B26D}"/>
                </a:ext>
              </a:extLst>
            </p:cNvPr>
            <p:cNvCxnSpPr>
              <a:cxnSpLocks/>
              <a:stCxn id="499" idx="7"/>
              <a:endCxn id="498" idx="3"/>
            </p:cNvCxnSpPr>
            <p:nvPr/>
          </p:nvCxnSpPr>
          <p:spPr>
            <a:xfrm flipV="1">
              <a:off x="2126974" y="5685907"/>
              <a:ext cx="69121" cy="75686"/>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04" name="Straight Arrow Connector 503">
              <a:extLst>
                <a:ext uri="{FF2B5EF4-FFF2-40B4-BE49-F238E27FC236}">
                  <a16:creationId xmlns:a16="http://schemas.microsoft.com/office/drawing/2014/main" id="{6EB34DE2-962C-4F11-AE3F-386CEF5BB048}"/>
                </a:ext>
              </a:extLst>
            </p:cNvPr>
            <p:cNvCxnSpPr>
              <a:cxnSpLocks/>
              <a:stCxn id="498" idx="5"/>
            </p:cNvCxnSpPr>
            <p:nvPr/>
          </p:nvCxnSpPr>
          <p:spPr>
            <a:xfrm>
              <a:off x="2341850" y="5685907"/>
              <a:ext cx="76947" cy="75686"/>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505" name="Straight Arrow Connector 504">
              <a:extLst>
                <a:ext uri="{FF2B5EF4-FFF2-40B4-BE49-F238E27FC236}">
                  <a16:creationId xmlns:a16="http://schemas.microsoft.com/office/drawing/2014/main" id="{EAEE6A98-4398-4956-AD16-0D2072A91209}"/>
                </a:ext>
              </a:extLst>
            </p:cNvPr>
            <p:cNvCxnSpPr>
              <a:cxnSpLocks/>
              <a:stCxn id="499" idx="6"/>
            </p:cNvCxnSpPr>
            <p:nvPr/>
          </p:nvCxnSpPr>
          <p:spPr>
            <a:xfrm>
              <a:off x="2138121" y="5788503"/>
              <a:ext cx="269529" cy="0"/>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506" name="Straight Arrow Connector 505">
              <a:extLst>
                <a:ext uri="{FF2B5EF4-FFF2-40B4-BE49-F238E27FC236}">
                  <a16:creationId xmlns:a16="http://schemas.microsoft.com/office/drawing/2014/main" id="{6E6B8499-73B3-4B0E-B7C1-1E1D51ED22E5}"/>
                </a:ext>
              </a:extLst>
            </p:cNvPr>
            <p:cNvCxnSpPr>
              <a:cxnSpLocks/>
              <a:endCxn id="499" idx="0"/>
            </p:cNvCxnSpPr>
            <p:nvPr/>
          </p:nvCxnSpPr>
          <p:spPr>
            <a:xfrm>
              <a:off x="2100064" y="5497150"/>
              <a:ext cx="0" cy="253296"/>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508" name="Oval 507">
              <a:extLst>
                <a:ext uri="{FF2B5EF4-FFF2-40B4-BE49-F238E27FC236}">
                  <a16:creationId xmlns:a16="http://schemas.microsoft.com/office/drawing/2014/main" id="{ABB5E0F5-FC45-491B-8826-8AC199DE8007}"/>
                </a:ext>
              </a:extLst>
            </p:cNvPr>
            <p:cNvSpPr/>
            <p:nvPr/>
          </p:nvSpPr>
          <p:spPr>
            <a:xfrm>
              <a:off x="2164251" y="5841631"/>
              <a:ext cx="206129" cy="20612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9" name="Oval 508">
              <a:extLst>
                <a:ext uri="{FF2B5EF4-FFF2-40B4-BE49-F238E27FC236}">
                  <a16:creationId xmlns:a16="http://schemas.microsoft.com/office/drawing/2014/main" id="{1E4D8611-F35F-4B41-967C-AD8625A7D96D}"/>
                </a:ext>
              </a:extLst>
            </p:cNvPr>
            <p:cNvSpPr/>
            <p:nvPr/>
          </p:nvSpPr>
          <p:spPr>
            <a:xfrm>
              <a:off x="2060350" y="6082112"/>
              <a:ext cx="76114" cy="76114"/>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511" name="Straight Arrow Connector 510">
              <a:extLst>
                <a:ext uri="{FF2B5EF4-FFF2-40B4-BE49-F238E27FC236}">
                  <a16:creationId xmlns:a16="http://schemas.microsoft.com/office/drawing/2014/main" id="{2BE896DD-55BF-4AAF-B8F0-B51EB9717A89}"/>
                </a:ext>
              </a:extLst>
            </p:cNvPr>
            <p:cNvCxnSpPr>
              <a:cxnSpLocks/>
              <a:endCxn id="508" idx="1"/>
            </p:cNvCxnSpPr>
            <p:nvPr/>
          </p:nvCxnSpPr>
          <p:spPr>
            <a:xfrm>
              <a:off x="2125317" y="5817669"/>
              <a:ext cx="69121" cy="54149"/>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12" name="Straight Arrow Connector 511">
              <a:extLst>
                <a:ext uri="{FF2B5EF4-FFF2-40B4-BE49-F238E27FC236}">
                  <a16:creationId xmlns:a16="http://schemas.microsoft.com/office/drawing/2014/main" id="{6915330E-CEDF-4BD7-8A85-D66B7541D375}"/>
                </a:ext>
              </a:extLst>
            </p:cNvPr>
            <p:cNvCxnSpPr>
              <a:cxnSpLocks/>
              <a:endCxn id="508" idx="7"/>
            </p:cNvCxnSpPr>
            <p:nvPr/>
          </p:nvCxnSpPr>
          <p:spPr>
            <a:xfrm flipH="1">
              <a:off x="2340193" y="5820052"/>
              <a:ext cx="75290" cy="51766"/>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13" name="Straight Arrow Connector 512">
              <a:extLst>
                <a:ext uri="{FF2B5EF4-FFF2-40B4-BE49-F238E27FC236}">
                  <a16:creationId xmlns:a16="http://schemas.microsoft.com/office/drawing/2014/main" id="{8661C75D-6251-452D-B1CA-C7EF10A9E439}"/>
                </a:ext>
              </a:extLst>
            </p:cNvPr>
            <p:cNvCxnSpPr>
              <a:cxnSpLocks/>
              <a:stCxn id="509" idx="7"/>
              <a:endCxn id="508" idx="3"/>
            </p:cNvCxnSpPr>
            <p:nvPr/>
          </p:nvCxnSpPr>
          <p:spPr>
            <a:xfrm flipV="1">
              <a:off x="2125317" y="6017573"/>
              <a:ext cx="69121" cy="75686"/>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14" name="Straight Arrow Connector 513">
              <a:extLst>
                <a:ext uri="{FF2B5EF4-FFF2-40B4-BE49-F238E27FC236}">
                  <a16:creationId xmlns:a16="http://schemas.microsoft.com/office/drawing/2014/main" id="{B75116D3-F7C5-441F-AD89-A585E0EFEB2C}"/>
                </a:ext>
              </a:extLst>
            </p:cNvPr>
            <p:cNvCxnSpPr>
              <a:cxnSpLocks/>
              <a:stCxn id="508" idx="5"/>
            </p:cNvCxnSpPr>
            <p:nvPr/>
          </p:nvCxnSpPr>
          <p:spPr>
            <a:xfrm>
              <a:off x="2340193" y="6017573"/>
              <a:ext cx="76947" cy="75686"/>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515" name="Straight Arrow Connector 514">
              <a:extLst>
                <a:ext uri="{FF2B5EF4-FFF2-40B4-BE49-F238E27FC236}">
                  <a16:creationId xmlns:a16="http://schemas.microsoft.com/office/drawing/2014/main" id="{4AC51E7E-8E04-4939-A026-4F16AE1EFF2E}"/>
                </a:ext>
              </a:extLst>
            </p:cNvPr>
            <p:cNvCxnSpPr>
              <a:cxnSpLocks/>
              <a:stCxn id="509" idx="6"/>
            </p:cNvCxnSpPr>
            <p:nvPr/>
          </p:nvCxnSpPr>
          <p:spPr>
            <a:xfrm>
              <a:off x="2136464" y="6120169"/>
              <a:ext cx="269529" cy="0"/>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516" name="Straight Arrow Connector 515">
              <a:extLst>
                <a:ext uri="{FF2B5EF4-FFF2-40B4-BE49-F238E27FC236}">
                  <a16:creationId xmlns:a16="http://schemas.microsoft.com/office/drawing/2014/main" id="{82B23A80-8737-4476-83D0-57D251131C8B}"/>
                </a:ext>
              </a:extLst>
            </p:cNvPr>
            <p:cNvCxnSpPr>
              <a:cxnSpLocks/>
              <a:endCxn id="509" idx="0"/>
            </p:cNvCxnSpPr>
            <p:nvPr/>
          </p:nvCxnSpPr>
          <p:spPr>
            <a:xfrm>
              <a:off x="2098407" y="5828816"/>
              <a:ext cx="0" cy="253296"/>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519" name="Straight Arrow Connector 518">
              <a:extLst>
                <a:ext uri="{FF2B5EF4-FFF2-40B4-BE49-F238E27FC236}">
                  <a16:creationId xmlns:a16="http://schemas.microsoft.com/office/drawing/2014/main" id="{905AB0C3-B339-4229-83E1-744B77215CF1}"/>
                </a:ext>
              </a:extLst>
            </p:cNvPr>
            <p:cNvCxnSpPr>
              <a:cxnSpLocks/>
            </p:cNvCxnSpPr>
            <p:nvPr/>
          </p:nvCxnSpPr>
          <p:spPr>
            <a:xfrm>
              <a:off x="2100938" y="6159185"/>
              <a:ext cx="1" cy="101663"/>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520" name="Rectangle 519">
              <a:extLst>
                <a:ext uri="{FF2B5EF4-FFF2-40B4-BE49-F238E27FC236}">
                  <a16:creationId xmlns:a16="http://schemas.microsoft.com/office/drawing/2014/main" id="{B462172C-5545-447E-A496-EA86B02B3FD5}"/>
                </a:ext>
              </a:extLst>
            </p:cNvPr>
            <p:cNvSpPr/>
            <p:nvPr/>
          </p:nvSpPr>
          <p:spPr>
            <a:xfrm>
              <a:off x="2051575" y="4894670"/>
              <a:ext cx="1456639" cy="112310"/>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71682E51-F911-485F-B3AA-4C517F09CE9A}"/>
              </a:ext>
            </a:extLst>
          </p:cNvPr>
          <p:cNvGrpSpPr/>
          <p:nvPr/>
        </p:nvGrpSpPr>
        <p:grpSpPr>
          <a:xfrm>
            <a:off x="10195866" y="4137997"/>
            <a:ext cx="1867309" cy="2106812"/>
            <a:chOff x="10225040" y="3641676"/>
            <a:chExt cx="1477973" cy="1665822"/>
          </a:xfrm>
        </p:grpSpPr>
        <p:sp>
          <p:nvSpPr>
            <p:cNvPr id="352" name="Rectangle 351">
              <a:extLst>
                <a:ext uri="{FF2B5EF4-FFF2-40B4-BE49-F238E27FC236}">
                  <a16:creationId xmlns:a16="http://schemas.microsoft.com/office/drawing/2014/main" id="{0A9CE1C2-B60D-4C8E-8749-2CDEAA20B52D}"/>
                </a:ext>
              </a:extLst>
            </p:cNvPr>
            <p:cNvSpPr/>
            <p:nvPr/>
          </p:nvSpPr>
          <p:spPr>
            <a:xfrm>
              <a:off x="11372894" y="3682479"/>
              <a:ext cx="330119" cy="260667"/>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3" name="TextBox 2">
              <a:extLst>
                <a:ext uri="{FF2B5EF4-FFF2-40B4-BE49-F238E27FC236}">
                  <a16:creationId xmlns:a16="http://schemas.microsoft.com/office/drawing/2014/main" id="{456F086E-4229-4D30-AA04-9178D8411B04}"/>
                </a:ext>
              </a:extLst>
            </p:cNvPr>
            <p:cNvSpPr txBox="1"/>
            <p:nvPr/>
          </p:nvSpPr>
          <p:spPr>
            <a:xfrm>
              <a:off x="10280359" y="3641676"/>
              <a:ext cx="1023444" cy="316360"/>
            </a:xfrm>
            <a:prstGeom prst="rect">
              <a:avLst/>
            </a:prstGeom>
            <a:noFill/>
          </p:spPr>
          <p:txBody>
            <a:bodyPr wrap="none" rtlCol="0">
              <a:spAutoFit/>
            </a:bodyPr>
            <a:lstStyle/>
            <a:p>
              <a:r>
                <a:rPr lang="en-US" sz="2000" dirty="0" err="1"/>
                <a:t>Proc.Elem</a:t>
              </a:r>
              <a:r>
                <a:rPr lang="en-US" sz="2000" dirty="0"/>
                <a:t>.</a:t>
              </a:r>
            </a:p>
          </p:txBody>
        </p:sp>
        <p:sp>
          <p:nvSpPr>
            <p:cNvPr id="353" name="Rectangle 352">
              <a:extLst>
                <a:ext uri="{FF2B5EF4-FFF2-40B4-BE49-F238E27FC236}">
                  <a16:creationId xmlns:a16="http://schemas.microsoft.com/office/drawing/2014/main" id="{F289009A-6069-4E08-9590-696DBC94A4AE}"/>
                </a:ext>
              </a:extLst>
            </p:cNvPr>
            <p:cNvSpPr/>
            <p:nvPr/>
          </p:nvSpPr>
          <p:spPr>
            <a:xfrm>
              <a:off x="11372894" y="4017190"/>
              <a:ext cx="330119" cy="260667"/>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361" name="TextBox 360">
              <a:extLst>
                <a:ext uri="{FF2B5EF4-FFF2-40B4-BE49-F238E27FC236}">
                  <a16:creationId xmlns:a16="http://schemas.microsoft.com/office/drawing/2014/main" id="{59F0A90A-E87B-4CA3-92F6-C49026C378AF}"/>
                </a:ext>
              </a:extLst>
            </p:cNvPr>
            <p:cNvSpPr txBox="1"/>
            <p:nvPr/>
          </p:nvSpPr>
          <p:spPr>
            <a:xfrm>
              <a:off x="10352896" y="3956186"/>
              <a:ext cx="853886" cy="316360"/>
            </a:xfrm>
            <a:prstGeom prst="rect">
              <a:avLst/>
            </a:prstGeom>
            <a:noFill/>
          </p:spPr>
          <p:txBody>
            <a:bodyPr wrap="none" rtlCol="0">
              <a:spAutoFit/>
            </a:bodyPr>
            <a:lstStyle/>
            <a:p>
              <a:r>
                <a:rPr lang="en-US" sz="2000" dirty="0"/>
                <a:t>Memory</a:t>
              </a:r>
            </a:p>
          </p:txBody>
        </p:sp>
        <p:sp>
          <p:nvSpPr>
            <p:cNvPr id="372" name="Rectangle 371">
              <a:extLst>
                <a:ext uri="{FF2B5EF4-FFF2-40B4-BE49-F238E27FC236}">
                  <a16:creationId xmlns:a16="http://schemas.microsoft.com/office/drawing/2014/main" id="{E52FDF21-E0A5-43A6-B6DA-360A8BAD51F5}"/>
                </a:ext>
              </a:extLst>
            </p:cNvPr>
            <p:cNvSpPr/>
            <p:nvPr/>
          </p:nvSpPr>
          <p:spPr>
            <a:xfrm>
              <a:off x="11372893" y="4351900"/>
              <a:ext cx="330119" cy="260667"/>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445" name="TextBox 444">
              <a:extLst>
                <a:ext uri="{FF2B5EF4-FFF2-40B4-BE49-F238E27FC236}">
                  <a16:creationId xmlns:a16="http://schemas.microsoft.com/office/drawing/2014/main" id="{C1563E8B-A674-4AE6-913D-E33DCBB64327}"/>
                </a:ext>
              </a:extLst>
            </p:cNvPr>
            <p:cNvSpPr txBox="1"/>
            <p:nvPr/>
          </p:nvSpPr>
          <p:spPr>
            <a:xfrm>
              <a:off x="10431701" y="4322655"/>
              <a:ext cx="688844" cy="316360"/>
            </a:xfrm>
            <a:prstGeom prst="rect">
              <a:avLst/>
            </a:prstGeom>
            <a:noFill/>
          </p:spPr>
          <p:txBody>
            <a:bodyPr wrap="none" rtlCol="0">
              <a:spAutoFit/>
            </a:bodyPr>
            <a:lstStyle/>
            <a:p>
              <a:r>
                <a:rPr lang="en-US" sz="2000"/>
                <a:t>Switch</a:t>
              </a:r>
            </a:p>
          </p:txBody>
        </p:sp>
        <p:sp>
          <p:nvSpPr>
            <p:cNvPr id="446" name="Rectangle 445">
              <a:extLst>
                <a:ext uri="{FF2B5EF4-FFF2-40B4-BE49-F238E27FC236}">
                  <a16:creationId xmlns:a16="http://schemas.microsoft.com/office/drawing/2014/main" id="{5442E2EA-C8FD-4742-A0D4-2DF77B96CB92}"/>
                </a:ext>
              </a:extLst>
            </p:cNvPr>
            <p:cNvSpPr/>
            <p:nvPr/>
          </p:nvSpPr>
          <p:spPr>
            <a:xfrm>
              <a:off x="11372894" y="4696887"/>
              <a:ext cx="330119" cy="260667"/>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447" name="TextBox 446">
              <a:extLst>
                <a:ext uri="{FF2B5EF4-FFF2-40B4-BE49-F238E27FC236}">
                  <a16:creationId xmlns:a16="http://schemas.microsoft.com/office/drawing/2014/main" id="{97B834DF-A843-499D-82CC-A7C7E054A620}"/>
                </a:ext>
              </a:extLst>
            </p:cNvPr>
            <p:cNvSpPr txBox="1"/>
            <p:nvPr/>
          </p:nvSpPr>
          <p:spPr>
            <a:xfrm>
              <a:off x="10419381" y="4673801"/>
              <a:ext cx="760250" cy="316360"/>
            </a:xfrm>
            <a:prstGeom prst="rect">
              <a:avLst/>
            </a:prstGeom>
            <a:noFill/>
          </p:spPr>
          <p:txBody>
            <a:bodyPr wrap="none" rtlCol="0">
              <a:spAutoFit/>
            </a:bodyPr>
            <a:lstStyle/>
            <a:p>
              <a:r>
                <a:rPr lang="en-US" sz="2000"/>
                <a:t>Control</a:t>
              </a:r>
            </a:p>
          </p:txBody>
        </p:sp>
        <p:sp>
          <p:nvSpPr>
            <p:cNvPr id="448" name="Rectangle 447">
              <a:extLst>
                <a:ext uri="{FF2B5EF4-FFF2-40B4-BE49-F238E27FC236}">
                  <a16:creationId xmlns:a16="http://schemas.microsoft.com/office/drawing/2014/main" id="{C558D5EF-E8B4-4895-8D90-6C5BDA8A613C}"/>
                </a:ext>
              </a:extLst>
            </p:cNvPr>
            <p:cNvSpPr/>
            <p:nvPr/>
          </p:nvSpPr>
          <p:spPr>
            <a:xfrm>
              <a:off x="11372894" y="5039422"/>
              <a:ext cx="330119" cy="260667"/>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449" name="TextBox 448">
              <a:extLst>
                <a:ext uri="{FF2B5EF4-FFF2-40B4-BE49-F238E27FC236}">
                  <a16:creationId xmlns:a16="http://schemas.microsoft.com/office/drawing/2014/main" id="{7C961EC4-690D-4208-AEB9-75EC5D6AFFFA}"/>
                </a:ext>
              </a:extLst>
            </p:cNvPr>
            <p:cNvSpPr txBox="1"/>
            <p:nvPr/>
          </p:nvSpPr>
          <p:spPr>
            <a:xfrm>
              <a:off x="10225040" y="4991138"/>
              <a:ext cx="1078763" cy="316360"/>
            </a:xfrm>
            <a:prstGeom prst="rect">
              <a:avLst/>
            </a:prstGeom>
            <a:noFill/>
          </p:spPr>
          <p:txBody>
            <a:bodyPr wrap="none" rtlCol="0">
              <a:spAutoFit/>
            </a:bodyPr>
            <a:lstStyle/>
            <a:p>
              <a:r>
                <a:rPr lang="en-US" sz="2000"/>
                <a:t>Sync. Elem.</a:t>
              </a:r>
            </a:p>
          </p:txBody>
        </p:sp>
      </p:grpSp>
    </p:spTree>
    <p:extLst>
      <p:ext uri="{BB962C8B-B14F-4D97-AF65-F5344CB8AC3E}">
        <p14:creationId xmlns:p14="http://schemas.microsoft.com/office/powerpoint/2010/main" val="2247453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2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292C7-BD1C-8DD7-6ED9-4F3A6BF93208}"/>
              </a:ext>
            </a:extLst>
          </p:cNvPr>
          <p:cNvSpPr>
            <a:spLocks noGrp="1"/>
          </p:cNvSpPr>
          <p:nvPr>
            <p:ph type="title"/>
          </p:nvPr>
        </p:nvSpPr>
        <p:spPr/>
        <p:txBody>
          <a:bodyPr/>
          <a:lstStyle/>
          <a:p>
            <a:r>
              <a:rPr lang="en-US" altLang="zh-CN" dirty="0"/>
              <a:t>Roadmap</a:t>
            </a:r>
            <a:endParaRPr lang="en-US" dirty="0"/>
          </a:p>
        </p:txBody>
      </p:sp>
      <p:sp>
        <p:nvSpPr>
          <p:cNvPr id="3" name="Content Placeholder 2">
            <a:extLst>
              <a:ext uri="{FF2B5EF4-FFF2-40B4-BE49-F238E27FC236}">
                <a16:creationId xmlns:a16="http://schemas.microsoft.com/office/drawing/2014/main" id="{1506AB3A-4930-E86F-BD3D-CBD366E346C8}"/>
              </a:ext>
            </a:extLst>
          </p:cNvPr>
          <p:cNvSpPr>
            <a:spLocks noGrp="1"/>
          </p:cNvSpPr>
          <p:nvPr>
            <p:ph idx="1"/>
          </p:nvPr>
        </p:nvSpPr>
        <p:spPr/>
        <p:txBody>
          <a:bodyPr>
            <a:normAutofit/>
          </a:bodyPr>
          <a:lstStyle/>
          <a:p>
            <a:r>
              <a:rPr lang="en-US" sz="3600" b="1" dirty="0">
                <a:solidFill>
                  <a:schemeClr val="bg1">
                    <a:lumMod val="65000"/>
                  </a:schemeClr>
                </a:solidFill>
              </a:rPr>
              <a:t>Motivation</a:t>
            </a:r>
          </a:p>
          <a:p>
            <a:r>
              <a:rPr lang="en-US" sz="3600" b="1" dirty="0">
                <a:solidFill>
                  <a:schemeClr val="bg1">
                    <a:lumMod val="65000"/>
                  </a:schemeClr>
                </a:solidFill>
              </a:rPr>
              <a:t>Background</a:t>
            </a:r>
          </a:p>
          <a:p>
            <a:r>
              <a:rPr lang="en-US" sz="3600" b="1" dirty="0"/>
              <a:t>Design Space</a:t>
            </a:r>
          </a:p>
          <a:p>
            <a:pPr lvl="1"/>
            <a:r>
              <a:rPr lang="en-US" sz="3200" b="1" dirty="0"/>
              <a:t>Architecture Description Graph</a:t>
            </a:r>
          </a:p>
          <a:p>
            <a:pPr lvl="1"/>
            <a:r>
              <a:rPr lang="en-US" sz="3200" b="1" dirty="0"/>
              <a:t>Design Parameters</a:t>
            </a:r>
          </a:p>
          <a:p>
            <a:r>
              <a:rPr lang="en-US" sz="3600" b="1" dirty="0">
                <a:solidFill>
                  <a:schemeClr val="bg1">
                    <a:lumMod val="65000"/>
                  </a:schemeClr>
                </a:solidFill>
              </a:rPr>
              <a:t>Framework Overview</a:t>
            </a:r>
          </a:p>
        </p:txBody>
      </p:sp>
    </p:spTree>
    <p:extLst>
      <p:ext uri="{BB962C8B-B14F-4D97-AF65-F5344CB8AC3E}">
        <p14:creationId xmlns:p14="http://schemas.microsoft.com/office/powerpoint/2010/main" val="19749049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01D96-0D49-C502-CA98-2EF926563AD5}"/>
              </a:ext>
            </a:extLst>
          </p:cNvPr>
          <p:cNvSpPr>
            <a:spLocks noGrp="1"/>
          </p:cNvSpPr>
          <p:nvPr>
            <p:ph type="title"/>
          </p:nvPr>
        </p:nvSpPr>
        <p:spPr>
          <a:xfrm>
            <a:off x="207034" y="35612"/>
            <a:ext cx="11852694" cy="869665"/>
          </a:xfrm>
        </p:spPr>
        <p:txBody>
          <a:bodyPr>
            <a:normAutofit fontScale="90000"/>
          </a:bodyPr>
          <a:lstStyle/>
          <a:p>
            <a:r>
              <a:rPr lang="en-US" dirty="0"/>
              <a:t>Topology: Arbitrary Connectivity among Components</a:t>
            </a:r>
          </a:p>
        </p:txBody>
      </p:sp>
      <p:sp>
        <p:nvSpPr>
          <p:cNvPr id="4" name="TextBox 3">
            <a:extLst>
              <a:ext uri="{FF2B5EF4-FFF2-40B4-BE49-F238E27FC236}">
                <a16:creationId xmlns:a16="http://schemas.microsoft.com/office/drawing/2014/main" id="{40E6CD8B-5C1A-68E5-14C2-2C8D0AA0CEDD}"/>
              </a:ext>
            </a:extLst>
          </p:cNvPr>
          <p:cNvSpPr txBox="1"/>
          <p:nvPr/>
        </p:nvSpPr>
        <p:spPr>
          <a:xfrm>
            <a:off x="10043621" y="2517998"/>
            <a:ext cx="2063015" cy="830997"/>
          </a:xfrm>
          <a:prstGeom prst="rect">
            <a:avLst/>
          </a:prstGeom>
          <a:noFill/>
        </p:spPr>
        <p:txBody>
          <a:bodyPr wrap="square">
            <a:spAutoFit/>
          </a:bodyPr>
          <a:lstStyle/>
          <a:p>
            <a:pPr algn="ctr"/>
            <a:r>
              <a:rPr lang="en-US" altLang="zh-CN" sz="2400" b="1" dirty="0"/>
              <a:t>Hardware</a:t>
            </a:r>
          </a:p>
          <a:p>
            <a:pPr algn="ctr"/>
            <a:r>
              <a:rPr lang="en-US" altLang="zh-CN" sz="2400" b="1" dirty="0"/>
              <a:t>Primitives</a:t>
            </a:r>
          </a:p>
        </p:txBody>
      </p:sp>
      <p:grpSp>
        <p:nvGrpSpPr>
          <p:cNvPr id="511" name="Group 510">
            <a:extLst>
              <a:ext uri="{FF2B5EF4-FFF2-40B4-BE49-F238E27FC236}">
                <a16:creationId xmlns:a16="http://schemas.microsoft.com/office/drawing/2014/main" id="{350E6AE9-DA3F-8188-03E4-7057E75B9DBA}"/>
              </a:ext>
            </a:extLst>
          </p:cNvPr>
          <p:cNvGrpSpPr/>
          <p:nvPr/>
        </p:nvGrpSpPr>
        <p:grpSpPr>
          <a:xfrm>
            <a:off x="7909958" y="1517504"/>
            <a:ext cx="1743762" cy="2304839"/>
            <a:chOff x="9827279" y="1517504"/>
            <a:chExt cx="1743762" cy="2304839"/>
          </a:xfrm>
        </p:grpSpPr>
        <p:cxnSp>
          <p:nvCxnSpPr>
            <p:cNvPr id="6" name="Straight Arrow Connector 5">
              <a:extLst>
                <a:ext uri="{FF2B5EF4-FFF2-40B4-BE49-F238E27FC236}">
                  <a16:creationId xmlns:a16="http://schemas.microsoft.com/office/drawing/2014/main" id="{1099EC78-C6D5-CF71-955C-690D411D0EFC}"/>
                </a:ext>
              </a:extLst>
            </p:cNvPr>
            <p:cNvCxnSpPr>
              <a:cxnSpLocks/>
            </p:cNvCxnSpPr>
            <p:nvPr/>
          </p:nvCxnSpPr>
          <p:spPr>
            <a:xfrm>
              <a:off x="11218823" y="1774524"/>
              <a:ext cx="0" cy="601207"/>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2655A4C-99F3-1F83-B14B-5C21542A4771}"/>
                </a:ext>
              </a:extLst>
            </p:cNvPr>
            <p:cNvCxnSpPr>
              <a:cxnSpLocks/>
            </p:cNvCxnSpPr>
            <p:nvPr/>
          </p:nvCxnSpPr>
          <p:spPr>
            <a:xfrm>
              <a:off x="11296097" y="2470084"/>
              <a:ext cx="1" cy="100068"/>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A0BD7B85-2BDC-A0DC-18D2-958B41A6AE22}"/>
                </a:ext>
              </a:extLst>
            </p:cNvPr>
            <p:cNvCxnSpPr>
              <a:cxnSpLocks/>
            </p:cNvCxnSpPr>
            <p:nvPr/>
          </p:nvCxnSpPr>
          <p:spPr>
            <a:xfrm>
              <a:off x="10946186" y="2464044"/>
              <a:ext cx="1" cy="100068"/>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0179020-AA13-64B3-B9F8-23BAD8FDE5A8}"/>
                </a:ext>
              </a:extLst>
            </p:cNvPr>
            <p:cNvCxnSpPr>
              <a:cxnSpLocks/>
            </p:cNvCxnSpPr>
            <p:nvPr/>
          </p:nvCxnSpPr>
          <p:spPr>
            <a:xfrm>
              <a:off x="10590320" y="2466334"/>
              <a:ext cx="1" cy="100068"/>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DD52A44-5AD0-5167-955A-53BEFC21CF65}"/>
                </a:ext>
              </a:extLst>
            </p:cNvPr>
            <p:cNvCxnSpPr>
              <a:cxnSpLocks/>
            </p:cNvCxnSpPr>
            <p:nvPr/>
          </p:nvCxnSpPr>
          <p:spPr>
            <a:xfrm>
              <a:off x="10238756" y="2464598"/>
              <a:ext cx="1" cy="100068"/>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87962EC3-1810-487B-2B23-84B82CE3010F}"/>
                </a:ext>
              </a:extLst>
            </p:cNvPr>
            <p:cNvSpPr/>
            <p:nvPr/>
          </p:nvSpPr>
          <p:spPr>
            <a:xfrm>
              <a:off x="9827279" y="1922490"/>
              <a:ext cx="1251640" cy="298193"/>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Scratchpad</a:t>
              </a:r>
              <a:endParaRPr lang="en-US" dirty="0">
                <a:solidFill>
                  <a:schemeClr val="tx1"/>
                </a:solidFill>
              </a:endParaRPr>
            </a:p>
          </p:txBody>
        </p:sp>
        <p:sp>
          <p:nvSpPr>
            <p:cNvPr id="12" name="Rectangle 11">
              <a:extLst>
                <a:ext uri="{FF2B5EF4-FFF2-40B4-BE49-F238E27FC236}">
                  <a16:creationId xmlns:a16="http://schemas.microsoft.com/office/drawing/2014/main" id="{03A6F4C0-615C-6041-5005-CBB9B4022C53}"/>
                </a:ext>
              </a:extLst>
            </p:cNvPr>
            <p:cNvSpPr/>
            <p:nvPr/>
          </p:nvSpPr>
          <p:spPr>
            <a:xfrm>
              <a:off x="9837073" y="1517504"/>
              <a:ext cx="1733968" cy="350064"/>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Memory</a:t>
              </a:r>
              <a:endParaRPr lang="en-US" dirty="0">
                <a:solidFill>
                  <a:schemeClr val="tx1"/>
                </a:solidFill>
              </a:endParaRPr>
            </a:p>
          </p:txBody>
        </p:sp>
        <p:cxnSp>
          <p:nvCxnSpPr>
            <p:cNvPr id="13" name="Straight Arrow Connector 12">
              <a:extLst>
                <a:ext uri="{FF2B5EF4-FFF2-40B4-BE49-F238E27FC236}">
                  <a16:creationId xmlns:a16="http://schemas.microsoft.com/office/drawing/2014/main" id="{8441D374-7738-044E-C9EE-F0259F195CDE}"/>
                </a:ext>
              </a:extLst>
            </p:cNvPr>
            <p:cNvCxnSpPr>
              <a:cxnSpLocks/>
              <a:stCxn id="11" idx="2"/>
            </p:cNvCxnSpPr>
            <p:nvPr/>
          </p:nvCxnSpPr>
          <p:spPr>
            <a:xfrm>
              <a:off x="10453099" y="2220684"/>
              <a:ext cx="0" cy="139800"/>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E097EC81-BB62-AA61-F750-8DA37D5B2638}"/>
                </a:ext>
              </a:extLst>
            </p:cNvPr>
            <p:cNvSpPr/>
            <p:nvPr/>
          </p:nvSpPr>
          <p:spPr>
            <a:xfrm>
              <a:off x="10307190" y="2646103"/>
              <a:ext cx="211719" cy="20289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Oval 14">
              <a:extLst>
                <a:ext uri="{FF2B5EF4-FFF2-40B4-BE49-F238E27FC236}">
                  <a16:creationId xmlns:a16="http://schemas.microsoft.com/office/drawing/2014/main" id="{263B80D6-F040-AD00-BCD2-D4D7CBB08FC2}"/>
                </a:ext>
              </a:extLst>
            </p:cNvPr>
            <p:cNvSpPr/>
            <p:nvPr/>
          </p:nvSpPr>
          <p:spPr>
            <a:xfrm>
              <a:off x="10200472" y="2558570"/>
              <a:ext cx="78178" cy="74919"/>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Oval 15">
              <a:extLst>
                <a:ext uri="{FF2B5EF4-FFF2-40B4-BE49-F238E27FC236}">
                  <a16:creationId xmlns:a16="http://schemas.microsoft.com/office/drawing/2014/main" id="{179A3ABC-F2C8-1B7D-6B98-4A87AF0760E5}"/>
                </a:ext>
              </a:extLst>
            </p:cNvPr>
            <p:cNvSpPr/>
            <p:nvPr/>
          </p:nvSpPr>
          <p:spPr>
            <a:xfrm>
              <a:off x="10200472" y="2882810"/>
              <a:ext cx="78178" cy="74919"/>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Oval 16">
              <a:extLst>
                <a:ext uri="{FF2B5EF4-FFF2-40B4-BE49-F238E27FC236}">
                  <a16:creationId xmlns:a16="http://schemas.microsoft.com/office/drawing/2014/main" id="{2F036448-E70D-95A4-C69D-DFADC0FA462B}"/>
                </a:ext>
              </a:extLst>
            </p:cNvPr>
            <p:cNvSpPr/>
            <p:nvPr/>
          </p:nvSpPr>
          <p:spPr>
            <a:xfrm>
              <a:off x="10553785" y="2560916"/>
              <a:ext cx="78178" cy="74919"/>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Oval 17">
              <a:extLst>
                <a:ext uri="{FF2B5EF4-FFF2-40B4-BE49-F238E27FC236}">
                  <a16:creationId xmlns:a16="http://schemas.microsoft.com/office/drawing/2014/main" id="{1A7FC468-FFCF-E270-9176-87241D883F3F}"/>
                </a:ext>
              </a:extLst>
            </p:cNvPr>
            <p:cNvSpPr/>
            <p:nvPr/>
          </p:nvSpPr>
          <p:spPr>
            <a:xfrm>
              <a:off x="10555487" y="2882810"/>
              <a:ext cx="78178" cy="74919"/>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9" name="Straight Arrow Connector 18">
              <a:extLst>
                <a:ext uri="{FF2B5EF4-FFF2-40B4-BE49-F238E27FC236}">
                  <a16:creationId xmlns:a16="http://schemas.microsoft.com/office/drawing/2014/main" id="{309CFA66-B7BF-A1E6-1EAE-1A1090026391}"/>
                </a:ext>
              </a:extLst>
            </p:cNvPr>
            <p:cNvCxnSpPr>
              <a:cxnSpLocks/>
              <a:stCxn id="15" idx="5"/>
              <a:endCxn id="14" idx="1"/>
            </p:cNvCxnSpPr>
            <p:nvPr/>
          </p:nvCxnSpPr>
          <p:spPr>
            <a:xfrm>
              <a:off x="10267200" y="2622517"/>
              <a:ext cx="70995" cy="53299"/>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272F39D-E093-9AD4-123A-2A580E84251B}"/>
                </a:ext>
              </a:extLst>
            </p:cNvPr>
            <p:cNvCxnSpPr>
              <a:cxnSpLocks/>
              <a:stCxn id="17" idx="3"/>
              <a:endCxn id="14" idx="7"/>
            </p:cNvCxnSpPr>
            <p:nvPr/>
          </p:nvCxnSpPr>
          <p:spPr>
            <a:xfrm flipH="1">
              <a:off x="10487903" y="2624863"/>
              <a:ext cx="77332" cy="50953"/>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A6E141C-C359-66D6-EF2C-8066278659BB}"/>
                </a:ext>
              </a:extLst>
            </p:cNvPr>
            <p:cNvCxnSpPr>
              <a:cxnSpLocks/>
              <a:stCxn id="16" idx="7"/>
              <a:endCxn id="14" idx="3"/>
            </p:cNvCxnSpPr>
            <p:nvPr/>
          </p:nvCxnSpPr>
          <p:spPr>
            <a:xfrm flipV="1">
              <a:off x="10267200" y="2819284"/>
              <a:ext cx="70995" cy="74498"/>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5A9B2CD-0D6D-A90E-E56E-C9C19D788448}"/>
                </a:ext>
              </a:extLst>
            </p:cNvPr>
            <p:cNvCxnSpPr>
              <a:cxnSpLocks/>
              <a:stCxn id="14" idx="5"/>
              <a:endCxn id="18" idx="1"/>
            </p:cNvCxnSpPr>
            <p:nvPr/>
          </p:nvCxnSpPr>
          <p:spPr>
            <a:xfrm>
              <a:off x="10487903" y="2819284"/>
              <a:ext cx="79033" cy="74498"/>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25BF514-DB30-0245-0813-DDB0E04C0628}"/>
                </a:ext>
              </a:extLst>
            </p:cNvPr>
            <p:cNvCxnSpPr>
              <a:cxnSpLocks/>
              <a:stCxn id="16" idx="6"/>
              <a:endCxn id="18" idx="2"/>
            </p:cNvCxnSpPr>
            <p:nvPr/>
          </p:nvCxnSpPr>
          <p:spPr>
            <a:xfrm>
              <a:off x="10278649" y="2920269"/>
              <a:ext cx="276838" cy="0"/>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92923F0-0595-62A8-623C-97692F2063BF}"/>
                </a:ext>
              </a:extLst>
            </p:cNvPr>
            <p:cNvCxnSpPr>
              <a:cxnSpLocks/>
              <a:stCxn id="15" idx="4"/>
              <a:endCxn id="16" idx="0"/>
            </p:cNvCxnSpPr>
            <p:nvPr/>
          </p:nvCxnSpPr>
          <p:spPr>
            <a:xfrm>
              <a:off x="10239561" y="2633489"/>
              <a:ext cx="0" cy="249321"/>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AFD5BD3-918A-C85C-6BB5-1DD8C6FBEC72}"/>
                </a:ext>
              </a:extLst>
            </p:cNvPr>
            <p:cNvCxnSpPr>
              <a:cxnSpLocks/>
              <a:stCxn id="15" idx="6"/>
              <a:endCxn id="17" idx="2"/>
            </p:cNvCxnSpPr>
            <p:nvPr/>
          </p:nvCxnSpPr>
          <p:spPr>
            <a:xfrm>
              <a:off x="10278649" y="2596030"/>
              <a:ext cx="275136" cy="2345"/>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0CC9839-7A50-014B-0FAE-B27EB4C6B11C}"/>
                </a:ext>
              </a:extLst>
            </p:cNvPr>
            <p:cNvCxnSpPr>
              <a:cxnSpLocks/>
              <a:stCxn id="18" idx="0"/>
              <a:endCxn id="17" idx="4"/>
            </p:cNvCxnSpPr>
            <p:nvPr/>
          </p:nvCxnSpPr>
          <p:spPr>
            <a:xfrm flipH="1" flipV="1">
              <a:off x="10592874" y="2635835"/>
              <a:ext cx="1702" cy="246974"/>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CF6DDC8B-87B4-957F-C964-B0E02FE343E9}"/>
                </a:ext>
              </a:extLst>
            </p:cNvPr>
            <p:cNvSpPr/>
            <p:nvPr/>
          </p:nvSpPr>
          <p:spPr>
            <a:xfrm>
              <a:off x="10660504" y="2649299"/>
              <a:ext cx="211719" cy="20289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Oval 27">
              <a:extLst>
                <a:ext uri="{FF2B5EF4-FFF2-40B4-BE49-F238E27FC236}">
                  <a16:creationId xmlns:a16="http://schemas.microsoft.com/office/drawing/2014/main" id="{F649F6F2-8DD8-7948-D7D5-90AA1F859E24}"/>
                </a:ext>
              </a:extLst>
            </p:cNvPr>
            <p:cNvSpPr/>
            <p:nvPr/>
          </p:nvSpPr>
          <p:spPr>
            <a:xfrm>
              <a:off x="10907099" y="2564112"/>
              <a:ext cx="78178" cy="74919"/>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Oval 28">
              <a:extLst>
                <a:ext uri="{FF2B5EF4-FFF2-40B4-BE49-F238E27FC236}">
                  <a16:creationId xmlns:a16="http://schemas.microsoft.com/office/drawing/2014/main" id="{579BB6A3-AFA0-9AF3-D015-E912583C89AB}"/>
                </a:ext>
              </a:extLst>
            </p:cNvPr>
            <p:cNvSpPr/>
            <p:nvPr/>
          </p:nvSpPr>
          <p:spPr>
            <a:xfrm>
              <a:off x="10908801" y="2886007"/>
              <a:ext cx="78178" cy="74919"/>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0" name="Straight Arrow Connector 29">
              <a:extLst>
                <a:ext uri="{FF2B5EF4-FFF2-40B4-BE49-F238E27FC236}">
                  <a16:creationId xmlns:a16="http://schemas.microsoft.com/office/drawing/2014/main" id="{522E3683-4404-689F-AD75-84A19439A4E8}"/>
                </a:ext>
              </a:extLst>
            </p:cNvPr>
            <p:cNvCxnSpPr>
              <a:cxnSpLocks/>
              <a:endCxn id="27" idx="1"/>
            </p:cNvCxnSpPr>
            <p:nvPr/>
          </p:nvCxnSpPr>
          <p:spPr>
            <a:xfrm>
              <a:off x="10620514" y="2625714"/>
              <a:ext cx="70995" cy="53299"/>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FCD4DAE8-1DED-F8E1-ACFF-C533E9A1C63D}"/>
                </a:ext>
              </a:extLst>
            </p:cNvPr>
            <p:cNvCxnSpPr>
              <a:cxnSpLocks/>
              <a:stCxn id="28" idx="3"/>
              <a:endCxn id="27" idx="7"/>
            </p:cNvCxnSpPr>
            <p:nvPr/>
          </p:nvCxnSpPr>
          <p:spPr>
            <a:xfrm flipH="1">
              <a:off x="10841217" y="2628059"/>
              <a:ext cx="77332" cy="50953"/>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646CDA62-AF6D-7300-1AFB-597CDAF8FD7A}"/>
                </a:ext>
              </a:extLst>
            </p:cNvPr>
            <p:cNvCxnSpPr>
              <a:cxnSpLocks/>
              <a:endCxn id="27" idx="3"/>
            </p:cNvCxnSpPr>
            <p:nvPr/>
          </p:nvCxnSpPr>
          <p:spPr>
            <a:xfrm flipV="1">
              <a:off x="10620514" y="2822480"/>
              <a:ext cx="70995" cy="74498"/>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35BEC885-8E8D-C898-DC6C-DFFA0CA1E065}"/>
                </a:ext>
              </a:extLst>
            </p:cNvPr>
            <p:cNvCxnSpPr>
              <a:cxnSpLocks/>
              <a:stCxn id="27" idx="5"/>
              <a:endCxn id="29" idx="1"/>
            </p:cNvCxnSpPr>
            <p:nvPr/>
          </p:nvCxnSpPr>
          <p:spPr>
            <a:xfrm>
              <a:off x="10841217" y="2822480"/>
              <a:ext cx="79033" cy="74498"/>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A9EA92F6-2D0E-724E-D176-E77B25E4B6A6}"/>
                </a:ext>
              </a:extLst>
            </p:cNvPr>
            <p:cNvCxnSpPr>
              <a:cxnSpLocks/>
              <a:endCxn id="29" idx="2"/>
            </p:cNvCxnSpPr>
            <p:nvPr/>
          </p:nvCxnSpPr>
          <p:spPr>
            <a:xfrm>
              <a:off x="10631963" y="2923465"/>
              <a:ext cx="276838" cy="0"/>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09C19B9D-DF5A-DADA-FD58-7A5922A3428B}"/>
                </a:ext>
              </a:extLst>
            </p:cNvPr>
            <p:cNvCxnSpPr>
              <a:cxnSpLocks/>
              <a:endCxn id="28" idx="2"/>
            </p:cNvCxnSpPr>
            <p:nvPr/>
          </p:nvCxnSpPr>
          <p:spPr>
            <a:xfrm>
              <a:off x="10631963" y="2599226"/>
              <a:ext cx="275136" cy="2345"/>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5565D9B-D99C-8FEB-71E3-890994CE2BE8}"/>
                </a:ext>
              </a:extLst>
            </p:cNvPr>
            <p:cNvCxnSpPr>
              <a:cxnSpLocks/>
              <a:stCxn id="29" idx="0"/>
              <a:endCxn id="28" idx="4"/>
            </p:cNvCxnSpPr>
            <p:nvPr/>
          </p:nvCxnSpPr>
          <p:spPr>
            <a:xfrm flipH="1" flipV="1">
              <a:off x="10946187" y="2639031"/>
              <a:ext cx="1702" cy="246974"/>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50F90AA3-966B-845E-6935-036BDBF485AC}"/>
                </a:ext>
              </a:extLst>
            </p:cNvPr>
            <p:cNvSpPr/>
            <p:nvPr/>
          </p:nvSpPr>
          <p:spPr>
            <a:xfrm>
              <a:off x="11013817" y="2649854"/>
              <a:ext cx="211719" cy="20289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Oval 37">
              <a:extLst>
                <a:ext uri="{FF2B5EF4-FFF2-40B4-BE49-F238E27FC236}">
                  <a16:creationId xmlns:a16="http://schemas.microsoft.com/office/drawing/2014/main" id="{D37A2A22-9B70-E314-4392-4136F705CD5F}"/>
                </a:ext>
              </a:extLst>
            </p:cNvPr>
            <p:cNvSpPr/>
            <p:nvPr/>
          </p:nvSpPr>
          <p:spPr>
            <a:xfrm>
              <a:off x="11260412" y="2564665"/>
              <a:ext cx="78178" cy="74919"/>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Oval 38">
              <a:extLst>
                <a:ext uri="{FF2B5EF4-FFF2-40B4-BE49-F238E27FC236}">
                  <a16:creationId xmlns:a16="http://schemas.microsoft.com/office/drawing/2014/main" id="{02B86828-F75C-581B-5F9F-A2D1FE088C86}"/>
                </a:ext>
              </a:extLst>
            </p:cNvPr>
            <p:cNvSpPr/>
            <p:nvPr/>
          </p:nvSpPr>
          <p:spPr>
            <a:xfrm>
              <a:off x="11262115" y="2886560"/>
              <a:ext cx="78178" cy="74919"/>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0" name="Straight Arrow Connector 39">
              <a:extLst>
                <a:ext uri="{FF2B5EF4-FFF2-40B4-BE49-F238E27FC236}">
                  <a16:creationId xmlns:a16="http://schemas.microsoft.com/office/drawing/2014/main" id="{FA7B8DAF-E84A-9003-8258-DDC5FBC269FB}"/>
                </a:ext>
              </a:extLst>
            </p:cNvPr>
            <p:cNvCxnSpPr>
              <a:cxnSpLocks/>
              <a:endCxn id="37" idx="1"/>
            </p:cNvCxnSpPr>
            <p:nvPr/>
          </p:nvCxnSpPr>
          <p:spPr>
            <a:xfrm>
              <a:off x="10973827" y="2626268"/>
              <a:ext cx="70995" cy="53299"/>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C1F445A4-F2B9-C8CD-55CD-77FDE3470776}"/>
                </a:ext>
              </a:extLst>
            </p:cNvPr>
            <p:cNvCxnSpPr>
              <a:cxnSpLocks/>
              <a:stCxn id="38" idx="3"/>
              <a:endCxn id="37" idx="7"/>
            </p:cNvCxnSpPr>
            <p:nvPr/>
          </p:nvCxnSpPr>
          <p:spPr>
            <a:xfrm flipH="1">
              <a:off x="11194530" y="2628613"/>
              <a:ext cx="77332" cy="50953"/>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279F19EF-23ED-A5F5-C1FE-FBD13FDFBCE6}"/>
                </a:ext>
              </a:extLst>
            </p:cNvPr>
            <p:cNvCxnSpPr>
              <a:cxnSpLocks/>
              <a:endCxn id="37" idx="3"/>
            </p:cNvCxnSpPr>
            <p:nvPr/>
          </p:nvCxnSpPr>
          <p:spPr>
            <a:xfrm flipV="1">
              <a:off x="10973827" y="2823034"/>
              <a:ext cx="70995" cy="74498"/>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76D2C03C-477A-AB85-E0D1-9B4076BD06D7}"/>
                </a:ext>
              </a:extLst>
            </p:cNvPr>
            <p:cNvCxnSpPr>
              <a:cxnSpLocks/>
              <a:stCxn id="37" idx="5"/>
              <a:endCxn id="39" idx="1"/>
            </p:cNvCxnSpPr>
            <p:nvPr/>
          </p:nvCxnSpPr>
          <p:spPr>
            <a:xfrm>
              <a:off x="11194530" y="2823034"/>
              <a:ext cx="79033" cy="74498"/>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2C42D133-23FB-7B87-FE7D-088684F5FDD3}"/>
                </a:ext>
              </a:extLst>
            </p:cNvPr>
            <p:cNvCxnSpPr>
              <a:cxnSpLocks/>
              <a:endCxn id="39" idx="2"/>
            </p:cNvCxnSpPr>
            <p:nvPr/>
          </p:nvCxnSpPr>
          <p:spPr>
            <a:xfrm>
              <a:off x="10985277" y="2924020"/>
              <a:ext cx="276838" cy="0"/>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F75CF0A0-E11A-29BD-A9CE-E0D06B0EF9BB}"/>
                </a:ext>
              </a:extLst>
            </p:cNvPr>
            <p:cNvCxnSpPr>
              <a:cxnSpLocks/>
              <a:endCxn id="38" idx="2"/>
            </p:cNvCxnSpPr>
            <p:nvPr/>
          </p:nvCxnSpPr>
          <p:spPr>
            <a:xfrm>
              <a:off x="10985277" y="2599780"/>
              <a:ext cx="275136" cy="2345"/>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A8E30B13-7A27-7806-53D0-64BEFBE9504B}"/>
                </a:ext>
              </a:extLst>
            </p:cNvPr>
            <p:cNvCxnSpPr>
              <a:cxnSpLocks/>
              <a:stCxn id="39" idx="0"/>
              <a:endCxn id="38" idx="4"/>
            </p:cNvCxnSpPr>
            <p:nvPr/>
          </p:nvCxnSpPr>
          <p:spPr>
            <a:xfrm flipH="1" flipV="1">
              <a:off x="11299501" y="2639584"/>
              <a:ext cx="1702" cy="246974"/>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AF744A1B-9DD6-9E17-1224-355B8A1DCD8B}"/>
                </a:ext>
              </a:extLst>
            </p:cNvPr>
            <p:cNvSpPr/>
            <p:nvPr/>
          </p:nvSpPr>
          <p:spPr>
            <a:xfrm>
              <a:off x="10305488" y="2971369"/>
              <a:ext cx="211719" cy="20289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Oval 47">
              <a:extLst>
                <a:ext uri="{FF2B5EF4-FFF2-40B4-BE49-F238E27FC236}">
                  <a16:creationId xmlns:a16="http://schemas.microsoft.com/office/drawing/2014/main" id="{089C8368-2B94-FD88-DB21-C81DE966D157}"/>
                </a:ext>
              </a:extLst>
            </p:cNvPr>
            <p:cNvSpPr/>
            <p:nvPr/>
          </p:nvSpPr>
          <p:spPr>
            <a:xfrm>
              <a:off x="10198770" y="3208076"/>
              <a:ext cx="78178" cy="74919"/>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Oval 48">
              <a:extLst>
                <a:ext uri="{FF2B5EF4-FFF2-40B4-BE49-F238E27FC236}">
                  <a16:creationId xmlns:a16="http://schemas.microsoft.com/office/drawing/2014/main" id="{B9A2FBB5-CCDD-89D5-0B3B-48B9F908277E}"/>
                </a:ext>
              </a:extLst>
            </p:cNvPr>
            <p:cNvSpPr/>
            <p:nvPr/>
          </p:nvSpPr>
          <p:spPr>
            <a:xfrm>
              <a:off x="10553785" y="3208076"/>
              <a:ext cx="78178" cy="74919"/>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50" name="Straight Arrow Connector 49">
              <a:extLst>
                <a:ext uri="{FF2B5EF4-FFF2-40B4-BE49-F238E27FC236}">
                  <a16:creationId xmlns:a16="http://schemas.microsoft.com/office/drawing/2014/main" id="{114B5FF6-8A5A-E8DE-C421-902D58C9E695}"/>
                </a:ext>
              </a:extLst>
            </p:cNvPr>
            <p:cNvCxnSpPr>
              <a:cxnSpLocks/>
              <a:endCxn id="47" idx="1"/>
            </p:cNvCxnSpPr>
            <p:nvPr/>
          </p:nvCxnSpPr>
          <p:spPr>
            <a:xfrm>
              <a:off x="10265498" y="2947783"/>
              <a:ext cx="70995" cy="53299"/>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A9A1620F-AF54-8A28-6360-BD172658634D}"/>
                </a:ext>
              </a:extLst>
            </p:cNvPr>
            <p:cNvCxnSpPr>
              <a:cxnSpLocks/>
              <a:endCxn id="47" idx="7"/>
            </p:cNvCxnSpPr>
            <p:nvPr/>
          </p:nvCxnSpPr>
          <p:spPr>
            <a:xfrm flipH="1">
              <a:off x="10486201" y="2950129"/>
              <a:ext cx="77332" cy="50953"/>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CEDAA071-CE37-85ED-4166-1822C72CB7E3}"/>
                </a:ext>
              </a:extLst>
            </p:cNvPr>
            <p:cNvCxnSpPr>
              <a:cxnSpLocks/>
              <a:stCxn id="48" idx="7"/>
              <a:endCxn id="47" idx="3"/>
            </p:cNvCxnSpPr>
            <p:nvPr/>
          </p:nvCxnSpPr>
          <p:spPr>
            <a:xfrm flipV="1">
              <a:off x="10265498" y="3144549"/>
              <a:ext cx="70995" cy="74498"/>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677564AA-B380-E768-FE9B-720E5FF71E7D}"/>
                </a:ext>
              </a:extLst>
            </p:cNvPr>
            <p:cNvCxnSpPr>
              <a:cxnSpLocks/>
              <a:stCxn id="47" idx="5"/>
              <a:endCxn id="49" idx="1"/>
            </p:cNvCxnSpPr>
            <p:nvPr/>
          </p:nvCxnSpPr>
          <p:spPr>
            <a:xfrm>
              <a:off x="10486201" y="3144549"/>
              <a:ext cx="79033" cy="74498"/>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2A305D69-96AF-C6AD-C273-D84EA564E71A}"/>
                </a:ext>
              </a:extLst>
            </p:cNvPr>
            <p:cNvCxnSpPr>
              <a:cxnSpLocks/>
              <a:stCxn id="48" idx="6"/>
              <a:endCxn id="49" idx="2"/>
            </p:cNvCxnSpPr>
            <p:nvPr/>
          </p:nvCxnSpPr>
          <p:spPr>
            <a:xfrm>
              <a:off x="10276948" y="3245535"/>
              <a:ext cx="276838" cy="0"/>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3D4BD791-84FC-2461-CF3E-B6244E7DA1A8}"/>
                </a:ext>
              </a:extLst>
            </p:cNvPr>
            <p:cNvCxnSpPr>
              <a:cxnSpLocks/>
              <a:endCxn id="48" idx="0"/>
            </p:cNvCxnSpPr>
            <p:nvPr/>
          </p:nvCxnSpPr>
          <p:spPr>
            <a:xfrm>
              <a:off x="10237858" y="2958756"/>
              <a:ext cx="0" cy="249321"/>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18F7A1E3-28DD-B974-49F5-B7FD4228B4A7}"/>
                </a:ext>
              </a:extLst>
            </p:cNvPr>
            <p:cNvCxnSpPr>
              <a:cxnSpLocks/>
              <a:stCxn id="49" idx="0"/>
            </p:cNvCxnSpPr>
            <p:nvPr/>
          </p:nvCxnSpPr>
          <p:spPr>
            <a:xfrm flipH="1" flipV="1">
              <a:off x="10591173" y="2961101"/>
              <a:ext cx="1702" cy="246974"/>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57" name="Oval 56">
              <a:extLst>
                <a:ext uri="{FF2B5EF4-FFF2-40B4-BE49-F238E27FC236}">
                  <a16:creationId xmlns:a16="http://schemas.microsoft.com/office/drawing/2014/main" id="{B36AAF56-3333-BD6B-9D77-5E56E5A4A82F}"/>
                </a:ext>
              </a:extLst>
            </p:cNvPr>
            <p:cNvSpPr/>
            <p:nvPr/>
          </p:nvSpPr>
          <p:spPr>
            <a:xfrm>
              <a:off x="10658802" y="2974565"/>
              <a:ext cx="211719" cy="20289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Oval 57">
              <a:extLst>
                <a:ext uri="{FF2B5EF4-FFF2-40B4-BE49-F238E27FC236}">
                  <a16:creationId xmlns:a16="http://schemas.microsoft.com/office/drawing/2014/main" id="{32FE1A13-30D5-3E29-41E9-20C27AC622FC}"/>
                </a:ext>
              </a:extLst>
            </p:cNvPr>
            <p:cNvSpPr/>
            <p:nvPr/>
          </p:nvSpPr>
          <p:spPr>
            <a:xfrm>
              <a:off x="10907099" y="3211272"/>
              <a:ext cx="78178" cy="74919"/>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59" name="Straight Arrow Connector 58">
              <a:extLst>
                <a:ext uri="{FF2B5EF4-FFF2-40B4-BE49-F238E27FC236}">
                  <a16:creationId xmlns:a16="http://schemas.microsoft.com/office/drawing/2014/main" id="{0479FFB1-FAA0-2B83-C430-4BF637CA16B8}"/>
                </a:ext>
              </a:extLst>
            </p:cNvPr>
            <p:cNvCxnSpPr>
              <a:cxnSpLocks/>
              <a:endCxn id="57" idx="1"/>
            </p:cNvCxnSpPr>
            <p:nvPr/>
          </p:nvCxnSpPr>
          <p:spPr>
            <a:xfrm>
              <a:off x="10618812" y="2950979"/>
              <a:ext cx="70995" cy="53299"/>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DEF80B15-E3D4-E114-BAF2-FD547FECAFCF}"/>
                </a:ext>
              </a:extLst>
            </p:cNvPr>
            <p:cNvCxnSpPr>
              <a:cxnSpLocks/>
              <a:endCxn id="57" idx="7"/>
            </p:cNvCxnSpPr>
            <p:nvPr/>
          </p:nvCxnSpPr>
          <p:spPr>
            <a:xfrm flipH="1">
              <a:off x="10839515" y="2953324"/>
              <a:ext cx="77332" cy="50953"/>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BB6E7A30-BE25-9D3A-D007-53EC63C21F51}"/>
                </a:ext>
              </a:extLst>
            </p:cNvPr>
            <p:cNvCxnSpPr>
              <a:cxnSpLocks/>
              <a:endCxn id="57" idx="3"/>
            </p:cNvCxnSpPr>
            <p:nvPr/>
          </p:nvCxnSpPr>
          <p:spPr>
            <a:xfrm flipV="1">
              <a:off x="10618812" y="3147746"/>
              <a:ext cx="70995" cy="74498"/>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BE5718CF-8CA6-8CFB-DFEA-F089B88C2EFC}"/>
                </a:ext>
              </a:extLst>
            </p:cNvPr>
            <p:cNvCxnSpPr>
              <a:cxnSpLocks/>
              <a:stCxn id="57" idx="5"/>
              <a:endCxn id="58" idx="1"/>
            </p:cNvCxnSpPr>
            <p:nvPr/>
          </p:nvCxnSpPr>
          <p:spPr>
            <a:xfrm>
              <a:off x="10839515" y="3147746"/>
              <a:ext cx="79033" cy="74498"/>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68E38AE9-C55C-9C38-62D2-C69A1CB2D9D7}"/>
                </a:ext>
              </a:extLst>
            </p:cNvPr>
            <p:cNvCxnSpPr>
              <a:cxnSpLocks/>
              <a:endCxn id="58" idx="2"/>
            </p:cNvCxnSpPr>
            <p:nvPr/>
          </p:nvCxnSpPr>
          <p:spPr>
            <a:xfrm>
              <a:off x="10630261" y="3248730"/>
              <a:ext cx="276838" cy="0"/>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0988B6FD-6E3F-227D-3019-A25EC88E9B8A}"/>
                </a:ext>
              </a:extLst>
            </p:cNvPr>
            <p:cNvCxnSpPr>
              <a:cxnSpLocks/>
              <a:stCxn id="58" idx="0"/>
            </p:cNvCxnSpPr>
            <p:nvPr/>
          </p:nvCxnSpPr>
          <p:spPr>
            <a:xfrm flipH="1" flipV="1">
              <a:off x="10944486" y="2964297"/>
              <a:ext cx="1702" cy="246974"/>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65" name="Oval 64">
              <a:extLst>
                <a:ext uri="{FF2B5EF4-FFF2-40B4-BE49-F238E27FC236}">
                  <a16:creationId xmlns:a16="http://schemas.microsoft.com/office/drawing/2014/main" id="{B5C65912-4221-76D5-354E-93CD73AD5C99}"/>
                </a:ext>
              </a:extLst>
            </p:cNvPr>
            <p:cNvSpPr/>
            <p:nvPr/>
          </p:nvSpPr>
          <p:spPr>
            <a:xfrm>
              <a:off x="11012116" y="2975119"/>
              <a:ext cx="211719" cy="20289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Oval 65">
              <a:extLst>
                <a:ext uri="{FF2B5EF4-FFF2-40B4-BE49-F238E27FC236}">
                  <a16:creationId xmlns:a16="http://schemas.microsoft.com/office/drawing/2014/main" id="{796BE6AD-20C6-807D-4619-B382F6E8D8EC}"/>
                </a:ext>
              </a:extLst>
            </p:cNvPr>
            <p:cNvSpPr/>
            <p:nvPr/>
          </p:nvSpPr>
          <p:spPr>
            <a:xfrm>
              <a:off x="11260412" y="3211826"/>
              <a:ext cx="78178" cy="74919"/>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67" name="Straight Arrow Connector 66">
              <a:extLst>
                <a:ext uri="{FF2B5EF4-FFF2-40B4-BE49-F238E27FC236}">
                  <a16:creationId xmlns:a16="http://schemas.microsoft.com/office/drawing/2014/main" id="{5B7C4542-0046-76EF-28B1-7F937B1D155B}"/>
                </a:ext>
              </a:extLst>
            </p:cNvPr>
            <p:cNvCxnSpPr>
              <a:cxnSpLocks/>
              <a:endCxn id="65" idx="1"/>
            </p:cNvCxnSpPr>
            <p:nvPr/>
          </p:nvCxnSpPr>
          <p:spPr>
            <a:xfrm>
              <a:off x="10972126" y="2951533"/>
              <a:ext cx="70995" cy="53299"/>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D8EE4B40-F07D-5991-80ED-8AADF86D394B}"/>
                </a:ext>
              </a:extLst>
            </p:cNvPr>
            <p:cNvCxnSpPr>
              <a:cxnSpLocks/>
              <a:endCxn id="65" idx="7"/>
            </p:cNvCxnSpPr>
            <p:nvPr/>
          </p:nvCxnSpPr>
          <p:spPr>
            <a:xfrm flipH="1">
              <a:off x="11192828" y="2953879"/>
              <a:ext cx="77332" cy="50953"/>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06CB680D-9967-31DD-60EB-02E08C9BAD62}"/>
                </a:ext>
              </a:extLst>
            </p:cNvPr>
            <p:cNvCxnSpPr>
              <a:cxnSpLocks/>
              <a:endCxn id="65" idx="3"/>
            </p:cNvCxnSpPr>
            <p:nvPr/>
          </p:nvCxnSpPr>
          <p:spPr>
            <a:xfrm flipV="1">
              <a:off x="10972126" y="3148300"/>
              <a:ext cx="70995" cy="74498"/>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31A0617D-B282-7A82-247F-D6FE22385D7B}"/>
                </a:ext>
              </a:extLst>
            </p:cNvPr>
            <p:cNvCxnSpPr>
              <a:cxnSpLocks/>
              <a:stCxn id="65" idx="5"/>
              <a:endCxn id="66" idx="1"/>
            </p:cNvCxnSpPr>
            <p:nvPr/>
          </p:nvCxnSpPr>
          <p:spPr>
            <a:xfrm>
              <a:off x="11192828" y="3148300"/>
              <a:ext cx="79033" cy="74498"/>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3BC641E5-91B9-4098-9BDC-2F9A7B15F38D}"/>
                </a:ext>
              </a:extLst>
            </p:cNvPr>
            <p:cNvCxnSpPr>
              <a:cxnSpLocks/>
              <a:endCxn id="66" idx="2"/>
            </p:cNvCxnSpPr>
            <p:nvPr/>
          </p:nvCxnSpPr>
          <p:spPr>
            <a:xfrm>
              <a:off x="10983575" y="3249285"/>
              <a:ext cx="276838" cy="0"/>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A8A41F05-8F15-3EE2-0F09-5AAB112CC8CC}"/>
                </a:ext>
              </a:extLst>
            </p:cNvPr>
            <p:cNvCxnSpPr>
              <a:cxnSpLocks/>
              <a:stCxn id="66" idx="0"/>
            </p:cNvCxnSpPr>
            <p:nvPr/>
          </p:nvCxnSpPr>
          <p:spPr>
            <a:xfrm flipH="1" flipV="1">
              <a:off x="11297799" y="2964850"/>
              <a:ext cx="1702" cy="246974"/>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73" name="Oval 72">
              <a:extLst>
                <a:ext uri="{FF2B5EF4-FFF2-40B4-BE49-F238E27FC236}">
                  <a16:creationId xmlns:a16="http://schemas.microsoft.com/office/drawing/2014/main" id="{A86AC507-F815-C131-AB26-991AA13D0848}"/>
                </a:ext>
              </a:extLst>
            </p:cNvPr>
            <p:cNvSpPr/>
            <p:nvPr/>
          </p:nvSpPr>
          <p:spPr>
            <a:xfrm>
              <a:off x="10303786" y="3297830"/>
              <a:ext cx="211719" cy="20289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Oval 73">
              <a:extLst>
                <a:ext uri="{FF2B5EF4-FFF2-40B4-BE49-F238E27FC236}">
                  <a16:creationId xmlns:a16="http://schemas.microsoft.com/office/drawing/2014/main" id="{49C0477F-D594-B07F-ADA5-BF4D2BBA6A84}"/>
                </a:ext>
              </a:extLst>
            </p:cNvPr>
            <p:cNvSpPr/>
            <p:nvPr/>
          </p:nvSpPr>
          <p:spPr>
            <a:xfrm>
              <a:off x="10197067" y="3534536"/>
              <a:ext cx="78178" cy="74919"/>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Oval 74">
              <a:extLst>
                <a:ext uri="{FF2B5EF4-FFF2-40B4-BE49-F238E27FC236}">
                  <a16:creationId xmlns:a16="http://schemas.microsoft.com/office/drawing/2014/main" id="{0431FBBE-4694-E524-019D-9A4F61326868}"/>
                </a:ext>
              </a:extLst>
            </p:cNvPr>
            <p:cNvSpPr/>
            <p:nvPr/>
          </p:nvSpPr>
          <p:spPr>
            <a:xfrm>
              <a:off x="10552083" y="3534536"/>
              <a:ext cx="78178" cy="74919"/>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76" name="Straight Arrow Connector 75">
              <a:extLst>
                <a:ext uri="{FF2B5EF4-FFF2-40B4-BE49-F238E27FC236}">
                  <a16:creationId xmlns:a16="http://schemas.microsoft.com/office/drawing/2014/main" id="{F4A1AD98-9813-1FE0-3523-BE90E79834F3}"/>
                </a:ext>
              </a:extLst>
            </p:cNvPr>
            <p:cNvCxnSpPr>
              <a:cxnSpLocks/>
              <a:endCxn id="73" idx="1"/>
            </p:cNvCxnSpPr>
            <p:nvPr/>
          </p:nvCxnSpPr>
          <p:spPr>
            <a:xfrm>
              <a:off x="10263797" y="3274243"/>
              <a:ext cx="70995" cy="53299"/>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A203AEB5-EC0D-45BD-61C4-6C270A538825}"/>
                </a:ext>
              </a:extLst>
            </p:cNvPr>
            <p:cNvCxnSpPr>
              <a:cxnSpLocks/>
              <a:endCxn id="73" idx="7"/>
            </p:cNvCxnSpPr>
            <p:nvPr/>
          </p:nvCxnSpPr>
          <p:spPr>
            <a:xfrm flipH="1">
              <a:off x="10484499" y="3276589"/>
              <a:ext cx="77332" cy="50953"/>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FB40B5D4-8B5B-EE1B-F5AC-1BFE259D9B85}"/>
                </a:ext>
              </a:extLst>
            </p:cNvPr>
            <p:cNvCxnSpPr>
              <a:cxnSpLocks/>
              <a:stCxn id="74" idx="7"/>
              <a:endCxn id="73" idx="3"/>
            </p:cNvCxnSpPr>
            <p:nvPr/>
          </p:nvCxnSpPr>
          <p:spPr>
            <a:xfrm flipV="1">
              <a:off x="10263797" y="3471010"/>
              <a:ext cx="70995" cy="74498"/>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6666CE96-CA05-4B8E-7FE9-FC3827B01C8C}"/>
                </a:ext>
              </a:extLst>
            </p:cNvPr>
            <p:cNvCxnSpPr>
              <a:cxnSpLocks/>
              <a:stCxn id="73" idx="5"/>
              <a:endCxn id="75" idx="1"/>
            </p:cNvCxnSpPr>
            <p:nvPr/>
          </p:nvCxnSpPr>
          <p:spPr>
            <a:xfrm>
              <a:off x="10484499" y="3471010"/>
              <a:ext cx="79033" cy="74498"/>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B789A102-0AFD-EE03-D407-886B33E0E233}"/>
                </a:ext>
              </a:extLst>
            </p:cNvPr>
            <p:cNvCxnSpPr>
              <a:cxnSpLocks/>
              <a:stCxn id="74" idx="6"/>
              <a:endCxn id="75" idx="2"/>
            </p:cNvCxnSpPr>
            <p:nvPr/>
          </p:nvCxnSpPr>
          <p:spPr>
            <a:xfrm>
              <a:off x="10275246" y="3571996"/>
              <a:ext cx="276838" cy="0"/>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AB5A01EF-3B3A-BB0B-74AB-38C344402D2D}"/>
                </a:ext>
              </a:extLst>
            </p:cNvPr>
            <p:cNvCxnSpPr>
              <a:cxnSpLocks/>
              <a:endCxn id="74" idx="0"/>
            </p:cNvCxnSpPr>
            <p:nvPr/>
          </p:nvCxnSpPr>
          <p:spPr>
            <a:xfrm>
              <a:off x="10236157" y="3285216"/>
              <a:ext cx="0" cy="249321"/>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33163B43-E188-A862-7C2E-3CFBCC1B3948}"/>
                </a:ext>
              </a:extLst>
            </p:cNvPr>
            <p:cNvCxnSpPr>
              <a:cxnSpLocks/>
              <a:stCxn id="75" idx="0"/>
            </p:cNvCxnSpPr>
            <p:nvPr/>
          </p:nvCxnSpPr>
          <p:spPr>
            <a:xfrm flipH="1" flipV="1">
              <a:off x="10589470" y="3287562"/>
              <a:ext cx="1702" cy="246974"/>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83" name="Oval 82">
              <a:extLst>
                <a:ext uri="{FF2B5EF4-FFF2-40B4-BE49-F238E27FC236}">
                  <a16:creationId xmlns:a16="http://schemas.microsoft.com/office/drawing/2014/main" id="{B526A3A0-F62F-502E-98DC-DC96F356F9F4}"/>
                </a:ext>
              </a:extLst>
            </p:cNvPr>
            <p:cNvSpPr/>
            <p:nvPr/>
          </p:nvSpPr>
          <p:spPr>
            <a:xfrm>
              <a:off x="10657100" y="3301025"/>
              <a:ext cx="211719" cy="20289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4" name="Oval 83">
              <a:extLst>
                <a:ext uri="{FF2B5EF4-FFF2-40B4-BE49-F238E27FC236}">
                  <a16:creationId xmlns:a16="http://schemas.microsoft.com/office/drawing/2014/main" id="{CEE5EE31-C5C1-6605-2FAF-7AE774AC7616}"/>
                </a:ext>
              </a:extLst>
            </p:cNvPr>
            <p:cNvSpPr/>
            <p:nvPr/>
          </p:nvSpPr>
          <p:spPr>
            <a:xfrm>
              <a:off x="10905396" y="3537732"/>
              <a:ext cx="78178" cy="74919"/>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85" name="Straight Arrow Connector 84">
              <a:extLst>
                <a:ext uri="{FF2B5EF4-FFF2-40B4-BE49-F238E27FC236}">
                  <a16:creationId xmlns:a16="http://schemas.microsoft.com/office/drawing/2014/main" id="{25852521-C81C-FABC-7D4E-C4C9A82AAD25}"/>
                </a:ext>
              </a:extLst>
            </p:cNvPr>
            <p:cNvCxnSpPr>
              <a:cxnSpLocks/>
              <a:endCxn id="83" idx="1"/>
            </p:cNvCxnSpPr>
            <p:nvPr/>
          </p:nvCxnSpPr>
          <p:spPr>
            <a:xfrm>
              <a:off x="10617110" y="3277440"/>
              <a:ext cx="70995" cy="53299"/>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6CD89348-508A-D10B-876A-947265998A20}"/>
                </a:ext>
              </a:extLst>
            </p:cNvPr>
            <p:cNvCxnSpPr>
              <a:cxnSpLocks/>
              <a:endCxn id="83" idx="7"/>
            </p:cNvCxnSpPr>
            <p:nvPr/>
          </p:nvCxnSpPr>
          <p:spPr>
            <a:xfrm flipH="1">
              <a:off x="10837812" y="3279785"/>
              <a:ext cx="77332" cy="50953"/>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23E879B1-7578-8D02-02DA-5520BAF0ABB9}"/>
                </a:ext>
              </a:extLst>
            </p:cNvPr>
            <p:cNvCxnSpPr>
              <a:cxnSpLocks/>
              <a:endCxn id="83" idx="3"/>
            </p:cNvCxnSpPr>
            <p:nvPr/>
          </p:nvCxnSpPr>
          <p:spPr>
            <a:xfrm flipV="1">
              <a:off x="10617110" y="3474206"/>
              <a:ext cx="70995" cy="74498"/>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2BC6D9E9-C91C-005F-F7E9-07BDCCF3193B}"/>
                </a:ext>
              </a:extLst>
            </p:cNvPr>
            <p:cNvCxnSpPr>
              <a:cxnSpLocks/>
              <a:stCxn id="83" idx="5"/>
              <a:endCxn id="84" idx="1"/>
            </p:cNvCxnSpPr>
            <p:nvPr/>
          </p:nvCxnSpPr>
          <p:spPr>
            <a:xfrm>
              <a:off x="10837812" y="3474206"/>
              <a:ext cx="79033" cy="74498"/>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467E8C29-9066-F6C2-7DC7-451DE3BA7874}"/>
                </a:ext>
              </a:extLst>
            </p:cNvPr>
            <p:cNvCxnSpPr>
              <a:cxnSpLocks/>
              <a:endCxn id="84" idx="2"/>
            </p:cNvCxnSpPr>
            <p:nvPr/>
          </p:nvCxnSpPr>
          <p:spPr>
            <a:xfrm>
              <a:off x="10628559" y="3575192"/>
              <a:ext cx="276838" cy="0"/>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B718D53D-E578-A49F-7F73-ED33230B9C60}"/>
                </a:ext>
              </a:extLst>
            </p:cNvPr>
            <p:cNvCxnSpPr>
              <a:cxnSpLocks/>
              <a:stCxn id="84" idx="0"/>
            </p:cNvCxnSpPr>
            <p:nvPr/>
          </p:nvCxnSpPr>
          <p:spPr>
            <a:xfrm flipH="1" flipV="1">
              <a:off x="10942784" y="3290758"/>
              <a:ext cx="1702" cy="246974"/>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91" name="Oval 90">
              <a:extLst>
                <a:ext uri="{FF2B5EF4-FFF2-40B4-BE49-F238E27FC236}">
                  <a16:creationId xmlns:a16="http://schemas.microsoft.com/office/drawing/2014/main" id="{687BE3DB-11FC-2FFF-D071-B3A13DBFDEFE}"/>
                </a:ext>
              </a:extLst>
            </p:cNvPr>
            <p:cNvSpPr/>
            <p:nvPr/>
          </p:nvSpPr>
          <p:spPr>
            <a:xfrm>
              <a:off x="11010413" y="3301579"/>
              <a:ext cx="211719" cy="20289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2" name="Oval 91">
              <a:extLst>
                <a:ext uri="{FF2B5EF4-FFF2-40B4-BE49-F238E27FC236}">
                  <a16:creationId xmlns:a16="http://schemas.microsoft.com/office/drawing/2014/main" id="{DD6D310E-6EF6-4250-0103-C08E48F73BB6}"/>
                </a:ext>
              </a:extLst>
            </p:cNvPr>
            <p:cNvSpPr/>
            <p:nvPr/>
          </p:nvSpPr>
          <p:spPr>
            <a:xfrm>
              <a:off x="11258711" y="3538287"/>
              <a:ext cx="78178" cy="74919"/>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93" name="Straight Arrow Connector 92">
              <a:extLst>
                <a:ext uri="{FF2B5EF4-FFF2-40B4-BE49-F238E27FC236}">
                  <a16:creationId xmlns:a16="http://schemas.microsoft.com/office/drawing/2014/main" id="{8C7018FB-57AE-9029-CFCB-E1080A6C21D0}"/>
                </a:ext>
              </a:extLst>
            </p:cNvPr>
            <p:cNvCxnSpPr>
              <a:cxnSpLocks/>
              <a:endCxn id="91" idx="1"/>
            </p:cNvCxnSpPr>
            <p:nvPr/>
          </p:nvCxnSpPr>
          <p:spPr>
            <a:xfrm>
              <a:off x="10970423" y="3277994"/>
              <a:ext cx="70995" cy="53299"/>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9D55B57B-2907-CE1D-A8BC-DFA630106B2A}"/>
                </a:ext>
              </a:extLst>
            </p:cNvPr>
            <p:cNvCxnSpPr>
              <a:cxnSpLocks/>
              <a:endCxn id="91" idx="7"/>
            </p:cNvCxnSpPr>
            <p:nvPr/>
          </p:nvCxnSpPr>
          <p:spPr>
            <a:xfrm flipH="1">
              <a:off x="11191127" y="3280339"/>
              <a:ext cx="77332" cy="50953"/>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4646D26E-1BF7-4909-AF0D-BECE8092A925}"/>
                </a:ext>
              </a:extLst>
            </p:cNvPr>
            <p:cNvCxnSpPr>
              <a:cxnSpLocks/>
              <a:endCxn id="91" idx="3"/>
            </p:cNvCxnSpPr>
            <p:nvPr/>
          </p:nvCxnSpPr>
          <p:spPr>
            <a:xfrm flipV="1">
              <a:off x="10970423" y="3474761"/>
              <a:ext cx="70995" cy="74498"/>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30B4B2C0-D6E5-9483-3D45-1CB14CE4B9AB}"/>
                </a:ext>
              </a:extLst>
            </p:cNvPr>
            <p:cNvCxnSpPr>
              <a:cxnSpLocks/>
              <a:stCxn id="91" idx="5"/>
              <a:endCxn id="92" idx="1"/>
            </p:cNvCxnSpPr>
            <p:nvPr/>
          </p:nvCxnSpPr>
          <p:spPr>
            <a:xfrm>
              <a:off x="11191127" y="3474761"/>
              <a:ext cx="79033" cy="74498"/>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FE66F11F-87E6-C8A9-3402-1CB18FC431BC}"/>
                </a:ext>
              </a:extLst>
            </p:cNvPr>
            <p:cNvCxnSpPr>
              <a:cxnSpLocks/>
              <a:endCxn id="92" idx="2"/>
            </p:cNvCxnSpPr>
            <p:nvPr/>
          </p:nvCxnSpPr>
          <p:spPr>
            <a:xfrm>
              <a:off x="10981873" y="3575745"/>
              <a:ext cx="276838" cy="0"/>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766E8920-21F0-94CF-5F89-20DBB234EF2A}"/>
                </a:ext>
              </a:extLst>
            </p:cNvPr>
            <p:cNvCxnSpPr>
              <a:cxnSpLocks/>
              <a:stCxn id="92" idx="0"/>
            </p:cNvCxnSpPr>
            <p:nvPr/>
          </p:nvCxnSpPr>
          <p:spPr>
            <a:xfrm flipH="1" flipV="1">
              <a:off x="11296097" y="3291311"/>
              <a:ext cx="1702" cy="246974"/>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9E2EF8DF-E940-88B1-6B31-CBF90F720CA7}"/>
                </a:ext>
              </a:extLst>
            </p:cNvPr>
            <p:cNvCxnSpPr>
              <a:cxnSpLocks/>
            </p:cNvCxnSpPr>
            <p:nvPr/>
          </p:nvCxnSpPr>
          <p:spPr>
            <a:xfrm>
              <a:off x="11296097" y="3615885"/>
              <a:ext cx="1" cy="100068"/>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47ACC8B5-D785-0885-BD9E-2A68247FD147}"/>
                </a:ext>
              </a:extLst>
            </p:cNvPr>
            <p:cNvCxnSpPr>
              <a:cxnSpLocks/>
            </p:cNvCxnSpPr>
            <p:nvPr/>
          </p:nvCxnSpPr>
          <p:spPr>
            <a:xfrm>
              <a:off x="10946186" y="3609845"/>
              <a:ext cx="1" cy="100068"/>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202623E3-400A-73F6-84D2-B3A807D6E498}"/>
                </a:ext>
              </a:extLst>
            </p:cNvPr>
            <p:cNvCxnSpPr>
              <a:cxnSpLocks/>
            </p:cNvCxnSpPr>
            <p:nvPr/>
          </p:nvCxnSpPr>
          <p:spPr>
            <a:xfrm>
              <a:off x="10590320" y="3612135"/>
              <a:ext cx="1" cy="100068"/>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6FD64FB7-4666-154C-D881-32FB7C52A540}"/>
                </a:ext>
              </a:extLst>
            </p:cNvPr>
            <p:cNvCxnSpPr>
              <a:cxnSpLocks/>
            </p:cNvCxnSpPr>
            <p:nvPr/>
          </p:nvCxnSpPr>
          <p:spPr>
            <a:xfrm>
              <a:off x="10238756" y="3610399"/>
              <a:ext cx="1" cy="100068"/>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103" name="Rectangle 102">
              <a:extLst>
                <a:ext uri="{FF2B5EF4-FFF2-40B4-BE49-F238E27FC236}">
                  <a16:creationId xmlns:a16="http://schemas.microsoft.com/office/drawing/2014/main" id="{1A423B25-3A82-CE73-E2CA-C9CBB73C5113}"/>
                </a:ext>
              </a:extLst>
            </p:cNvPr>
            <p:cNvSpPr/>
            <p:nvPr/>
          </p:nvSpPr>
          <p:spPr>
            <a:xfrm>
              <a:off x="9828060" y="3711796"/>
              <a:ext cx="1496138" cy="110547"/>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Connector: Elbow 103">
              <a:extLst>
                <a:ext uri="{FF2B5EF4-FFF2-40B4-BE49-F238E27FC236}">
                  <a16:creationId xmlns:a16="http://schemas.microsoft.com/office/drawing/2014/main" id="{FF7164A2-BDE1-2D84-0824-43F96C4A1BED}"/>
                </a:ext>
              </a:extLst>
            </p:cNvPr>
            <p:cNvCxnSpPr>
              <a:cxnSpLocks/>
              <a:stCxn id="103" idx="3"/>
              <a:endCxn id="12" idx="3"/>
            </p:cNvCxnSpPr>
            <p:nvPr/>
          </p:nvCxnSpPr>
          <p:spPr>
            <a:xfrm flipV="1">
              <a:off x="11324198" y="1692536"/>
              <a:ext cx="246843" cy="2074534"/>
            </a:xfrm>
            <a:prstGeom prst="bentConnector3">
              <a:avLst>
                <a:gd name="adj1" fmla="val 192609"/>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1A9CA5D3-9FD1-9B34-9003-4A4822B69C42}"/>
                </a:ext>
              </a:extLst>
            </p:cNvPr>
            <p:cNvCxnSpPr>
              <a:cxnSpLocks/>
            </p:cNvCxnSpPr>
            <p:nvPr/>
          </p:nvCxnSpPr>
          <p:spPr>
            <a:xfrm>
              <a:off x="9878760" y="2464598"/>
              <a:ext cx="1" cy="100068"/>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106" name="Oval 105">
              <a:extLst>
                <a:ext uri="{FF2B5EF4-FFF2-40B4-BE49-F238E27FC236}">
                  <a16:creationId xmlns:a16="http://schemas.microsoft.com/office/drawing/2014/main" id="{229A0502-BB04-926A-A1D6-B75E7AD41D67}"/>
                </a:ext>
              </a:extLst>
            </p:cNvPr>
            <p:cNvSpPr/>
            <p:nvPr/>
          </p:nvSpPr>
          <p:spPr>
            <a:xfrm>
              <a:off x="9947194" y="2646103"/>
              <a:ext cx="211719" cy="20289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Oval 106">
              <a:extLst>
                <a:ext uri="{FF2B5EF4-FFF2-40B4-BE49-F238E27FC236}">
                  <a16:creationId xmlns:a16="http://schemas.microsoft.com/office/drawing/2014/main" id="{B0DBAB32-C1C3-32CD-D1B7-442CF4CA2E96}"/>
                </a:ext>
              </a:extLst>
            </p:cNvPr>
            <p:cNvSpPr/>
            <p:nvPr/>
          </p:nvSpPr>
          <p:spPr>
            <a:xfrm>
              <a:off x="9840476" y="2558570"/>
              <a:ext cx="78178" cy="74919"/>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Oval 107">
              <a:extLst>
                <a:ext uri="{FF2B5EF4-FFF2-40B4-BE49-F238E27FC236}">
                  <a16:creationId xmlns:a16="http://schemas.microsoft.com/office/drawing/2014/main" id="{5BDADFB1-E39A-FC28-A7B0-7CFF8E9DFE46}"/>
                </a:ext>
              </a:extLst>
            </p:cNvPr>
            <p:cNvSpPr/>
            <p:nvPr/>
          </p:nvSpPr>
          <p:spPr>
            <a:xfrm>
              <a:off x="9840476" y="2882810"/>
              <a:ext cx="78178" cy="74919"/>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09" name="Straight Arrow Connector 108">
              <a:extLst>
                <a:ext uri="{FF2B5EF4-FFF2-40B4-BE49-F238E27FC236}">
                  <a16:creationId xmlns:a16="http://schemas.microsoft.com/office/drawing/2014/main" id="{98561236-76CB-4B35-4357-548FB98D0112}"/>
                </a:ext>
              </a:extLst>
            </p:cNvPr>
            <p:cNvCxnSpPr>
              <a:cxnSpLocks/>
              <a:stCxn id="107" idx="5"/>
              <a:endCxn id="106" idx="1"/>
            </p:cNvCxnSpPr>
            <p:nvPr/>
          </p:nvCxnSpPr>
          <p:spPr>
            <a:xfrm>
              <a:off x="9907204" y="2622517"/>
              <a:ext cx="70995" cy="53299"/>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31CC577D-9787-3DF5-0B92-862BAF588C9D}"/>
                </a:ext>
              </a:extLst>
            </p:cNvPr>
            <p:cNvCxnSpPr>
              <a:cxnSpLocks/>
              <a:endCxn id="106" idx="7"/>
            </p:cNvCxnSpPr>
            <p:nvPr/>
          </p:nvCxnSpPr>
          <p:spPr>
            <a:xfrm flipH="1">
              <a:off x="10127907" y="2624863"/>
              <a:ext cx="77332" cy="50953"/>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45CC1BCF-8400-6626-AE8F-DAEC410E9D9B}"/>
                </a:ext>
              </a:extLst>
            </p:cNvPr>
            <p:cNvCxnSpPr>
              <a:cxnSpLocks/>
              <a:stCxn id="108" idx="7"/>
              <a:endCxn id="106" idx="3"/>
            </p:cNvCxnSpPr>
            <p:nvPr/>
          </p:nvCxnSpPr>
          <p:spPr>
            <a:xfrm flipV="1">
              <a:off x="9907204" y="2819284"/>
              <a:ext cx="70995" cy="74498"/>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1420663E-17EF-F5F1-16FE-0E7D6AEE00F0}"/>
                </a:ext>
              </a:extLst>
            </p:cNvPr>
            <p:cNvCxnSpPr>
              <a:cxnSpLocks/>
              <a:stCxn id="106" idx="5"/>
            </p:cNvCxnSpPr>
            <p:nvPr/>
          </p:nvCxnSpPr>
          <p:spPr>
            <a:xfrm>
              <a:off x="10127907" y="2819284"/>
              <a:ext cx="79033" cy="74498"/>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E3DECC4D-F8CF-5329-191B-C7F8DB675D4D}"/>
                </a:ext>
              </a:extLst>
            </p:cNvPr>
            <p:cNvCxnSpPr>
              <a:cxnSpLocks/>
              <a:stCxn id="108" idx="6"/>
            </p:cNvCxnSpPr>
            <p:nvPr/>
          </p:nvCxnSpPr>
          <p:spPr>
            <a:xfrm>
              <a:off x="9918653" y="2920269"/>
              <a:ext cx="276838" cy="0"/>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37B86A0B-0EC7-E996-2B28-171F65ED8DF1}"/>
                </a:ext>
              </a:extLst>
            </p:cNvPr>
            <p:cNvCxnSpPr>
              <a:cxnSpLocks/>
              <a:stCxn id="107" idx="4"/>
              <a:endCxn id="108" idx="0"/>
            </p:cNvCxnSpPr>
            <p:nvPr/>
          </p:nvCxnSpPr>
          <p:spPr>
            <a:xfrm>
              <a:off x="9879565" y="2633489"/>
              <a:ext cx="0" cy="249321"/>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D8113304-D1B6-FF2B-2308-EE2EE62918F9}"/>
                </a:ext>
              </a:extLst>
            </p:cNvPr>
            <p:cNvCxnSpPr>
              <a:cxnSpLocks/>
              <a:stCxn id="107" idx="6"/>
            </p:cNvCxnSpPr>
            <p:nvPr/>
          </p:nvCxnSpPr>
          <p:spPr>
            <a:xfrm>
              <a:off x="9918653" y="2596030"/>
              <a:ext cx="275136" cy="2345"/>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116" name="Oval 115">
              <a:extLst>
                <a:ext uri="{FF2B5EF4-FFF2-40B4-BE49-F238E27FC236}">
                  <a16:creationId xmlns:a16="http://schemas.microsoft.com/office/drawing/2014/main" id="{EEE1198D-7DDB-270D-2F2D-00BA9FEAC1AA}"/>
                </a:ext>
              </a:extLst>
            </p:cNvPr>
            <p:cNvSpPr/>
            <p:nvPr/>
          </p:nvSpPr>
          <p:spPr>
            <a:xfrm>
              <a:off x="9945492" y="2971369"/>
              <a:ext cx="211719" cy="20289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7" name="Oval 116">
              <a:extLst>
                <a:ext uri="{FF2B5EF4-FFF2-40B4-BE49-F238E27FC236}">
                  <a16:creationId xmlns:a16="http://schemas.microsoft.com/office/drawing/2014/main" id="{B2AB0418-626D-82AB-DCBE-672267F21F1E}"/>
                </a:ext>
              </a:extLst>
            </p:cNvPr>
            <p:cNvSpPr/>
            <p:nvPr/>
          </p:nvSpPr>
          <p:spPr>
            <a:xfrm>
              <a:off x="9838774" y="3208076"/>
              <a:ext cx="78178" cy="74919"/>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18" name="Straight Arrow Connector 117">
              <a:extLst>
                <a:ext uri="{FF2B5EF4-FFF2-40B4-BE49-F238E27FC236}">
                  <a16:creationId xmlns:a16="http://schemas.microsoft.com/office/drawing/2014/main" id="{265B58B7-0B96-7EDC-3D67-17FA42AE09FE}"/>
                </a:ext>
              </a:extLst>
            </p:cNvPr>
            <p:cNvCxnSpPr>
              <a:cxnSpLocks/>
              <a:endCxn id="116" idx="1"/>
            </p:cNvCxnSpPr>
            <p:nvPr/>
          </p:nvCxnSpPr>
          <p:spPr>
            <a:xfrm>
              <a:off x="9905502" y="2947783"/>
              <a:ext cx="70995" cy="53299"/>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BDB63FD3-BDD7-0A74-CED3-20D9B91C763E}"/>
                </a:ext>
              </a:extLst>
            </p:cNvPr>
            <p:cNvCxnSpPr>
              <a:cxnSpLocks/>
              <a:endCxn id="116" idx="7"/>
            </p:cNvCxnSpPr>
            <p:nvPr/>
          </p:nvCxnSpPr>
          <p:spPr>
            <a:xfrm flipH="1">
              <a:off x="10126205" y="2950129"/>
              <a:ext cx="77332" cy="50953"/>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6052BAD6-0A94-598B-5B17-F485CE09291F}"/>
                </a:ext>
              </a:extLst>
            </p:cNvPr>
            <p:cNvCxnSpPr>
              <a:cxnSpLocks/>
              <a:stCxn id="117" idx="7"/>
              <a:endCxn id="116" idx="3"/>
            </p:cNvCxnSpPr>
            <p:nvPr/>
          </p:nvCxnSpPr>
          <p:spPr>
            <a:xfrm flipV="1">
              <a:off x="9905502" y="3144549"/>
              <a:ext cx="70995" cy="74498"/>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8229944E-5AD4-A674-6204-7F5CD0144EC5}"/>
                </a:ext>
              </a:extLst>
            </p:cNvPr>
            <p:cNvCxnSpPr>
              <a:cxnSpLocks/>
              <a:stCxn id="116" idx="5"/>
            </p:cNvCxnSpPr>
            <p:nvPr/>
          </p:nvCxnSpPr>
          <p:spPr>
            <a:xfrm>
              <a:off x="10126205" y="3144549"/>
              <a:ext cx="79033" cy="74498"/>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2A07ACCB-F2BB-F904-FCDC-9393E1C1876E}"/>
                </a:ext>
              </a:extLst>
            </p:cNvPr>
            <p:cNvCxnSpPr>
              <a:cxnSpLocks/>
              <a:stCxn id="117" idx="6"/>
            </p:cNvCxnSpPr>
            <p:nvPr/>
          </p:nvCxnSpPr>
          <p:spPr>
            <a:xfrm>
              <a:off x="9916952" y="3245535"/>
              <a:ext cx="276838" cy="0"/>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D446F83A-7DC3-7E95-73EE-8B76AE435002}"/>
                </a:ext>
              </a:extLst>
            </p:cNvPr>
            <p:cNvCxnSpPr>
              <a:cxnSpLocks/>
              <a:endCxn id="117" idx="0"/>
            </p:cNvCxnSpPr>
            <p:nvPr/>
          </p:nvCxnSpPr>
          <p:spPr>
            <a:xfrm>
              <a:off x="9877862" y="2958756"/>
              <a:ext cx="0" cy="249321"/>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124" name="Oval 123">
              <a:extLst>
                <a:ext uri="{FF2B5EF4-FFF2-40B4-BE49-F238E27FC236}">
                  <a16:creationId xmlns:a16="http://schemas.microsoft.com/office/drawing/2014/main" id="{0D3FE7D0-27BC-9E4E-9858-695888616B8E}"/>
                </a:ext>
              </a:extLst>
            </p:cNvPr>
            <p:cNvSpPr/>
            <p:nvPr/>
          </p:nvSpPr>
          <p:spPr>
            <a:xfrm>
              <a:off x="9943790" y="3297830"/>
              <a:ext cx="211719" cy="20289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5" name="Oval 124">
              <a:extLst>
                <a:ext uri="{FF2B5EF4-FFF2-40B4-BE49-F238E27FC236}">
                  <a16:creationId xmlns:a16="http://schemas.microsoft.com/office/drawing/2014/main" id="{99DE8E10-E123-6360-0021-16AA80719195}"/>
                </a:ext>
              </a:extLst>
            </p:cNvPr>
            <p:cNvSpPr/>
            <p:nvPr/>
          </p:nvSpPr>
          <p:spPr>
            <a:xfrm>
              <a:off x="9837072" y="3534536"/>
              <a:ext cx="78178" cy="74919"/>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26" name="Straight Arrow Connector 125">
              <a:extLst>
                <a:ext uri="{FF2B5EF4-FFF2-40B4-BE49-F238E27FC236}">
                  <a16:creationId xmlns:a16="http://schemas.microsoft.com/office/drawing/2014/main" id="{E66D77A6-699D-4867-3726-8FC7CFC738EE}"/>
                </a:ext>
              </a:extLst>
            </p:cNvPr>
            <p:cNvCxnSpPr>
              <a:cxnSpLocks/>
              <a:endCxn id="124" idx="1"/>
            </p:cNvCxnSpPr>
            <p:nvPr/>
          </p:nvCxnSpPr>
          <p:spPr>
            <a:xfrm>
              <a:off x="9903800" y="3274243"/>
              <a:ext cx="70995" cy="53299"/>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7B50C800-1AE9-BF50-054F-076B0B271C9D}"/>
                </a:ext>
              </a:extLst>
            </p:cNvPr>
            <p:cNvCxnSpPr>
              <a:cxnSpLocks/>
              <a:endCxn id="124" idx="7"/>
            </p:cNvCxnSpPr>
            <p:nvPr/>
          </p:nvCxnSpPr>
          <p:spPr>
            <a:xfrm flipH="1">
              <a:off x="10124503" y="3276589"/>
              <a:ext cx="77332" cy="50953"/>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28" name="Straight Arrow Connector 127">
              <a:extLst>
                <a:ext uri="{FF2B5EF4-FFF2-40B4-BE49-F238E27FC236}">
                  <a16:creationId xmlns:a16="http://schemas.microsoft.com/office/drawing/2014/main" id="{7BBE3C22-95B2-90F6-6B41-989615966488}"/>
                </a:ext>
              </a:extLst>
            </p:cNvPr>
            <p:cNvCxnSpPr>
              <a:cxnSpLocks/>
              <a:stCxn id="125" idx="7"/>
              <a:endCxn id="124" idx="3"/>
            </p:cNvCxnSpPr>
            <p:nvPr/>
          </p:nvCxnSpPr>
          <p:spPr>
            <a:xfrm flipV="1">
              <a:off x="9903800" y="3471010"/>
              <a:ext cx="70995" cy="74498"/>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8776DBF1-10EB-D81A-5A5B-760143140BFE}"/>
                </a:ext>
              </a:extLst>
            </p:cNvPr>
            <p:cNvCxnSpPr>
              <a:cxnSpLocks/>
              <a:stCxn id="124" idx="5"/>
            </p:cNvCxnSpPr>
            <p:nvPr/>
          </p:nvCxnSpPr>
          <p:spPr>
            <a:xfrm>
              <a:off x="10124503" y="3471010"/>
              <a:ext cx="79033" cy="74498"/>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349E16A3-1DA8-004F-E5D9-CFD971EFD4B8}"/>
                </a:ext>
              </a:extLst>
            </p:cNvPr>
            <p:cNvCxnSpPr>
              <a:cxnSpLocks/>
              <a:stCxn id="125" idx="6"/>
            </p:cNvCxnSpPr>
            <p:nvPr/>
          </p:nvCxnSpPr>
          <p:spPr>
            <a:xfrm>
              <a:off x="9915249" y="3571996"/>
              <a:ext cx="276838" cy="0"/>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921360FF-C6EB-FEBB-CABA-1177C7432351}"/>
                </a:ext>
              </a:extLst>
            </p:cNvPr>
            <p:cNvCxnSpPr>
              <a:cxnSpLocks/>
              <a:endCxn id="125" idx="0"/>
            </p:cNvCxnSpPr>
            <p:nvPr/>
          </p:nvCxnSpPr>
          <p:spPr>
            <a:xfrm>
              <a:off x="9876161" y="3285216"/>
              <a:ext cx="0" cy="249321"/>
            </a:xfrm>
            <a:prstGeom prst="straightConnector1">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a16="http://schemas.microsoft.com/office/drawing/2014/main" id="{AD0BBA03-8400-6F0D-D00D-CF222E8DEC1A}"/>
                </a:ext>
              </a:extLst>
            </p:cNvPr>
            <p:cNvCxnSpPr>
              <a:cxnSpLocks/>
            </p:cNvCxnSpPr>
            <p:nvPr/>
          </p:nvCxnSpPr>
          <p:spPr>
            <a:xfrm>
              <a:off x="9878760" y="3610399"/>
              <a:ext cx="1" cy="100068"/>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133" name="Rectangle 132">
              <a:extLst>
                <a:ext uri="{FF2B5EF4-FFF2-40B4-BE49-F238E27FC236}">
                  <a16:creationId xmlns:a16="http://schemas.microsoft.com/office/drawing/2014/main" id="{C414CC93-F06A-0AC7-B661-02C4682C4A4A}"/>
                </a:ext>
              </a:extLst>
            </p:cNvPr>
            <p:cNvSpPr/>
            <p:nvPr/>
          </p:nvSpPr>
          <p:spPr>
            <a:xfrm>
              <a:off x="9828059" y="2365730"/>
              <a:ext cx="1496138" cy="110547"/>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4" name="TextBox 133">
            <a:extLst>
              <a:ext uri="{FF2B5EF4-FFF2-40B4-BE49-F238E27FC236}">
                <a16:creationId xmlns:a16="http://schemas.microsoft.com/office/drawing/2014/main" id="{724A9EAA-DD4F-321F-CC8A-977DED20A90B}"/>
              </a:ext>
            </a:extLst>
          </p:cNvPr>
          <p:cNvSpPr txBox="1"/>
          <p:nvPr/>
        </p:nvSpPr>
        <p:spPr>
          <a:xfrm>
            <a:off x="7864106" y="905110"/>
            <a:ext cx="1622559" cy="461665"/>
          </a:xfrm>
          <a:prstGeom prst="rect">
            <a:avLst/>
          </a:prstGeom>
          <a:noFill/>
        </p:spPr>
        <p:txBody>
          <a:bodyPr wrap="none" rtlCol="0">
            <a:spAutoFit/>
          </a:bodyPr>
          <a:lstStyle/>
          <a:p>
            <a:pPr algn="ctr"/>
            <a:r>
              <a:rPr lang="en-US" altLang="zh-CN" sz="2400" b="1" dirty="0"/>
              <a:t>Mesh-Style</a:t>
            </a:r>
          </a:p>
        </p:txBody>
      </p:sp>
      <p:grpSp>
        <p:nvGrpSpPr>
          <p:cNvPr id="514" name="Group 513">
            <a:extLst>
              <a:ext uri="{FF2B5EF4-FFF2-40B4-BE49-F238E27FC236}">
                <a16:creationId xmlns:a16="http://schemas.microsoft.com/office/drawing/2014/main" id="{BAF350B3-D74D-4DA4-50CD-130F15D99CAF}"/>
              </a:ext>
            </a:extLst>
          </p:cNvPr>
          <p:cNvGrpSpPr/>
          <p:nvPr/>
        </p:nvGrpSpPr>
        <p:grpSpPr>
          <a:xfrm>
            <a:off x="3792064" y="1356699"/>
            <a:ext cx="3652006" cy="2274343"/>
            <a:chOff x="5709385" y="1356699"/>
            <a:chExt cx="3652006" cy="2274343"/>
          </a:xfrm>
        </p:grpSpPr>
        <p:grpSp>
          <p:nvGrpSpPr>
            <p:cNvPr id="136" name="Group 135">
              <a:extLst>
                <a:ext uri="{FF2B5EF4-FFF2-40B4-BE49-F238E27FC236}">
                  <a16:creationId xmlns:a16="http://schemas.microsoft.com/office/drawing/2014/main" id="{F35E47B1-D18C-0D0C-5216-DD708EFC7674}"/>
                </a:ext>
              </a:extLst>
            </p:cNvPr>
            <p:cNvGrpSpPr/>
            <p:nvPr/>
          </p:nvGrpSpPr>
          <p:grpSpPr>
            <a:xfrm>
              <a:off x="5709385" y="1572772"/>
              <a:ext cx="2720586" cy="2025850"/>
              <a:chOff x="1316736" y="2071944"/>
              <a:chExt cx="2714956" cy="2004425"/>
            </a:xfrm>
          </p:grpSpPr>
          <p:sp>
            <p:nvSpPr>
              <p:cNvPr id="145" name="Oval 144">
                <a:extLst>
                  <a:ext uri="{FF2B5EF4-FFF2-40B4-BE49-F238E27FC236}">
                    <a16:creationId xmlns:a16="http://schemas.microsoft.com/office/drawing/2014/main" id="{D9069123-E3AA-4A32-BA00-49E4F6B64F69}"/>
                  </a:ext>
                </a:extLst>
              </p:cNvPr>
              <p:cNvSpPr/>
              <p:nvPr/>
            </p:nvSpPr>
            <p:spPr>
              <a:xfrm>
                <a:off x="1449707" y="3247997"/>
                <a:ext cx="206129" cy="206129"/>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a:t>
                </a:r>
              </a:p>
            </p:txBody>
          </p:sp>
          <p:sp>
            <p:nvSpPr>
              <p:cNvPr id="146" name="Oval 145">
                <a:extLst>
                  <a:ext uri="{FF2B5EF4-FFF2-40B4-BE49-F238E27FC236}">
                    <a16:creationId xmlns:a16="http://schemas.microsoft.com/office/drawing/2014/main" id="{F17BBE01-1456-0E67-E7FF-C1E6AE1182A7}"/>
                  </a:ext>
                </a:extLst>
              </p:cNvPr>
              <p:cNvSpPr/>
              <p:nvPr/>
            </p:nvSpPr>
            <p:spPr>
              <a:xfrm>
                <a:off x="2104940" y="3247997"/>
                <a:ext cx="206129" cy="206129"/>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a:t>
                </a:r>
              </a:p>
            </p:txBody>
          </p:sp>
          <p:sp>
            <p:nvSpPr>
              <p:cNvPr id="147" name="Oval 146">
                <a:extLst>
                  <a:ext uri="{FF2B5EF4-FFF2-40B4-BE49-F238E27FC236}">
                    <a16:creationId xmlns:a16="http://schemas.microsoft.com/office/drawing/2014/main" id="{ED139B44-DCE3-2660-68BA-9E59A97CA758}"/>
                  </a:ext>
                </a:extLst>
              </p:cNvPr>
              <p:cNvSpPr/>
              <p:nvPr/>
            </p:nvSpPr>
            <p:spPr>
              <a:xfrm>
                <a:off x="1765476" y="3599864"/>
                <a:ext cx="206129" cy="206129"/>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a:t>
                </a:r>
              </a:p>
            </p:txBody>
          </p:sp>
          <p:cxnSp>
            <p:nvCxnSpPr>
              <p:cNvPr id="148" name="Straight Arrow Connector 147">
                <a:extLst>
                  <a:ext uri="{FF2B5EF4-FFF2-40B4-BE49-F238E27FC236}">
                    <a16:creationId xmlns:a16="http://schemas.microsoft.com/office/drawing/2014/main" id="{8249A1C9-AD15-AF7D-CB63-4834E5B97C2D}"/>
                  </a:ext>
                </a:extLst>
              </p:cNvPr>
              <p:cNvCxnSpPr>
                <a:cxnSpLocks/>
                <a:stCxn id="147" idx="1"/>
                <a:endCxn id="145" idx="4"/>
              </p:cNvCxnSpPr>
              <p:nvPr/>
            </p:nvCxnSpPr>
            <p:spPr>
              <a:xfrm flipH="1" flipV="1">
                <a:off x="1552772" y="3454126"/>
                <a:ext cx="242891" cy="175925"/>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49" name="Straight Arrow Connector 148">
                <a:extLst>
                  <a:ext uri="{FF2B5EF4-FFF2-40B4-BE49-F238E27FC236}">
                    <a16:creationId xmlns:a16="http://schemas.microsoft.com/office/drawing/2014/main" id="{930F3B3E-9D04-D7E5-6778-5F247849DDA4}"/>
                  </a:ext>
                </a:extLst>
              </p:cNvPr>
              <p:cNvCxnSpPr>
                <a:cxnSpLocks/>
                <a:stCxn id="147" idx="7"/>
                <a:endCxn id="146" idx="4"/>
              </p:cNvCxnSpPr>
              <p:nvPr/>
            </p:nvCxnSpPr>
            <p:spPr>
              <a:xfrm flipV="1">
                <a:off x="1941418" y="3454126"/>
                <a:ext cx="266587" cy="175925"/>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sp>
            <p:nvSpPr>
              <p:cNvPr id="150" name="Oval 149">
                <a:extLst>
                  <a:ext uri="{FF2B5EF4-FFF2-40B4-BE49-F238E27FC236}">
                    <a16:creationId xmlns:a16="http://schemas.microsoft.com/office/drawing/2014/main" id="{8FA952A8-D8AB-2D88-11AE-7FC9135C3F3C}"/>
                  </a:ext>
                </a:extLst>
              </p:cNvPr>
              <p:cNvSpPr/>
              <p:nvPr/>
            </p:nvSpPr>
            <p:spPr>
              <a:xfrm>
                <a:off x="2932293" y="3247997"/>
                <a:ext cx="206129" cy="206129"/>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a:t>
                </a:r>
              </a:p>
            </p:txBody>
          </p:sp>
          <p:sp>
            <p:nvSpPr>
              <p:cNvPr id="151" name="Oval 150">
                <a:extLst>
                  <a:ext uri="{FF2B5EF4-FFF2-40B4-BE49-F238E27FC236}">
                    <a16:creationId xmlns:a16="http://schemas.microsoft.com/office/drawing/2014/main" id="{395E6D85-BD39-5922-ED31-6EC45FA0E80E}"/>
                  </a:ext>
                </a:extLst>
              </p:cNvPr>
              <p:cNvSpPr/>
              <p:nvPr/>
            </p:nvSpPr>
            <p:spPr>
              <a:xfrm>
                <a:off x="3654873" y="3247996"/>
                <a:ext cx="206129" cy="206129"/>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a:t>
                </a:r>
              </a:p>
            </p:txBody>
          </p:sp>
          <p:sp>
            <p:nvSpPr>
              <p:cNvPr id="152" name="Oval 151">
                <a:extLst>
                  <a:ext uri="{FF2B5EF4-FFF2-40B4-BE49-F238E27FC236}">
                    <a16:creationId xmlns:a16="http://schemas.microsoft.com/office/drawing/2014/main" id="{16B04478-D8D1-B5F6-F099-B3F99B20FC0A}"/>
                  </a:ext>
                </a:extLst>
              </p:cNvPr>
              <p:cNvSpPr/>
              <p:nvPr/>
            </p:nvSpPr>
            <p:spPr>
              <a:xfrm>
                <a:off x="3306188" y="3573472"/>
                <a:ext cx="206129" cy="206129"/>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a:t>
                </a:r>
              </a:p>
            </p:txBody>
          </p:sp>
          <p:cxnSp>
            <p:nvCxnSpPr>
              <p:cNvPr id="153" name="Straight Arrow Connector 152">
                <a:extLst>
                  <a:ext uri="{FF2B5EF4-FFF2-40B4-BE49-F238E27FC236}">
                    <a16:creationId xmlns:a16="http://schemas.microsoft.com/office/drawing/2014/main" id="{3E6E3731-B67C-D7B7-5F5C-8E65EE9B15B5}"/>
                  </a:ext>
                </a:extLst>
              </p:cNvPr>
              <p:cNvCxnSpPr>
                <a:cxnSpLocks/>
                <a:stCxn id="152" idx="1"/>
                <a:endCxn id="150" idx="4"/>
              </p:cNvCxnSpPr>
              <p:nvPr/>
            </p:nvCxnSpPr>
            <p:spPr>
              <a:xfrm flipH="1" flipV="1">
                <a:off x="3035358" y="3454126"/>
                <a:ext cx="301017" cy="149533"/>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C1F0519C-3D5F-5C5D-574D-72800671904E}"/>
                  </a:ext>
                </a:extLst>
              </p:cNvPr>
              <p:cNvCxnSpPr>
                <a:cxnSpLocks/>
                <a:stCxn id="152" idx="7"/>
                <a:endCxn id="151" idx="4"/>
              </p:cNvCxnSpPr>
              <p:nvPr/>
            </p:nvCxnSpPr>
            <p:spPr>
              <a:xfrm flipV="1">
                <a:off x="3482130" y="3454125"/>
                <a:ext cx="275808" cy="149534"/>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sp>
            <p:nvSpPr>
              <p:cNvPr id="155" name="Oval 154">
                <a:extLst>
                  <a:ext uri="{FF2B5EF4-FFF2-40B4-BE49-F238E27FC236}">
                    <a16:creationId xmlns:a16="http://schemas.microsoft.com/office/drawing/2014/main" id="{1315B6CF-8C9A-FFCE-757D-C340D7E17BE4}"/>
                  </a:ext>
                </a:extLst>
              </p:cNvPr>
              <p:cNvSpPr/>
              <p:nvPr/>
            </p:nvSpPr>
            <p:spPr>
              <a:xfrm>
                <a:off x="2529142" y="3870240"/>
                <a:ext cx="206129" cy="206129"/>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a:t>
                </a:r>
              </a:p>
            </p:txBody>
          </p:sp>
          <p:cxnSp>
            <p:nvCxnSpPr>
              <p:cNvPr id="156" name="Straight Arrow Connector 155">
                <a:extLst>
                  <a:ext uri="{FF2B5EF4-FFF2-40B4-BE49-F238E27FC236}">
                    <a16:creationId xmlns:a16="http://schemas.microsoft.com/office/drawing/2014/main" id="{17ADFA1F-33A8-7469-37FC-0081E4F65AD3}"/>
                  </a:ext>
                </a:extLst>
              </p:cNvPr>
              <p:cNvCxnSpPr>
                <a:cxnSpLocks/>
                <a:stCxn id="155" idx="2"/>
                <a:endCxn id="147" idx="4"/>
              </p:cNvCxnSpPr>
              <p:nvPr/>
            </p:nvCxnSpPr>
            <p:spPr>
              <a:xfrm flipH="1" flipV="1">
                <a:off x="1868541" y="3805993"/>
                <a:ext cx="660601" cy="167312"/>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57" name="Straight Arrow Connector 156">
                <a:extLst>
                  <a:ext uri="{FF2B5EF4-FFF2-40B4-BE49-F238E27FC236}">
                    <a16:creationId xmlns:a16="http://schemas.microsoft.com/office/drawing/2014/main" id="{AC75F97D-BF0B-A33A-CCAD-0C48C099BD74}"/>
                  </a:ext>
                </a:extLst>
              </p:cNvPr>
              <p:cNvCxnSpPr>
                <a:cxnSpLocks/>
                <a:stCxn id="155" idx="6"/>
                <a:endCxn id="152" idx="4"/>
              </p:cNvCxnSpPr>
              <p:nvPr/>
            </p:nvCxnSpPr>
            <p:spPr>
              <a:xfrm flipV="1">
                <a:off x="2735271" y="3779601"/>
                <a:ext cx="673982" cy="193704"/>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grpSp>
            <p:nvGrpSpPr>
              <p:cNvPr id="158" name="Group 157">
                <a:extLst>
                  <a:ext uri="{FF2B5EF4-FFF2-40B4-BE49-F238E27FC236}">
                    <a16:creationId xmlns:a16="http://schemas.microsoft.com/office/drawing/2014/main" id="{1BFD303D-9A05-C2FA-07C8-7F1598C505EC}"/>
                  </a:ext>
                </a:extLst>
              </p:cNvPr>
              <p:cNvGrpSpPr/>
              <p:nvPr/>
            </p:nvGrpSpPr>
            <p:grpSpPr>
              <a:xfrm>
                <a:off x="1316736" y="2947045"/>
                <a:ext cx="170688" cy="203163"/>
                <a:chOff x="4092790" y="4762126"/>
                <a:chExt cx="302214" cy="406326"/>
              </a:xfrm>
            </p:grpSpPr>
            <p:sp>
              <p:nvSpPr>
                <p:cNvPr id="219" name="Rectangle 218">
                  <a:extLst>
                    <a:ext uri="{FF2B5EF4-FFF2-40B4-BE49-F238E27FC236}">
                      <a16:creationId xmlns:a16="http://schemas.microsoft.com/office/drawing/2014/main" id="{148A7775-C699-3D65-1A1E-1E16D082F5A9}"/>
                    </a:ext>
                  </a:extLst>
                </p:cNvPr>
                <p:cNvSpPr/>
                <p:nvPr/>
              </p:nvSpPr>
              <p:spPr>
                <a:xfrm>
                  <a:off x="4092791" y="5033010"/>
                  <a:ext cx="302213" cy="135442"/>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ectangle 219">
                  <a:extLst>
                    <a:ext uri="{FF2B5EF4-FFF2-40B4-BE49-F238E27FC236}">
                      <a16:creationId xmlns:a16="http://schemas.microsoft.com/office/drawing/2014/main" id="{F01F5B7C-EA21-0F04-FA11-7B452D987B92}"/>
                    </a:ext>
                  </a:extLst>
                </p:cNvPr>
                <p:cNvSpPr/>
                <p:nvPr/>
              </p:nvSpPr>
              <p:spPr>
                <a:xfrm>
                  <a:off x="4092791" y="4897568"/>
                  <a:ext cx="302213" cy="135442"/>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220">
                  <a:extLst>
                    <a:ext uri="{FF2B5EF4-FFF2-40B4-BE49-F238E27FC236}">
                      <a16:creationId xmlns:a16="http://schemas.microsoft.com/office/drawing/2014/main" id="{93C42957-E6C3-DF81-547C-9AC1D2F297DF}"/>
                    </a:ext>
                  </a:extLst>
                </p:cNvPr>
                <p:cNvSpPr/>
                <p:nvPr/>
              </p:nvSpPr>
              <p:spPr>
                <a:xfrm>
                  <a:off x="4092790" y="4762126"/>
                  <a:ext cx="302213" cy="135442"/>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9" name="Group 158">
                <a:extLst>
                  <a:ext uri="{FF2B5EF4-FFF2-40B4-BE49-F238E27FC236}">
                    <a16:creationId xmlns:a16="http://schemas.microsoft.com/office/drawing/2014/main" id="{18DE1A44-B745-015C-8ACE-7BFAF5821C01}"/>
                  </a:ext>
                </a:extLst>
              </p:cNvPr>
              <p:cNvGrpSpPr/>
              <p:nvPr/>
            </p:nvGrpSpPr>
            <p:grpSpPr>
              <a:xfrm>
                <a:off x="1633688" y="2947044"/>
                <a:ext cx="170688" cy="203163"/>
                <a:chOff x="4092790" y="4762126"/>
                <a:chExt cx="302214" cy="406326"/>
              </a:xfrm>
            </p:grpSpPr>
            <p:sp>
              <p:nvSpPr>
                <p:cNvPr id="216" name="Rectangle 215">
                  <a:extLst>
                    <a:ext uri="{FF2B5EF4-FFF2-40B4-BE49-F238E27FC236}">
                      <a16:creationId xmlns:a16="http://schemas.microsoft.com/office/drawing/2014/main" id="{EEF3540F-45C4-0759-4994-3E89C5AF76B2}"/>
                    </a:ext>
                  </a:extLst>
                </p:cNvPr>
                <p:cNvSpPr/>
                <p:nvPr/>
              </p:nvSpPr>
              <p:spPr>
                <a:xfrm>
                  <a:off x="4092791" y="5033010"/>
                  <a:ext cx="302213" cy="135442"/>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a:extLst>
                    <a:ext uri="{FF2B5EF4-FFF2-40B4-BE49-F238E27FC236}">
                      <a16:creationId xmlns:a16="http://schemas.microsoft.com/office/drawing/2014/main" id="{9B1902C7-9DC8-A56B-8C7B-C0B67AC21B22}"/>
                    </a:ext>
                  </a:extLst>
                </p:cNvPr>
                <p:cNvSpPr/>
                <p:nvPr/>
              </p:nvSpPr>
              <p:spPr>
                <a:xfrm>
                  <a:off x="4092791" y="4897568"/>
                  <a:ext cx="302213" cy="135442"/>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a:extLst>
                    <a:ext uri="{FF2B5EF4-FFF2-40B4-BE49-F238E27FC236}">
                      <a16:creationId xmlns:a16="http://schemas.microsoft.com/office/drawing/2014/main" id="{C7840B16-E3D5-DA4C-36E4-20DFC1586DB6}"/>
                    </a:ext>
                  </a:extLst>
                </p:cNvPr>
                <p:cNvSpPr/>
                <p:nvPr/>
              </p:nvSpPr>
              <p:spPr>
                <a:xfrm>
                  <a:off x="4092790" y="4762126"/>
                  <a:ext cx="302213" cy="135442"/>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60" name="Straight Arrow Connector 159">
                <a:extLst>
                  <a:ext uri="{FF2B5EF4-FFF2-40B4-BE49-F238E27FC236}">
                    <a16:creationId xmlns:a16="http://schemas.microsoft.com/office/drawing/2014/main" id="{733DF7E2-6910-2F54-31A6-7139EEE766CA}"/>
                  </a:ext>
                </a:extLst>
              </p:cNvPr>
              <p:cNvCxnSpPr>
                <a:cxnSpLocks/>
                <a:stCxn id="145" idx="1"/>
                <a:endCxn id="219" idx="2"/>
              </p:cNvCxnSpPr>
              <p:nvPr/>
            </p:nvCxnSpPr>
            <p:spPr>
              <a:xfrm flipH="1" flipV="1">
                <a:off x="1402081" y="3150208"/>
                <a:ext cx="77813" cy="127976"/>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61" name="Straight Arrow Connector 160">
                <a:extLst>
                  <a:ext uri="{FF2B5EF4-FFF2-40B4-BE49-F238E27FC236}">
                    <a16:creationId xmlns:a16="http://schemas.microsoft.com/office/drawing/2014/main" id="{3212E88F-2818-B0A1-DE72-45249B3696CC}"/>
                  </a:ext>
                </a:extLst>
              </p:cNvPr>
              <p:cNvCxnSpPr>
                <a:cxnSpLocks/>
                <a:stCxn id="145" idx="7"/>
                <a:endCxn id="216" idx="2"/>
              </p:cNvCxnSpPr>
              <p:nvPr/>
            </p:nvCxnSpPr>
            <p:spPr>
              <a:xfrm flipV="1">
                <a:off x="1625649" y="3150207"/>
                <a:ext cx="93384" cy="127977"/>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grpSp>
            <p:nvGrpSpPr>
              <p:cNvPr id="162" name="Group 161">
                <a:extLst>
                  <a:ext uri="{FF2B5EF4-FFF2-40B4-BE49-F238E27FC236}">
                    <a16:creationId xmlns:a16="http://schemas.microsoft.com/office/drawing/2014/main" id="{5454B1C4-0F8C-5B02-B3BD-8253DF80CD80}"/>
                  </a:ext>
                </a:extLst>
              </p:cNvPr>
              <p:cNvGrpSpPr/>
              <p:nvPr/>
            </p:nvGrpSpPr>
            <p:grpSpPr>
              <a:xfrm>
                <a:off x="1973790" y="2951909"/>
                <a:ext cx="170688" cy="203163"/>
                <a:chOff x="4092790" y="4762126"/>
                <a:chExt cx="302214" cy="406326"/>
              </a:xfrm>
            </p:grpSpPr>
            <p:sp>
              <p:nvSpPr>
                <p:cNvPr id="213" name="Rectangle 212">
                  <a:extLst>
                    <a:ext uri="{FF2B5EF4-FFF2-40B4-BE49-F238E27FC236}">
                      <a16:creationId xmlns:a16="http://schemas.microsoft.com/office/drawing/2014/main" id="{D460103D-BDAC-5654-31C6-3B675257A139}"/>
                    </a:ext>
                  </a:extLst>
                </p:cNvPr>
                <p:cNvSpPr/>
                <p:nvPr/>
              </p:nvSpPr>
              <p:spPr>
                <a:xfrm>
                  <a:off x="4092791" y="5033010"/>
                  <a:ext cx="302213" cy="135442"/>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a:extLst>
                    <a:ext uri="{FF2B5EF4-FFF2-40B4-BE49-F238E27FC236}">
                      <a16:creationId xmlns:a16="http://schemas.microsoft.com/office/drawing/2014/main" id="{D26A6D40-CE51-1329-D4ED-C9358C2D5AF9}"/>
                    </a:ext>
                  </a:extLst>
                </p:cNvPr>
                <p:cNvSpPr/>
                <p:nvPr/>
              </p:nvSpPr>
              <p:spPr>
                <a:xfrm>
                  <a:off x="4092791" y="4897568"/>
                  <a:ext cx="302213" cy="135442"/>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a:extLst>
                    <a:ext uri="{FF2B5EF4-FFF2-40B4-BE49-F238E27FC236}">
                      <a16:creationId xmlns:a16="http://schemas.microsoft.com/office/drawing/2014/main" id="{DA9C829F-A62B-FF09-6AB3-B0C1C001B2C3}"/>
                    </a:ext>
                  </a:extLst>
                </p:cNvPr>
                <p:cNvSpPr/>
                <p:nvPr/>
              </p:nvSpPr>
              <p:spPr>
                <a:xfrm>
                  <a:off x="4092790" y="4762126"/>
                  <a:ext cx="302213" cy="135442"/>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3" name="Group 162">
                <a:extLst>
                  <a:ext uri="{FF2B5EF4-FFF2-40B4-BE49-F238E27FC236}">
                    <a16:creationId xmlns:a16="http://schemas.microsoft.com/office/drawing/2014/main" id="{8B430590-C719-76FE-0C02-0ECA00E4F466}"/>
                  </a:ext>
                </a:extLst>
              </p:cNvPr>
              <p:cNvGrpSpPr/>
              <p:nvPr/>
            </p:nvGrpSpPr>
            <p:grpSpPr>
              <a:xfrm>
                <a:off x="2311069" y="2947044"/>
                <a:ext cx="170690" cy="203163"/>
                <a:chOff x="4092787" y="4762126"/>
                <a:chExt cx="302217" cy="406326"/>
              </a:xfrm>
            </p:grpSpPr>
            <p:sp>
              <p:nvSpPr>
                <p:cNvPr id="210" name="Rectangle 209">
                  <a:extLst>
                    <a:ext uri="{FF2B5EF4-FFF2-40B4-BE49-F238E27FC236}">
                      <a16:creationId xmlns:a16="http://schemas.microsoft.com/office/drawing/2014/main" id="{C6F7E07A-4747-073A-3FE6-F45E11D27A4A}"/>
                    </a:ext>
                  </a:extLst>
                </p:cNvPr>
                <p:cNvSpPr/>
                <p:nvPr/>
              </p:nvSpPr>
              <p:spPr>
                <a:xfrm>
                  <a:off x="4092791" y="5033010"/>
                  <a:ext cx="302213" cy="135442"/>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a:extLst>
                    <a:ext uri="{FF2B5EF4-FFF2-40B4-BE49-F238E27FC236}">
                      <a16:creationId xmlns:a16="http://schemas.microsoft.com/office/drawing/2014/main" id="{6EFFF8D3-86D7-D321-4D94-EA082741F120}"/>
                    </a:ext>
                  </a:extLst>
                </p:cNvPr>
                <p:cNvSpPr/>
                <p:nvPr/>
              </p:nvSpPr>
              <p:spPr>
                <a:xfrm>
                  <a:off x="4092787" y="4897568"/>
                  <a:ext cx="302212" cy="135442"/>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a:extLst>
                    <a:ext uri="{FF2B5EF4-FFF2-40B4-BE49-F238E27FC236}">
                      <a16:creationId xmlns:a16="http://schemas.microsoft.com/office/drawing/2014/main" id="{B1BB1EEC-F9C6-2A1D-1A3F-3FB3C2BFB690}"/>
                    </a:ext>
                  </a:extLst>
                </p:cNvPr>
                <p:cNvSpPr/>
                <p:nvPr/>
              </p:nvSpPr>
              <p:spPr>
                <a:xfrm>
                  <a:off x="4092790" y="4762126"/>
                  <a:ext cx="302213" cy="135442"/>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64" name="Straight Arrow Connector 163">
                <a:extLst>
                  <a:ext uri="{FF2B5EF4-FFF2-40B4-BE49-F238E27FC236}">
                    <a16:creationId xmlns:a16="http://schemas.microsoft.com/office/drawing/2014/main" id="{CC246364-1095-7764-82F5-2DECA39AA9F4}"/>
                  </a:ext>
                </a:extLst>
              </p:cNvPr>
              <p:cNvCxnSpPr>
                <a:cxnSpLocks/>
                <a:stCxn id="146" idx="1"/>
                <a:endCxn id="213" idx="2"/>
              </p:cNvCxnSpPr>
              <p:nvPr/>
            </p:nvCxnSpPr>
            <p:spPr>
              <a:xfrm flipH="1" flipV="1">
                <a:off x="2059135" y="3155072"/>
                <a:ext cx="75992" cy="123112"/>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65" name="Straight Arrow Connector 164">
                <a:extLst>
                  <a:ext uri="{FF2B5EF4-FFF2-40B4-BE49-F238E27FC236}">
                    <a16:creationId xmlns:a16="http://schemas.microsoft.com/office/drawing/2014/main" id="{7B6B2334-78E2-EC2C-3B14-7FCE265BF594}"/>
                  </a:ext>
                </a:extLst>
              </p:cNvPr>
              <p:cNvCxnSpPr>
                <a:cxnSpLocks/>
                <a:stCxn id="146" idx="7"/>
                <a:endCxn id="210" idx="2"/>
              </p:cNvCxnSpPr>
              <p:nvPr/>
            </p:nvCxnSpPr>
            <p:spPr>
              <a:xfrm flipV="1">
                <a:off x="2280882" y="3150207"/>
                <a:ext cx="115533" cy="127977"/>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grpSp>
            <p:nvGrpSpPr>
              <p:cNvPr id="166" name="Group 165">
                <a:extLst>
                  <a:ext uri="{FF2B5EF4-FFF2-40B4-BE49-F238E27FC236}">
                    <a16:creationId xmlns:a16="http://schemas.microsoft.com/office/drawing/2014/main" id="{F546E4A4-8120-F061-65C1-F83F1CDFECBA}"/>
                  </a:ext>
                </a:extLst>
              </p:cNvPr>
              <p:cNvGrpSpPr/>
              <p:nvPr/>
            </p:nvGrpSpPr>
            <p:grpSpPr>
              <a:xfrm>
                <a:off x="2700955" y="2942958"/>
                <a:ext cx="170688" cy="203163"/>
                <a:chOff x="4092790" y="4762126"/>
                <a:chExt cx="302214" cy="406326"/>
              </a:xfrm>
            </p:grpSpPr>
            <p:sp>
              <p:nvSpPr>
                <p:cNvPr id="207" name="Rectangle 206">
                  <a:extLst>
                    <a:ext uri="{FF2B5EF4-FFF2-40B4-BE49-F238E27FC236}">
                      <a16:creationId xmlns:a16="http://schemas.microsoft.com/office/drawing/2014/main" id="{3289A81E-9AB9-206E-E656-DA14FEC53095}"/>
                    </a:ext>
                  </a:extLst>
                </p:cNvPr>
                <p:cNvSpPr/>
                <p:nvPr/>
              </p:nvSpPr>
              <p:spPr>
                <a:xfrm>
                  <a:off x="4092791" y="5033010"/>
                  <a:ext cx="302213" cy="135442"/>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a:extLst>
                    <a:ext uri="{FF2B5EF4-FFF2-40B4-BE49-F238E27FC236}">
                      <a16:creationId xmlns:a16="http://schemas.microsoft.com/office/drawing/2014/main" id="{AF246982-E817-9FBC-E8D6-12871A8FC86D}"/>
                    </a:ext>
                  </a:extLst>
                </p:cNvPr>
                <p:cNvSpPr/>
                <p:nvPr/>
              </p:nvSpPr>
              <p:spPr>
                <a:xfrm>
                  <a:off x="4092791" y="4897568"/>
                  <a:ext cx="302213" cy="135442"/>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a:extLst>
                    <a:ext uri="{FF2B5EF4-FFF2-40B4-BE49-F238E27FC236}">
                      <a16:creationId xmlns:a16="http://schemas.microsoft.com/office/drawing/2014/main" id="{C49E2049-6D0A-372F-6C91-0738ED0DA8D0}"/>
                    </a:ext>
                  </a:extLst>
                </p:cNvPr>
                <p:cNvSpPr/>
                <p:nvPr/>
              </p:nvSpPr>
              <p:spPr>
                <a:xfrm>
                  <a:off x="4092790" y="4762126"/>
                  <a:ext cx="302213" cy="135442"/>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7" name="Group 166">
                <a:extLst>
                  <a:ext uri="{FF2B5EF4-FFF2-40B4-BE49-F238E27FC236}">
                    <a16:creationId xmlns:a16="http://schemas.microsoft.com/office/drawing/2014/main" id="{3C719A02-BEEC-CC73-DFBE-0792D96D462B}"/>
                  </a:ext>
                </a:extLst>
              </p:cNvPr>
              <p:cNvGrpSpPr/>
              <p:nvPr/>
            </p:nvGrpSpPr>
            <p:grpSpPr>
              <a:xfrm>
                <a:off x="3103249" y="2942959"/>
                <a:ext cx="170690" cy="203163"/>
                <a:chOff x="4092787" y="4762126"/>
                <a:chExt cx="302217" cy="406326"/>
              </a:xfrm>
            </p:grpSpPr>
            <p:sp>
              <p:nvSpPr>
                <p:cNvPr id="204" name="Rectangle 203">
                  <a:extLst>
                    <a:ext uri="{FF2B5EF4-FFF2-40B4-BE49-F238E27FC236}">
                      <a16:creationId xmlns:a16="http://schemas.microsoft.com/office/drawing/2014/main" id="{2C61EEB9-5BC8-4E68-4F1C-21D3A5438524}"/>
                    </a:ext>
                  </a:extLst>
                </p:cNvPr>
                <p:cNvSpPr/>
                <p:nvPr/>
              </p:nvSpPr>
              <p:spPr>
                <a:xfrm>
                  <a:off x="4092791" y="5033010"/>
                  <a:ext cx="302213" cy="135442"/>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a:extLst>
                    <a:ext uri="{FF2B5EF4-FFF2-40B4-BE49-F238E27FC236}">
                      <a16:creationId xmlns:a16="http://schemas.microsoft.com/office/drawing/2014/main" id="{4045EC50-6E7D-23F1-E262-93C37EA31AA3}"/>
                    </a:ext>
                  </a:extLst>
                </p:cNvPr>
                <p:cNvSpPr/>
                <p:nvPr/>
              </p:nvSpPr>
              <p:spPr>
                <a:xfrm>
                  <a:off x="4092787" y="4897568"/>
                  <a:ext cx="302212" cy="135442"/>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a:extLst>
                    <a:ext uri="{FF2B5EF4-FFF2-40B4-BE49-F238E27FC236}">
                      <a16:creationId xmlns:a16="http://schemas.microsoft.com/office/drawing/2014/main" id="{211B0FCF-A080-D1A9-D3F8-E99547F768E4}"/>
                    </a:ext>
                  </a:extLst>
                </p:cNvPr>
                <p:cNvSpPr/>
                <p:nvPr/>
              </p:nvSpPr>
              <p:spPr>
                <a:xfrm>
                  <a:off x="4092790" y="4762126"/>
                  <a:ext cx="302213" cy="135442"/>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68" name="Straight Arrow Connector 167">
                <a:extLst>
                  <a:ext uri="{FF2B5EF4-FFF2-40B4-BE49-F238E27FC236}">
                    <a16:creationId xmlns:a16="http://schemas.microsoft.com/office/drawing/2014/main" id="{EA739315-2EE4-FDA5-A638-E66A92C845C0}"/>
                  </a:ext>
                </a:extLst>
              </p:cNvPr>
              <p:cNvCxnSpPr>
                <a:cxnSpLocks/>
                <a:stCxn id="150" idx="1"/>
                <a:endCxn id="207" idx="2"/>
              </p:cNvCxnSpPr>
              <p:nvPr/>
            </p:nvCxnSpPr>
            <p:spPr>
              <a:xfrm flipH="1" flipV="1">
                <a:off x="2786300" y="3146121"/>
                <a:ext cx="176180" cy="132063"/>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69" name="Straight Arrow Connector 168">
                <a:extLst>
                  <a:ext uri="{FF2B5EF4-FFF2-40B4-BE49-F238E27FC236}">
                    <a16:creationId xmlns:a16="http://schemas.microsoft.com/office/drawing/2014/main" id="{34757375-0AAE-B526-CC54-0C3D24D67A88}"/>
                  </a:ext>
                </a:extLst>
              </p:cNvPr>
              <p:cNvCxnSpPr>
                <a:cxnSpLocks/>
                <a:stCxn id="150" idx="7"/>
                <a:endCxn id="204" idx="2"/>
              </p:cNvCxnSpPr>
              <p:nvPr/>
            </p:nvCxnSpPr>
            <p:spPr>
              <a:xfrm flipV="1">
                <a:off x="3108235" y="3146122"/>
                <a:ext cx="80360" cy="132062"/>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grpSp>
            <p:nvGrpSpPr>
              <p:cNvPr id="170" name="Group 169">
                <a:extLst>
                  <a:ext uri="{FF2B5EF4-FFF2-40B4-BE49-F238E27FC236}">
                    <a16:creationId xmlns:a16="http://schemas.microsoft.com/office/drawing/2014/main" id="{224104A8-9BB3-674B-4356-43F4C4A2A828}"/>
                  </a:ext>
                </a:extLst>
              </p:cNvPr>
              <p:cNvGrpSpPr/>
              <p:nvPr/>
            </p:nvGrpSpPr>
            <p:grpSpPr>
              <a:xfrm>
                <a:off x="3478668" y="2942958"/>
                <a:ext cx="170690" cy="203163"/>
                <a:chOff x="4092787" y="4762126"/>
                <a:chExt cx="302217" cy="406326"/>
              </a:xfrm>
            </p:grpSpPr>
            <p:sp>
              <p:nvSpPr>
                <p:cNvPr id="201" name="Rectangle 200">
                  <a:extLst>
                    <a:ext uri="{FF2B5EF4-FFF2-40B4-BE49-F238E27FC236}">
                      <a16:creationId xmlns:a16="http://schemas.microsoft.com/office/drawing/2014/main" id="{BB1D5B82-4CEE-7B79-9475-DC4566140E66}"/>
                    </a:ext>
                  </a:extLst>
                </p:cNvPr>
                <p:cNvSpPr/>
                <p:nvPr/>
              </p:nvSpPr>
              <p:spPr>
                <a:xfrm>
                  <a:off x="4092791" y="5033010"/>
                  <a:ext cx="302213" cy="135442"/>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AC05472A-EF25-5355-6BE7-EE01623EBE07}"/>
                    </a:ext>
                  </a:extLst>
                </p:cNvPr>
                <p:cNvSpPr/>
                <p:nvPr/>
              </p:nvSpPr>
              <p:spPr>
                <a:xfrm>
                  <a:off x="4092787" y="4897568"/>
                  <a:ext cx="302212" cy="135442"/>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4DB3F55B-8653-6F99-9084-4D4FDA4AA0A1}"/>
                    </a:ext>
                  </a:extLst>
                </p:cNvPr>
                <p:cNvSpPr/>
                <p:nvPr/>
              </p:nvSpPr>
              <p:spPr>
                <a:xfrm>
                  <a:off x="4092790" y="4762126"/>
                  <a:ext cx="302213" cy="135442"/>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1" name="Group 170">
                <a:extLst>
                  <a:ext uri="{FF2B5EF4-FFF2-40B4-BE49-F238E27FC236}">
                    <a16:creationId xmlns:a16="http://schemas.microsoft.com/office/drawing/2014/main" id="{CD926C5E-2C15-AB16-7AFF-7C65853A4A38}"/>
                  </a:ext>
                </a:extLst>
              </p:cNvPr>
              <p:cNvGrpSpPr/>
              <p:nvPr/>
            </p:nvGrpSpPr>
            <p:grpSpPr>
              <a:xfrm>
                <a:off x="3861002" y="2938073"/>
                <a:ext cx="170690" cy="203163"/>
                <a:chOff x="4092787" y="4762126"/>
                <a:chExt cx="302217" cy="406326"/>
              </a:xfrm>
            </p:grpSpPr>
            <p:sp>
              <p:nvSpPr>
                <p:cNvPr id="198" name="Rectangle 197">
                  <a:extLst>
                    <a:ext uri="{FF2B5EF4-FFF2-40B4-BE49-F238E27FC236}">
                      <a16:creationId xmlns:a16="http://schemas.microsoft.com/office/drawing/2014/main" id="{99426A28-EF1A-8093-5F16-7D5A65D48A32}"/>
                    </a:ext>
                  </a:extLst>
                </p:cNvPr>
                <p:cNvSpPr/>
                <p:nvPr/>
              </p:nvSpPr>
              <p:spPr>
                <a:xfrm>
                  <a:off x="4092791" y="5033010"/>
                  <a:ext cx="302213" cy="135442"/>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id="{62B31B70-43FF-93FD-BFEA-8E33CF4C6705}"/>
                    </a:ext>
                  </a:extLst>
                </p:cNvPr>
                <p:cNvSpPr/>
                <p:nvPr/>
              </p:nvSpPr>
              <p:spPr>
                <a:xfrm>
                  <a:off x="4092787" y="4897568"/>
                  <a:ext cx="302212" cy="135442"/>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a:extLst>
                    <a:ext uri="{FF2B5EF4-FFF2-40B4-BE49-F238E27FC236}">
                      <a16:creationId xmlns:a16="http://schemas.microsoft.com/office/drawing/2014/main" id="{E7E85698-A77A-33B8-5B99-816F4216FA45}"/>
                    </a:ext>
                  </a:extLst>
                </p:cNvPr>
                <p:cNvSpPr/>
                <p:nvPr/>
              </p:nvSpPr>
              <p:spPr>
                <a:xfrm>
                  <a:off x="4092790" y="4762126"/>
                  <a:ext cx="302213" cy="135442"/>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72" name="Straight Arrow Connector 171">
                <a:extLst>
                  <a:ext uri="{FF2B5EF4-FFF2-40B4-BE49-F238E27FC236}">
                    <a16:creationId xmlns:a16="http://schemas.microsoft.com/office/drawing/2014/main" id="{BEC60600-D02E-57E4-FE54-6FB8434DCF15}"/>
                  </a:ext>
                </a:extLst>
              </p:cNvPr>
              <p:cNvCxnSpPr>
                <a:cxnSpLocks/>
                <a:stCxn id="151" idx="1"/>
                <a:endCxn id="201" idx="2"/>
              </p:cNvCxnSpPr>
              <p:nvPr/>
            </p:nvCxnSpPr>
            <p:spPr>
              <a:xfrm flipH="1" flipV="1">
                <a:off x="3564014" y="3146121"/>
                <a:ext cx="121046" cy="132062"/>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73" name="Straight Arrow Connector 172">
                <a:extLst>
                  <a:ext uri="{FF2B5EF4-FFF2-40B4-BE49-F238E27FC236}">
                    <a16:creationId xmlns:a16="http://schemas.microsoft.com/office/drawing/2014/main" id="{D86920D5-37A4-8B83-89EE-B2DCC07CAAA7}"/>
                  </a:ext>
                </a:extLst>
              </p:cNvPr>
              <p:cNvCxnSpPr>
                <a:cxnSpLocks/>
                <a:stCxn id="151" idx="7"/>
                <a:endCxn id="198" idx="2"/>
              </p:cNvCxnSpPr>
              <p:nvPr/>
            </p:nvCxnSpPr>
            <p:spPr>
              <a:xfrm flipV="1">
                <a:off x="3830815" y="3141236"/>
                <a:ext cx="115533" cy="136947"/>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sp>
            <p:nvSpPr>
              <p:cNvPr id="174" name="Oval 173">
                <a:extLst>
                  <a:ext uri="{FF2B5EF4-FFF2-40B4-BE49-F238E27FC236}">
                    <a16:creationId xmlns:a16="http://schemas.microsoft.com/office/drawing/2014/main" id="{0627AEAB-2815-A779-AE05-A3A002470B93}"/>
                  </a:ext>
                </a:extLst>
              </p:cNvPr>
              <p:cNvSpPr/>
              <p:nvPr/>
            </p:nvSpPr>
            <p:spPr>
              <a:xfrm>
                <a:off x="1433479" y="2643125"/>
                <a:ext cx="206129" cy="20612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rPr>
                  <a:t>×</a:t>
                </a:r>
                <a:endParaRPr lang="en-US">
                  <a:solidFill>
                    <a:schemeClr val="tx1"/>
                  </a:solidFill>
                </a:endParaRPr>
              </a:p>
            </p:txBody>
          </p:sp>
          <p:cxnSp>
            <p:nvCxnSpPr>
              <p:cNvPr id="175" name="Straight Arrow Connector 174">
                <a:extLst>
                  <a:ext uri="{FF2B5EF4-FFF2-40B4-BE49-F238E27FC236}">
                    <a16:creationId xmlns:a16="http://schemas.microsoft.com/office/drawing/2014/main" id="{3C0DC679-BB74-CAB1-B26F-A49A628EBF52}"/>
                  </a:ext>
                </a:extLst>
              </p:cNvPr>
              <p:cNvCxnSpPr>
                <a:cxnSpLocks/>
                <a:stCxn id="221" idx="0"/>
                <a:endCxn id="174" idx="3"/>
              </p:cNvCxnSpPr>
              <p:nvPr/>
            </p:nvCxnSpPr>
            <p:spPr>
              <a:xfrm flipV="1">
                <a:off x="1402080" y="2819067"/>
                <a:ext cx="61586" cy="127978"/>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76" name="Straight Arrow Connector 175">
                <a:extLst>
                  <a:ext uri="{FF2B5EF4-FFF2-40B4-BE49-F238E27FC236}">
                    <a16:creationId xmlns:a16="http://schemas.microsoft.com/office/drawing/2014/main" id="{9D85D988-4D3F-108F-31FE-C32A33B091F8}"/>
                  </a:ext>
                </a:extLst>
              </p:cNvPr>
              <p:cNvCxnSpPr>
                <a:cxnSpLocks/>
                <a:stCxn id="218" idx="0"/>
                <a:endCxn id="174" idx="5"/>
              </p:cNvCxnSpPr>
              <p:nvPr/>
            </p:nvCxnSpPr>
            <p:spPr>
              <a:xfrm flipH="1" flipV="1">
                <a:off x="1609421" y="2819067"/>
                <a:ext cx="109611" cy="127977"/>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sp>
            <p:nvSpPr>
              <p:cNvPr id="177" name="Oval 176">
                <a:extLst>
                  <a:ext uri="{FF2B5EF4-FFF2-40B4-BE49-F238E27FC236}">
                    <a16:creationId xmlns:a16="http://schemas.microsoft.com/office/drawing/2014/main" id="{6C7D7448-62F8-977D-7C2D-2F4553A52A8F}"/>
                  </a:ext>
                </a:extLst>
              </p:cNvPr>
              <p:cNvSpPr/>
              <p:nvPr/>
            </p:nvSpPr>
            <p:spPr>
              <a:xfrm>
                <a:off x="2125588" y="2637567"/>
                <a:ext cx="206129" cy="20612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rPr>
                  <a:t>×</a:t>
                </a:r>
                <a:endParaRPr lang="en-US">
                  <a:solidFill>
                    <a:schemeClr val="tx1"/>
                  </a:solidFill>
                </a:endParaRPr>
              </a:p>
            </p:txBody>
          </p:sp>
          <p:cxnSp>
            <p:nvCxnSpPr>
              <p:cNvPr id="178" name="Straight Arrow Connector 177">
                <a:extLst>
                  <a:ext uri="{FF2B5EF4-FFF2-40B4-BE49-F238E27FC236}">
                    <a16:creationId xmlns:a16="http://schemas.microsoft.com/office/drawing/2014/main" id="{921FFCB7-E4F6-C658-8BA1-FBF5B3D466E5}"/>
                  </a:ext>
                </a:extLst>
              </p:cNvPr>
              <p:cNvCxnSpPr>
                <a:cxnSpLocks/>
                <a:stCxn id="215" idx="0"/>
                <a:endCxn id="177" idx="3"/>
              </p:cNvCxnSpPr>
              <p:nvPr/>
            </p:nvCxnSpPr>
            <p:spPr>
              <a:xfrm flipV="1">
                <a:off x="2059134" y="2813509"/>
                <a:ext cx="96641" cy="138400"/>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79" name="Straight Arrow Connector 178">
                <a:extLst>
                  <a:ext uri="{FF2B5EF4-FFF2-40B4-BE49-F238E27FC236}">
                    <a16:creationId xmlns:a16="http://schemas.microsoft.com/office/drawing/2014/main" id="{484572ED-5573-2E5F-04C9-D72603B33B28}"/>
                  </a:ext>
                </a:extLst>
              </p:cNvPr>
              <p:cNvCxnSpPr>
                <a:cxnSpLocks/>
                <a:stCxn id="212" idx="0"/>
                <a:endCxn id="177" idx="5"/>
              </p:cNvCxnSpPr>
              <p:nvPr/>
            </p:nvCxnSpPr>
            <p:spPr>
              <a:xfrm flipH="1" flipV="1">
                <a:off x="2301530" y="2813509"/>
                <a:ext cx="94885" cy="133535"/>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sp>
            <p:nvSpPr>
              <p:cNvPr id="180" name="Oval 179">
                <a:extLst>
                  <a:ext uri="{FF2B5EF4-FFF2-40B4-BE49-F238E27FC236}">
                    <a16:creationId xmlns:a16="http://schemas.microsoft.com/office/drawing/2014/main" id="{E95BF23A-83E0-BDF1-9844-790D5BA1767E}"/>
                  </a:ext>
                </a:extLst>
              </p:cNvPr>
              <p:cNvSpPr/>
              <p:nvPr/>
            </p:nvSpPr>
            <p:spPr>
              <a:xfrm>
                <a:off x="2859415" y="2640739"/>
                <a:ext cx="206129" cy="20612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rPr>
                  <a:t>×</a:t>
                </a:r>
                <a:endParaRPr lang="en-US">
                  <a:solidFill>
                    <a:schemeClr val="tx1"/>
                  </a:solidFill>
                </a:endParaRPr>
              </a:p>
            </p:txBody>
          </p:sp>
          <p:cxnSp>
            <p:nvCxnSpPr>
              <p:cNvPr id="181" name="Straight Arrow Connector 180">
                <a:extLst>
                  <a:ext uri="{FF2B5EF4-FFF2-40B4-BE49-F238E27FC236}">
                    <a16:creationId xmlns:a16="http://schemas.microsoft.com/office/drawing/2014/main" id="{C03B56DE-FF6A-5862-4884-89ED4A273B51}"/>
                  </a:ext>
                </a:extLst>
              </p:cNvPr>
              <p:cNvCxnSpPr>
                <a:cxnSpLocks/>
                <a:stCxn id="209" idx="0"/>
                <a:endCxn id="180" idx="3"/>
              </p:cNvCxnSpPr>
              <p:nvPr/>
            </p:nvCxnSpPr>
            <p:spPr>
              <a:xfrm flipV="1">
                <a:off x="2786299" y="2816681"/>
                <a:ext cx="103303" cy="126277"/>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82" name="Straight Arrow Connector 181">
                <a:extLst>
                  <a:ext uri="{FF2B5EF4-FFF2-40B4-BE49-F238E27FC236}">
                    <a16:creationId xmlns:a16="http://schemas.microsoft.com/office/drawing/2014/main" id="{E160229E-6264-F390-7F04-4D98F920F687}"/>
                  </a:ext>
                </a:extLst>
              </p:cNvPr>
              <p:cNvCxnSpPr>
                <a:cxnSpLocks/>
                <a:stCxn id="206" idx="0"/>
                <a:endCxn id="180" idx="5"/>
              </p:cNvCxnSpPr>
              <p:nvPr/>
            </p:nvCxnSpPr>
            <p:spPr>
              <a:xfrm flipH="1" flipV="1">
                <a:off x="3035357" y="2816681"/>
                <a:ext cx="153238" cy="126278"/>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sp>
            <p:nvSpPr>
              <p:cNvPr id="183" name="Oval 182">
                <a:extLst>
                  <a:ext uri="{FF2B5EF4-FFF2-40B4-BE49-F238E27FC236}">
                    <a16:creationId xmlns:a16="http://schemas.microsoft.com/office/drawing/2014/main" id="{BCEB88B2-4FBB-C0CE-55F7-6CBC76FAC5FE}"/>
                  </a:ext>
                </a:extLst>
              </p:cNvPr>
              <p:cNvSpPr/>
              <p:nvPr/>
            </p:nvSpPr>
            <p:spPr>
              <a:xfrm>
                <a:off x="3649355" y="2637567"/>
                <a:ext cx="206129" cy="20612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rPr>
                  <a:t>×</a:t>
                </a:r>
                <a:endParaRPr lang="en-US">
                  <a:solidFill>
                    <a:schemeClr val="tx1"/>
                  </a:solidFill>
                </a:endParaRPr>
              </a:p>
            </p:txBody>
          </p:sp>
          <p:cxnSp>
            <p:nvCxnSpPr>
              <p:cNvPr id="184" name="Straight Arrow Connector 183">
                <a:extLst>
                  <a:ext uri="{FF2B5EF4-FFF2-40B4-BE49-F238E27FC236}">
                    <a16:creationId xmlns:a16="http://schemas.microsoft.com/office/drawing/2014/main" id="{4DDC79FF-A32C-A518-ED95-A2C277B2DEBA}"/>
                  </a:ext>
                </a:extLst>
              </p:cNvPr>
              <p:cNvCxnSpPr>
                <a:cxnSpLocks/>
                <a:stCxn id="203" idx="0"/>
                <a:endCxn id="183" idx="3"/>
              </p:cNvCxnSpPr>
              <p:nvPr/>
            </p:nvCxnSpPr>
            <p:spPr>
              <a:xfrm flipV="1">
                <a:off x="3564014" y="2813509"/>
                <a:ext cx="115528" cy="129449"/>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85" name="Straight Arrow Connector 184">
                <a:extLst>
                  <a:ext uri="{FF2B5EF4-FFF2-40B4-BE49-F238E27FC236}">
                    <a16:creationId xmlns:a16="http://schemas.microsoft.com/office/drawing/2014/main" id="{F319E84A-ACCD-7DBF-4BE3-B61E2138E7E5}"/>
                  </a:ext>
                </a:extLst>
              </p:cNvPr>
              <p:cNvCxnSpPr>
                <a:cxnSpLocks/>
                <a:stCxn id="200" idx="0"/>
                <a:endCxn id="183" idx="5"/>
              </p:cNvCxnSpPr>
              <p:nvPr/>
            </p:nvCxnSpPr>
            <p:spPr>
              <a:xfrm flipH="1" flipV="1">
                <a:off x="3825297" y="2813509"/>
                <a:ext cx="121051" cy="124564"/>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86" name="Straight Arrow Connector 185">
                <a:extLst>
                  <a:ext uri="{FF2B5EF4-FFF2-40B4-BE49-F238E27FC236}">
                    <a16:creationId xmlns:a16="http://schemas.microsoft.com/office/drawing/2014/main" id="{B9444AEC-A1AB-20E9-B25D-899C3899F329}"/>
                  </a:ext>
                </a:extLst>
              </p:cNvPr>
              <p:cNvCxnSpPr>
                <a:cxnSpLocks/>
                <a:stCxn id="174" idx="6"/>
                <a:endCxn id="177" idx="2"/>
              </p:cNvCxnSpPr>
              <p:nvPr/>
            </p:nvCxnSpPr>
            <p:spPr>
              <a:xfrm flipV="1">
                <a:off x="1639608" y="2740632"/>
                <a:ext cx="485980" cy="5558"/>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87" name="Straight Arrow Connector 186">
                <a:extLst>
                  <a:ext uri="{FF2B5EF4-FFF2-40B4-BE49-F238E27FC236}">
                    <a16:creationId xmlns:a16="http://schemas.microsoft.com/office/drawing/2014/main" id="{C007134A-9ED9-099A-5074-7BA3046C67EF}"/>
                  </a:ext>
                </a:extLst>
              </p:cNvPr>
              <p:cNvCxnSpPr>
                <a:cxnSpLocks/>
                <a:stCxn id="177" idx="6"/>
                <a:endCxn id="180" idx="2"/>
              </p:cNvCxnSpPr>
              <p:nvPr/>
            </p:nvCxnSpPr>
            <p:spPr>
              <a:xfrm>
                <a:off x="2331717" y="2740632"/>
                <a:ext cx="527698" cy="3172"/>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88" name="Straight Arrow Connector 187">
                <a:extLst>
                  <a:ext uri="{FF2B5EF4-FFF2-40B4-BE49-F238E27FC236}">
                    <a16:creationId xmlns:a16="http://schemas.microsoft.com/office/drawing/2014/main" id="{258EDC82-D62F-F19B-EDDF-795E216095DE}"/>
                  </a:ext>
                </a:extLst>
              </p:cNvPr>
              <p:cNvCxnSpPr>
                <a:cxnSpLocks/>
                <a:stCxn id="180" idx="6"/>
                <a:endCxn id="183" idx="2"/>
              </p:cNvCxnSpPr>
              <p:nvPr/>
            </p:nvCxnSpPr>
            <p:spPr>
              <a:xfrm flipV="1">
                <a:off x="3065544" y="2740632"/>
                <a:ext cx="583811" cy="3172"/>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sp>
            <p:nvSpPr>
              <p:cNvPr id="189" name="Oval 188">
                <a:extLst>
                  <a:ext uri="{FF2B5EF4-FFF2-40B4-BE49-F238E27FC236}">
                    <a16:creationId xmlns:a16="http://schemas.microsoft.com/office/drawing/2014/main" id="{B8901DD6-B619-7837-A76A-1158CDAEA2A1}"/>
                  </a:ext>
                </a:extLst>
              </p:cNvPr>
              <p:cNvSpPr/>
              <p:nvPr/>
            </p:nvSpPr>
            <p:spPr>
              <a:xfrm>
                <a:off x="1765475" y="2384899"/>
                <a:ext cx="206129" cy="20612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rPr>
                  <a:t>+</a:t>
                </a:r>
                <a:endParaRPr lang="en-US">
                  <a:solidFill>
                    <a:schemeClr val="tx1"/>
                  </a:solidFill>
                </a:endParaRPr>
              </a:p>
            </p:txBody>
          </p:sp>
          <p:cxnSp>
            <p:nvCxnSpPr>
              <p:cNvPr id="190" name="Straight Arrow Connector 189">
                <a:extLst>
                  <a:ext uri="{FF2B5EF4-FFF2-40B4-BE49-F238E27FC236}">
                    <a16:creationId xmlns:a16="http://schemas.microsoft.com/office/drawing/2014/main" id="{8A4057FA-AFAA-A5DF-0757-DAEE7C47FF92}"/>
                  </a:ext>
                </a:extLst>
              </p:cNvPr>
              <p:cNvCxnSpPr>
                <a:cxnSpLocks/>
                <a:stCxn id="174" idx="7"/>
                <a:endCxn id="189" idx="2"/>
              </p:cNvCxnSpPr>
              <p:nvPr/>
            </p:nvCxnSpPr>
            <p:spPr>
              <a:xfrm flipV="1">
                <a:off x="1609421" y="2487964"/>
                <a:ext cx="156054" cy="185348"/>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91" name="Straight Arrow Connector 190">
                <a:extLst>
                  <a:ext uri="{FF2B5EF4-FFF2-40B4-BE49-F238E27FC236}">
                    <a16:creationId xmlns:a16="http://schemas.microsoft.com/office/drawing/2014/main" id="{C9BBA73D-BF26-1BF1-3ABB-807BE609E840}"/>
                  </a:ext>
                </a:extLst>
              </p:cNvPr>
              <p:cNvCxnSpPr>
                <a:cxnSpLocks/>
                <a:stCxn id="177" idx="1"/>
                <a:endCxn id="189" idx="6"/>
              </p:cNvCxnSpPr>
              <p:nvPr/>
            </p:nvCxnSpPr>
            <p:spPr>
              <a:xfrm flipH="1" flipV="1">
                <a:off x="1971604" y="2487964"/>
                <a:ext cx="184171" cy="179790"/>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sp>
            <p:nvSpPr>
              <p:cNvPr id="192" name="Oval 191">
                <a:extLst>
                  <a:ext uri="{FF2B5EF4-FFF2-40B4-BE49-F238E27FC236}">
                    <a16:creationId xmlns:a16="http://schemas.microsoft.com/office/drawing/2014/main" id="{0BE124AA-FC1D-935C-106D-D09D476C2A15}"/>
                  </a:ext>
                </a:extLst>
              </p:cNvPr>
              <p:cNvSpPr/>
              <p:nvPr/>
            </p:nvSpPr>
            <p:spPr>
              <a:xfrm>
                <a:off x="3233310" y="2389717"/>
                <a:ext cx="206129" cy="20612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rPr>
                  <a:t>+</a:t>
                </a:r>
                <a:endParaRPr lang="en-US">
                  <a:solidFill>
                    <a:schemeClr val="tx1"/>
                  </a:solidFill>
                </a:endParaRPr>
              </a:p>
            </p:txBody>
          </p:sp>
          <p:cxnSp>
            <p:nvCxnSpPr>
              <p:cNvPr id="193" name="Straight Arrow Connector 192">
                <a:extLst>
                  <a:ext uri="{FF2B5EF4-FFF2-40B4-BE49-F238E27FC236}">
                    <a16:creationId xmlns:a16="http://schemas.microsoft.com/office/drawing/2014/main" id="{DB88256A-8EBA-9183-3EBA-1FD82AD710F7}"/>
                  </a:ext>
                </a:extLst>
              </p:cNvPr>
              <p:cNvCxnSpPr>
                <a:cxnSpLocks/>
                <a:stCxn id="180" idx="7"/>
                <a:endCxn id="192" idx="2"/>
              </p:cNvCxnSpPr>
              <p:nvPr/>
            </p:nvCxnSpPr>
            <p:spPr>
              <a:xfrm flipV="1">
                <a:off x="3035357" y="2492782"/>
                <a:ext cx="197953" cy="178144"/>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94" name="Straight Arrow Connector 193">
                <a:extLst>
                  <a:ext uri="{FF2B5EF4-FFF2-40B4-BE49-F238E27FC236}">
                    <a16:creationId xmlns:a16="http://schemas.microsoft.com/office/drawing/2014/main" id="{A0CE0E88-97FF-9490-AF25-73EF81B215C4}"/>
                  </a:ext>
                </a:extLst>
              </p:cNvPr>
              <p:cNvCxnSpPr>
                <a:cxnSpLocks/>
                <a:stCxn id="183" idx="1"/>
                <a:endCxn id="192" idx="6"/>
              </p:cNvCxnSpPr>
              <p:nvPr/>
            </p:nvCxnSpPr>
            <p:spPr>
              <a:xfrm flipH="1" flipV="1">
                <a:off x="3439439" y="2492782"/>
                <a:ext cx="240103" cy="174972"/>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sp>
            <p:nvSpPr>
              <p:cNvPr id="195" name="Oval 194">
                <a:extLst>
                  <a:ext uri="{FF2B5EF4-FFF2-40B4-BE49-F238E27FC236}">
                    <a16:creationId xmlns:a16="http://schemas.microsoft.com/office/drawing/2014/main" id="{8670D127-0E83-42E0-5C1B-E0AC79AA61E8}"/>
                  </a:ext>
                </a:extLst>
              </p:cNvPr>
              <p:cNvSpPr/>
              <p:nvPr/>
            </p:nvSpPr>
            <p:spPr>
              <a:xfrm>
                <a:off x="2510427" y="2071944"/>
                <a:ext cx="206129" cy="20612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rPr>
                  <a:t>+</a:t>
                </a:r>
                <a:endParaRPr lang="en-US">
                  <a:solidFill>
                    <a:schemeClr val="tx1"/>
                  </a:solidFill>
                </a:endParaRPr>
              </a:p>
            </p:txBody>
          </p:sp>
          <p:cxnSp>
            <p:nvCxnSpPr>
              <p:cNvPr id="196" name="Straight Arrow Connector 195">
                <a:extLst>
                  <a:ext uri="{FF2B5EF4-FFF2-40B4-BE49-F238E27FC236}">
                    <a16:creationId xmlns:a16="http://schemas.microsoft.com/office/drawing/2014/main" id="{1FFFC957-D838-A0EC-51F3-0D8094BAFBFC}"/>
                  </a:ext>
                </a:extLst>
              </p:cNvPr>
              <p:cNvCxnSpPr>
                <a:cxnSpLocks/>
                <a:stCxn id="189" idx="7"/>
                <a:endCxn id="195" idx="2"/>
              </p:cNvCxnSpPr>
              <p:nvPr/>
            </p:nvCxnSpPr>
            <p:spPr>
              <a:xfrm flipV="1">
                <a:off x="1941417" y="2175009"/>
                <a:ext cx="569010" cy="240077"/>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97" name="Straight Arrow Connector 196">
                <a:extLst>
                  <a:ext uri="{FF2B5EF4-FFF2-40B4-BE49-F238E27FC236}">
                    <a16:creationId xmlns:a16="http://schemas.microsoft.com/office/drawing/2014/main" id="{E881B48B-1FD8-0C23-6A38-12AB54B9E2DE}"/>
                  </a:ext>
                </a:extLst>
              </p:cNvPr>
              <p:cNvCxnSpPr>
                <a:cxnSpLocks/>
                <a:stCxn id="192" idx="1"/>
                <a:endCxn id="195" idx="6"/>
              </p:cNvCxnSpPr>
              <p:nvPr/>
            </p:nvCxnSpPr>
            <p:spPr>
              <a:xfrm flipH="1" flipV="1">
                <a:off x="2716556" y="2175009"/>
                <a:ext cx="546941" cy="244895"/>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grpSp>
        <p:sp>
          <p:nvSpPr>
            <p:cNvPr id="137" name="Rectangle 136">
              <a:extLst>
                <a:ext uri="{FF2B5EF4-FFF2-40B4-BE49-F238E27FC236}">
                  <a16:creationId xmlns:a16="http://schemas.microsoft.com/office/drawing/2014/main" id="{7901BAEF-3E07-5A31-7048-5B51C32F6B4F}"/>
                </a:ext>
              </a:extLst>
            </p:cNvPr>
            <p:cNvSpPr/>
            <p:nvPr/>
          </p:nvSpPr>
          <p:spPr>
            <a:xfrm>
              <a:off x="7410773" y="1356699"/>
              <a:ext cx="1356551" cy="335790"/>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Elem-wise</a:t>
              </a:r>
              <a:endParaRPr lang="en-US" dirty="0">
                <a:solidFill>
                  <a:schemeClr val="tx1"/>
                </a:solidFill>
              </a:endParaRPr>
            </a:p>
          </p:txBody>
        </p:sp>
        <p:sp>
          <p:nvSpPr>
            <p:cNvPr id="138" name="Rectangle 137">
              <a:extLst>
                <a:ext uri="{FF2B5EF4-FFF2-40B4-BE49-F238E27FC236}">
                  <a16:creationId xmlns:a16="http://schemas.microsoft.com/office/drawing/2014/main" id="{2F38C410-324E-3811-6196-D045719F44DA}"/>
                </a:ext>
              </a:extLst>
            </p:cNvPr>
            <p:cNvSpPr/>
            <p:nvPr/>
          </p:nvSpPr>
          <p:spPr>
            <a:xfrm rot="16200000">
              <a:off x="8153238" y="2427074"/>
              <a:ext cx="1310656" cy="276382"/>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Scratchpad</a:t>
              </a:r>
              <a:endParaRPr lang="en-US" sz="1400" dirty="0">
                <a:solidFill>
                  <a:schemeClr val="tx1"/>
                </a:solidFill>
              </a:endParaRPr>
            </a:p>
          </p:txBody>
        </p:sp>
        <p:cxnSp>
          <p:nvCxnSpPr>
            <p:cNvPr id="139" name="Connector: Elbow 138">
              <a:extLst>
                <a:ext uri="{FF2B5EF4-FFF2-40B4-BE49-F238E27FC236}">
                  <a16:creationId xmlns:a16="http://schemas.microsoft.com/office/drawing/2014/main" id="{4BDB846D-037B-28E6-17CB-452F4DCA4E69}"/>
                </a:ext>
              </a:extLst>
            </p:cNvPr>
            <p:cNvCxnSpPr>
              <a:cxnSpLocks/>
              <a:stCxn id="137" idx="3"/>
              <a:endCxn id="138" idx="3"/>
            </p:cNvCxnSpPr>
            <p:nvPr/>
          </p:nvCxnSpPr>
          <p:spPr>
            <a:xfrm>
              <a:off x="8767324" y="1524594"/>
              <a:ext cx="41242" cy="385343"/>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Connector: Elbow 139">
              <a:extLst>
                <a:ext uri="{FF2B5EF4-FFF2-40B4-BE49-F238E27FC236}">
                  <a16:creationId xmlns:a16="http://schemas.microsoft.com/office/drawing/2014/main" id="{1C3C0D2B-98B5-B2A3-B4C0-BB202A582067}"/>
                </a:ext>
              </a:extLst>
            </p:cNvPr>
            <p:cNvCxnSpPr>
              <a:cxnSpLocks/>
              <a:stCxn id="138" idx="1"/>
              <a:endCxn id="155" idx="4"/>
            </p:cNvCxnSpPr>
            <p:nvPr/>
          </p:nvCxnSpPr>
          <p:spPr>
            <a:xfrm rot="5400000">
              <a:off x="7729061" y="2519116"/>
              <a:ext cx="378029" cy="1780983"/>
            </a:xfrm>
            <a:prstGeom prst="bentConnector3">
              <a:avLst>
                <a:gd name="adj1" fmla="val 133089"/>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1" name="Rectangle 140">
              <a:extLst>
                <a:ext uri="{FF2B5EF4-FFF2-40B4-BE49-F238E27FC236}">
                  <a16:creationId xmlns:a16="http://schemas.microsoft.com/office/drawing/2014/main" id="{9CDE1650-6C30-3BFD-8E19-3ED3480F4667}"/>
                </a:ext>
              </a:extLst>
            </p:cNvPr>
            <p:cNvSpPr/>
            <p:nvPr/>
          </p:nvSpPr>
          <p:spPr>
            <a:xfrm rot="5400000">
              <a:off x="8157425" y="2427076"/>
              <a:ext cx="2131553" cy="276379"/>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Memory</a:t>
              </a:r>
              <a:endParaRPr lang="en-US" dirty="0">
                <a:solidFill>
                  <a:schemeClr val="tx1"/>
                </a:solidFill>
              </a:endParaRPr>
            </a:p>
          </p:txBody>
        </p:sp>
        <p:cxnSp>
          <p:nvCxnSpPr>
            <p:cNvPr id="142" name="Straight Arrow Connector 141">
              <a:extLst>
                <a:ext uri="{FF2B5EF4-FFF2-40B4-BE49-F238E27FC236}">
                  <a16:creationId xmlns:a16="http://schemas.microsoft.com/office/drawing/2014/main" id="{537D737F-72E6-9EB2-D412-2C5E054DA287}"/>
                </a:ext>
              </a:extLst>
            </p:cNvPr>
            <p:cNvCxnSpPr>
              <a:cxnSpLocks/>
              <a:stCxn id="138" idx="2"/>
              <a:endCxn id="141" idx="2"/>
            </p:cNvCxnSpPr>
            <p:nvPr/>
          </p:nvCxnSpPr>
          <p:spPr>
            <a:xfrm>
              <a:off x="8946757" y="2565265"/>
              <a:ext cx="138255" cy="1"/>
            </a:xfrm>
            <a:prstGeom prst="straightConnector1">
              <a:avLst/>
            </a:prstGeom>
            <a:ln w="127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43" name="Connector: Elbow 142">
              <a:extLst>
                <a:ext uri="{FF2B5EF4-FFF2-40B4-BE49-F238E27FC236}">
                  <a16:creationId xmlns:a16="http://schemas.microsoft.com/office/drawing/2014/main" id="{5AD7353F-8C45-9A8E-2666-AF1026CF61C3}"/>
                </a:ext>
              </a:extLst>
            </p:cNvPr>
            <p:cNvCxnSpPr>
              <a:cxnSpLocks/>
              <a:stCxn id="195" idx="0"/>
              <a:endCxn id="137" idx="1"/>
            </p:cNvCxnSpPr>
            <p:nvPr/>
          </p:nvCxnSpPr>
          <p:spPr>
            <a:xfrm rot="5400000" flipH="1" flipV="1">
              <a:off x="7185712" y="1347711"/>
              <a:ext cx="48178" cy="401944"/>
            </a:xfrm>
            <a:prstGeom prst="bentConnector2">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grpSp>
      <p:sp>
        <p:nvSpPr>
          <p:cNvPr id="144" name="TextBox 143">
            <a:extLst>
              <a:ext uri="{FF2B5EF4-FFF2-40B4-BE49-F238E27FC236}">
                <a16:creationId xmlns:a16="http://schemas.microsoft.com/office/drawing/2014/main" id="{5C3416AE-D5D8-C201-C80A-50650B4A3CB3}"/>
              </a:ext>
            </a:extLst>
          </p:cNvPr>
          <p:cNvSpPr txBox="1"/>
          <p:nvPr/>
        </p:nvSpPr>
        <p:spPr>
          <a:xfrm>
            <a:off x="4758311" y="905110"/>
            <a:ext cx="2400336" cy="461665"/>
          </a:xfrm>
          <a:prstGeom prst="rect">
            <a:avLst/>
          </a:prstGeom>
          <a:noFill/>
        </p:spPr>
        <p:txBody>
          <a:bodyPr wrap="none" rtlCol="0">
            <a:spAutoFit/>
          </a:bodyPr>
          <a:lstStyle/>
          <a:p>
            <a:pPr algn="ctr"/>
            <a:r>
              <a:rPr lang="en-US" altLang="zh-CN" sz="2400" b="1" dirty="0" err="1"/>
              <a:t>ReduceTree</a:t>
            </a:r>
            <a:r>
              <a:rPr lang="en-US" altLang="zh-CN" sz="2400" b="1" dirty="0"/>
              <a:t>-Style</a:t>
            </a:r>
          </a:p>
        </p:txBody>
      </p:sp>
      <p:grpSp>
        <p:nvGrpSpPr>
          <p:cNvPr id="504" name="Group 503">
            <a:extLst>
              <a:ext uri="{FF2B5EF4-FFF2-40B4-BE49-F238E27FC236}">
                <a16:creationId xmlns:a16="http://schemas.microsoft.com/office/drawing/2014/main" id="{5B52A8EA-F1E2-D9F6-9C18-606B1F5924F7}"/>
              </a:ext>
            </a:extLst>
          </p:cNvPr>
          <p:cNvGrpSpPr/>
          <p:nvPr/>
        </p:nvGrpSpPr>
        <p:grpSpPr>
          <a:xfrm>
            <a:off x="1705051" y="1454896"/>
            <a:ext cx="1705980" cy="2154559"/>
            <a:chOff x="2904010" y="1454896"/>
            <a:chExt cx="1705980" cy="2154559"/>
          </a:xfrm>
        </p:grpSpPr>
        <p:sp>
          <p:nvSpPr>
            <p:cNvPr id="225" name="Oval 224">
              <a:extLst>
                <a:ext uri="{FF2B5EF4-FFF2-40B4-BE49-F238E27FC236}">
                  <a16:creationId xmlns:a16="http://schemas.microsoft.com/office/drawing/2014/main" id="{3AE5DAD1-904F-3CE0-A5AB-F4F7F6752FBD}"/>
                </a:ext>
              </a:extLst>
            </p:cNvPr>
            <p:cNvSpPr/>
            <p:nvPr/>
          </p:nvSpPr>
          <p:spPr>
            <a:xfrm>
              <a:off x="2904011" y="1873376"/>
              <a:ext cx="171041" cy="16305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6" name="Rectangle 225">
              <a:extLst>
                <a:ext uri="{FF2B5EF4-FFF2-40B4-BE49-F238E27FC236}">
                  <a16:creationId xmlns:a16="http://schemas.microsoft.com/office/drawing/2014/main" id="{D0C4060B-A0B7-4B14-1286-3942E5A2764D}"/>
                </a:ext>
              </a:extLst>
            </p:cNvPr>
            <p:cNvSpPr/>
            <p:nvPr/>
          </p:nvSpPr>
          <p:spPr>
            <a:xfrm>
              <a:off x="2904011" y="1588750"/>
              <a:ext cx="171041" cy="6478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7" name="Straight Arrow Connector 226">
              <a:extLst>
                <a:ext uri="{FF2B5EF4-FFF2-40B4-BE49-F238E27FC236}">
                  <a16:creationId xmlns:a16="http://schemas.microsoft.com/office/drawing/2014/main" id="{1A7E1056-BD32-88ED-94CB-3B672F34B5BD}"/>
                </a:ext>
              </a:extLst>
            </p:cNvPr>
            <p:cNvCxnSpPr>
              <a:cxnSpLocks/>
              <a:stCxn id="226" idx="2"/>
              <a:endCxn id="225" idx="0"/>
            </p:cNvCxnSpPr>
            <p:nvPr/>
          </p:nvCxnSpPr>
          <p:spPr>
            <a:xfrm>
              <a:off x="2989532" y="1653534"/>
              <a:ext cx="0" cy="219841"/>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sp>
          <p:nvSpPr>
            <p:cNvPr id="228" name="Rectangle 227">
              <a:extLst>
                <a:ext uri="{FF2B5EF4-FFF2-40B4-BE49-F238E27FC236}">
                  <a16:creationId xmlns:a16="http://schemas.microsoft.com/office/drawing/2014/main" id="{5B0C24E6-1A69-70B1-E026-8BDED639DD84}"/>
                </a:ext>
              </a:extLst>
            </p:cNvPr>
            <p:cNvSpPr/>
            <p:nvPr/>
          </p:nvSpPr>
          <p:spPr>
            <a:xfrm>
              <a:off x="2904010" y="2128290"/>
              <a:ext cx="171041" cy="6478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9" name="Straight Arrow Connector 228">
              <a:extLst>
                <a:ext uri="{FF2B5EF4-FFF2-40B4-BE49-F238E27FC236}">
                  <a16:creationId xmlns:a16="http://schemas.microsoft.com/office/drawing/2014/main" id="{3B46E4FF-5653-361E-E16C-C25612D1ABEA}"/>
                </a:ext>
              </a:extLst>
            </p:cNvPr>
            <p:cNvCxnSpPr>
              <a:cxnSpLocks/>
              <a:stCxn id="225" idx="4"/>
              <a:endCxn id="228" idx="0"/>
            </p:cNvCxnSpPr>
            <p:nvPr/>
          </p:nvCxnSpPr>
          <p:spPr>
            <a:xfrm flipH="1">
              <a:off x="2989531" y="2036433"/>
              <a:ext cx="1" cy="91857"/>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230" name="Oval 229">
              <a:extLst>
                <a:ext uri="{FF2B5EF4-FFF2-40B4-BE49-F238E27FC236}">
                  <a16:creationId xmlns:a16="http://schemas.microsoft.com/office/drawing/2014/main" id="{132F2A95-B898-B371-FB2E-4D520C94467B}"/>
                </a:ext>
              </a:extLst>
            </p:cNvPr>
            <p:cNvSpPr/>
            <p:nvPr/>
          </p:nvSpPr>
          <p:spPr>
            <a:xfrm>
              <a:off x="2950441" y="1711687"/>
              <a:ext cx="78178" cy="74634"/>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31" name="Connector: Elbow 230">
              <a:extLst>
                <a:ext uri="{FF2B5EF4-FFF2-40B4-BE49-F238E27FC236}">
                  <a16:creationId xmlns:a16="http://schemas.microsoft.com/office/drawing/2014/main" id="{F74E108C-465A-7E18-4F1D-D54C100B71D3}"/>
                </a:ext>
              </a:extLst>
            </p:cNvPr>
            <p:cNvCxnSpPr>
              <a:cxnSpLocks/>
              <a:stCxn id="230" idx="6"/>
              <a:endCxn id="228" idx="3"/>
            </p:cNvCxnSpPr>
            <p:nvPr/>
          </p:nvCxnSpPr>
          <p:spPr>
            <a:xfrm>
              <a:off x="3028619" y="1749004"/>
              <a:ext cx="46432" cy="411679"/>
            </a:xfrm>
            <a:prstGeom prst="bentConnector3">
              <a:avLst>
                <a:gd name="adj1" fmla="val 296933"/>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32" name="Connector: Elbow 231">
              <a:extLst>
                <a:ext uri="{FF2B5EF4-FFF2-40B4-BE49-F238E27FC236}">
                  <a16:creationId xmlns:a16="http://schemas.microsoft.com/office/drawing/2014/main" id="{26C87BAD-BBE7-B971-5014-DBD1ECA98871}"/>
                </a:ext>
              </a:extLst>
            </p:cNvPr>
            <p:cNvCxnSpPr>
              <a:cxnSpLocks/>
            </p:cNvCxnSpPr>
            <p:nvPr/>
          </p:nvCxnSpPr>
          <p:spPr>
            <a:xfrm>
              <a:off x="3160267" y="2082361"/>
              <a:ext cx="124307" cy="78322"/>
            </a:xfrm>
            <a:prstGeom prst="bentConnector3">
              <a:avLst>
                <a:gd name="adj1" fmla="val 30078"/>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33" name="Connector: Elbow 232">
              <a:extLst>
                <a:ext uri="{FF2B5EF4-FFF2-40B4-BE49-F238E27FC236}">
                  <a16:creationId xmlns:a16="http://schemas.microsoft.com/office/drawing/2014/main" id="{6EB4F212-9BD2-052E-4995-5BD60D8157F9}"/>
                </a:ext>
              </a:extLst>
            </p:cNvPr>
            <p:cNvCxnSpPr>
              <a:cxnSpLocks/>
              <a:endCxn id="230" idx="3"/>
            </p:cNvCxnSpPr>
            <p:nvPr/>
          </p:nvCxnSpPr>
          <p:spPr>
            <a:xfrm rot="10800000" flipH="1">
              <a:off x="2950440" y="1775391"/>
              <a:ext cx="11449" cy="517855"/>
            </a:xfrm>
            <a:prstGeom prst="bentConnector4">
              <a:avLst>
                <a:gd name="adj1" fmla="val -831950"/>
                <a:gd name="adj2" fmla="val 99256"/>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234" name="Oval 233">
              <a:extLst>
                <a:ext uri="{FF2B5EF4-FFF2-40B4-BE49-F238E27FC236}">
                  <a16:creationId xmlns:a16="http://schemas.microsoft.com/office/drawing/2014/main" id="{0E475766-A1CB-E834-E14B-AF1DB8B2DF32}"/>
                </a:ext>
              </a:extLst>
            </p:cNvPr>
            <p:cNvSpPr/>
            <p:nvPr/>
          </p:nvSpPr>
          <p:spPr>
            <a:xfrm>
              <a:off x="2904011" y="2417841"/>
              <a:ext cx="171041" cy="16305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35" name="Straight Arrow Connector 234">
              <a:extLst>
                <a:ext uri="{FF2B5EF4-FFF2-40B4-BE49-F238E27FC236}">
                  <a16:creationId xmlns:a16="http://schemas.microsoft.com/office/drawing/2014/main" id="{1021B041-D700-F171-70B7-4BE3EFCA2C27}"/>
                </a:ext>
              </a:extLst>
            </p:cNvPr>
            <p:cNvCxnSpPr>
              <a:cxnSpLocks/>
              <a:endCxn id="234" idx="0"/>
            </p:cNvCxnSpPr>
            <p:nvPr/>
          </p:nvCxnSpPr>
          <p:spPr>
            <a:xfrm>
              <a:off x="2989532" y="2197999"/>
              <a:ext cx="0" cy="219841"/>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sp>
          <p:nvSpPr>
            <p:cNvPr id="236" name="Rectangle 235">
              <a:extLst>
                <a:ext uri="{FF2B5EF4-FFF2-40B4-BE49-F238E27FC236}">
                  <a16:creationId xmlns:a16="http://schemas.microsoft.com/office/drawing/2014/main" id="{6B80B811-6ED6-D8E3-1A3C-3400FFB8E8E6}"/>
                </a:ext>
              </a:extLst>
            </p:cNvPr>
            <p:cNvSpPr/>
            <p:nvPr/>
          </p:nvSpPr>
          <p:spPr>
            <a:xfrm>
              <a:off x="2904010" y="2672755"/>
              <a:ext cx="171041" cy="6478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7" name="Straight Arrow Connector 236">
              <a:extLst>
                <a:ext uri="{FF2B5EF4-FFF2-40B4-BE49-F238E27FC236}">
                  <a16:creationId xmlns:a16="http://schemas.microsoft.com/office/drawing/2014/main" id="{4CE6BF47-0881-1E42-9B2E-855CCFDF06F3}"/>
                </a:ext>
              </a:extLst>
            </p:cNvPr>
            <p:cNvCxnSpPr>
              <a:cxnSpLocks/>
              <a:stCxn id="234" idx="4"/>
              <a:endCxn id="236" idx="0"/>
            </p:cNvCxnSpPr>
            <p:nvPr/>
          </p:nvCxnSpPr>
          <p:spPr>
            <a:xfrm flipH="1">
              <a:off x="2989531" y="2580898"/>
              <a:ext cx="1" cy="91857"/>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238" name="Oval 237">
              <a:extLst>
                <a:ext uri="{FF2B5EF4-FFF2-40B4-BE49-F238E27FC236}">
                  <a16:creationId xmlns:a16="http://schemas.microsoft.com/office/drawing/2014/main" id="{45B7DB91-FD0A-5098-9B24-7BD8094B3DEE}"/>
                </a:ext>
              </a:extLst>
            </p:cNvPr>
            <p:cNvSpPr/>
            <p:nvPr/>
          </p:nvSpPr>
          <p:spPr>
            <a:xfrm>
              <a:off x="2950441" y="2256152"/>
              <a:ext cx="78178" cy="74634"/>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39" name="Connector: Elbow 238">
              <a:extLst>
                <a:ext uri="{FF2B5EF4-FFF2-40B4-BE49-F238E27FC236}">
                  <a16:creationId xmlns:a16="http://schemas.microsoft.com/office/drawing/2014/main" id="{FA4E1BA8-8A96-43C8-D99B-E3575DB611A7}"/>
                </a:ext>
              </a:extLst>
            </p:cNvPr>
            <p:cNvCxnSpPr>
              <a:cxnSpLocks/>
              <a:stCxn id="238" idx="6"/>
              <a:endCxn id="236" idx="3"/>
            </p:cNvCxnSpPr>
            <p:nvPr/>
          </p:nvCxnSpPr>
          <p:spPr>
            <a:xfrm>
              <a:off x="3028619" y="2293469"/>
              <a:ext cx="46432" cy="411679"/>
            </a:xfrm>
            <a:prstGeom prst="bentConnector3">
              <a:avLst>
                <a:gd name="adj1" fmla="val 296933"/>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40" name="Connector: Elbow 239">
              <a:extLst>
                <a:ext uri="{FF2B5EF4-FFF2-40B4-BE49-F238E27FC236}">
                  <a16:creationId xmlns:a16="http://schemas.microsoft.com/office/drawing/2014/main" id="{F10B3EC8-9582-C252-4A0A-3EF0B6C0D4B1}"/>
                </a:ext>
              </a:extLst>
            </p:cNvPr>
            <p:cNvCxnSpPr>
              <a:cxnSpLocks/>
            </p:cNvCxnSpPr>
            <p:nvPr/>
          </p:nvCxnSpPr>
          <p:spPr>
            <a:xfrm>
              <a:off x="3160267" y="2626826"/>
              <a:ext cx="124307" cy="78322"/>
            </a:xfrm>
            <a:prstGeom prst="bentConnector3">
              <a:avLst>
                <a:gd name="adj1" fmla="val 30078"/>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41" name="Connector: Elbow 240">
              <a:extLst>
                <a:ext uri="{FF2B5EF4-FFF2-40B4-BE49-F238E27FC236}">
                  <a16:creationId xmlns:a16="http://schemas.microsoft.com/office/drawing/2014/main" id="{CF3D82E0-692E-9225-06B9-C62F7DAA9603}"/>
                </a:ext>
              </a:extLst>
            </p:cNvPr>
            <p:cNvCxnSpPr>
              <a:cxnSpLocks/>
              <a:endCxn id="238" idx="3"/>
            </p:cNvCxnSpPr>
            <p:nvPr/>
          </p:nvCxnSpPr>
          <p:spPr>
            <a:xfrm rot="10800000" flipH="1">
              <a:off x="2950440" y="2319856"/>
              <a:ext cx="11449" cy="517855"/>
            </a:xfrm>
            <a:prstGeom prst="bentConnector4">
              <a:avLst>
                <a:gd name="adj1" fmla="val -831950"/>
                <a:gd name="adj2" fmla="val 99256"/>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242" name="Oval 241">
              <a:extLst>
                <a:ext uri="{FF2B5EF4-FFF2-40B4-BE49-F238E27FC236}">
                  <a16:creationId xmlns:a16="http://schemas.microsoft.com/office/drawing/2014/main" id="{59AA48CF-0ACF-073E-495D-AAAEE348C3EF}"/>
                </a:ext>
              </a:extLst>
            </p:cNvPr>
            <p:cNvSpPr/>
            <p:nvPr/>
          </p:nvSpPr>
          <p:spPr>
            <a:xfrm>
              <a:off x="2907821" y="2961742"/>
              <a:ext cx="171041" cy="16305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43" name="Straight Arrow Connector 242">
              <a:extLst>
                <a:ext uri="{FF2B5EF4-FFF2-40B4-BE49-F238E27FC236}">
                  <a16:creationId xmlns:a16="http://schemas.microsoft.com/office/drawing/2014/main" id="{7F6A1B05-EF63-872A-C08A-53939A350415}"/>
                </a:ext>
              </a:extLst>
            </p:cNvPr>
            <p:cNvCxnSpPr>
              <a:cxnSpLocks/>
              <a:endCxn id="242" idx="0"/>
            </p:cNvCxnSpPr>
            <p:nvPr/>
          </p:nvCxnSpPr>
          <p:spPr>
            <a:xfrm>
              <a:off x="2993342" y="2741900"/>
              <a:ext cx="0" cy="219841"/>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sp>
          <p:nvSpPr>
            <p:cNvPr id="244" name="Rectangle 243">
              <a:extLst>
                <a:ext uri="{FF2B5EF4-FFF2-40B4-BE49-F238E27FC236}">
                  <a16:creationId xmlns:a16="http://schemas.microsoft.com/office/drawing/2014/main" id="{D589912A-179B-83C2-A64D-F6B75C4A6205}"/>
                </a:ext>
              </a:extLst>
            </p:cNvPr>
            <p:cNvSpPr/>
            <p:nvPr/>
          </p:nvSpPr>
          <p:spPr>
            <a:xfrm>
              <a:off x="2907820" y="3216655"/>
              <a:ext cx="171041" cy="6478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5" name="Straight Arrow Connector 244">
              <a:extLst>
                <a:ext uri="{FF2B5EF4-FFF2-40B4-BE49-F238E27FC236}">
                  <a16:creationId xmlns:a16="http://schemas.microsoft.com/office/drawing/2014/main" id="{A3DC4AB2-B642-88D3-7F8A-C545607F690E}"/>
                </a:ext>
              </a:extLst>
            </p:cNvPr>
            <p:cNvCxnSpPr>
              <a:cxnSpLocks/>
              <a:stCxn id="242" idx="4"/>
              <a:endCxn id="244" idx="0"/>
            </p:cNvCxnSpPr>
            <p:nvPr/>
          </p:nvCxnSpPr>
          <p:spPr>
            <a:xfrm flipH="1">
              <a:off x="2993341" y="3124798"/>
              <a:ext cx="1" cy="91857"/>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246" name="Oval 245">
              <a:extLst>
                <a:ext uri="{FF2B5EF4-FFF2-40B4-BE49-F238E27FC236}">
                  <a16:creationId xmlns:a16="http://schemas.microsoft.com/office/drawing/2014/main" id="{FB5F2726-9CB6-2028-DE35-615E42F85B13}"/>
                </a:ext>
              </a:extLst>
            </p:cNvPr>
            <p:cNvSpPr/>
            <p:nvPr/>
          </p:nvSpPr>
          <p:spPr>
            <a:xfrm>
              <a:off x="2954251" y="2800053"/>
              <a:ext cx="78178" cy="74634"/>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47" name="Connector: Elbow 246">
              <a:extLst>
                <a:ext uri="{FF2B5EF4-FFF2-40B4-BE49-F238E27FC236}">
                  <a16:creationId xmlns:a16="http://schemas.microsoft.com/office/drawing/2014/main" id="{F3970BB9-8B16-7FCC-5235-B4951550CF91}"/>
                </a:ext>
              </a:extLst>
            </p:cNvPr>
            <p:cNvCxnSpPr>
              <a:cxnSpLocks/>
              <a:stCxn id="246" idx="6"/>
              <a:endCxn id="244" idx="3"/>
            </p:cNvCxnSpPr>
            <p:nvPr/>
          </p:nvCxnSpPr>
          <p:spPr>
            <a:xfrm>
              <a:off x="3032429" y="2837370"/>
              <a:ext cx="46432" cy="411679"/>
            </a:xfrm>
            <a:prstGeom prst="bentConnector3">
              <a:avLst>
                <a:gd name="adj1" fmla="val 296933"/>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48" name="Connector: Elbow 247">
              <a:extLst>
                <a:ext uri="{FF2B5EF4-FFF2-40B4-BE49-F238E27FC236}">
                  <a16:creationId xmlns:a16="http://schemas.microsoft.com/office/drawing/2014/main" id="{8B24347F-FC36-1862-2507-EF15411FE985}"/>
                </a:ext>
              </a:extLst>
            </p:cNvPr>
            <p:cNvCxnSpPr>
              <a:cxnSpLocks/>
            </p:cNvCxnSpPr>
            <p:nvPr/>
          </p:nvCxnSpPr>
          <p:spPr>
            <a:xfrm>
              <a:off x="3164077" y="3170726"/>
              <a:ext cx="124307" cy="78322"/>
            </a:xfrm>
            <a:prstGeom prst="bentConnector3">
              <a:avLst>
                <a:gd name="adj1" fmla="val 30078"/>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49" name="Connector: Elbow 248">
              <a:extLst>
                <a:ext uri="{FF2B5EF4-FFF2-40B4-BE49-F238E27FC236}">
                  <a16:creationId xmlns:a16="http://schemas.microsoft.com/office/drawing/2014/main" id="{AB68D7AC-3392-3A20-8BCC-DEB33C4007B2}"/>
                </a:ext>
              </a:extLst>
            </p:cNvPr>
            <p:cNvCxnSpPr>
              <a:cxnSpLocks/>
              <a:endCxn id="246" idx="3"/>
            </p:cNvCxnSpPr>
            <p:nvPr/>
          </p:nvCxnSpPr>
          <p:spPr>
            <a:xfrm rot="10800000" flipH="1">
              <a:off x="2954250" y="2863757"/>
              <a:ext cx="11449" cy="517855"/>
            </a:xfrm>
            <a:prstGeom prst="bentConnector4">
              <a:avLst>
                <a:gd name="adj1" fmla="val -831950"/>
                <a:gd name="adj2" fmla="val 99256"/>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258" name="Oval 257">
              <a:extLst>
                <a:ext uri="{FF2B5EF4-FFF2-40B4-BE49-F238E27FC236}">
                  <a16:creationId xmlns:a16="http://schemas.microsoft.com/office/drawing/2014/main" id="{6956AC4E-594F-027E-55FB-77DD8036DAE4}"/>
                </a:ext>
              </a:extLst>
            </p:cNvPr>
            <p:cNvSpPr/>
            <p:nvPr/>
          </p:nvSpPr>
          <p:spPr>
            <a:xfrm>
              <a:off x="2954259" y="3343813"/>
              <a:ext cx="78178" cy="74634"/>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59" name="Straight Arrow Connector 258">
              <a:extLst>
                <a:ext uri="{FF2B5EF4-FFF2-40B4-BE49-F238E27FC236}">
                  <a16:creationId xmlns:a16="http://schemas.microsoft.com/office/drawing/2014/main" id="{CB297185-70E8-FEAA-D379-5A74CBE5C661}"/>
                </a:ext>
              </a:extLst>
            </p:cNvPr>
            <p:cNvCxnSpPr>
              <a:cxnSpLocks/>
              <a:endCxn id="258" idx="0"/>
            </p:cNvCxnSpPr>
            <p:nvPr/>
          </p:nvCxnSpPr>
          <p:spPr>
            <a:xfrm flipH="1">
              <a:off x="2993348" y="3278165"/>
              <a:ext cx="1028" cy="65648"/>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260" name="Oval 259">
              <a:extLst>
                <a:ext uri="{FF2B5EF4-FFF2-40B4-BE49-F238E27FC236}">
                  <a16:creationId xmlns:a16="http://schemas.microsoft.com/office/drawing/2014/main" id="{72614AF2-AF12-DF16-605D-86E0612A3BF7}"/>
                </a:ext>
              </a:extLst>
            </p:cNvPr>
            <p:cNvSpPr/>
            <p:nvPr/>
          </p:nvSpPr>
          <p:spPr>
            <a:xfrm>
              <a:off x="3299032" y="1873376"/>
              <a:ext cx="171041" cy="16305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1" name="Rectangle 260">
              <a:extLst>
                <a:ext uri="{FF2B5EF4-FFF2-40B4-BE49-F238E27FC236}">
                  <a16:creationId xmlns:a16="http://schemas.microsoft.com/office/drawing/2014/main" id="{634C0C8C-0902-A0E3-6DEB-E6244AB762D8}"/>
                </a:ext>
              </a:extLst>
            </p:cNvPr>
            <p:cNvSpPr/>
            <p:nvPr/>
          </p:nvSpPr>
          <p:spPr>
            <a:xfrm>
              <a:off x="3299032" y="1588750"/>
              <a:ext cx="171041" cy="6478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2" name="Straight Arrow Connector 261">
              <a:extLst>
                <a:ext uri="{FF2B5EF4-FFF2-40B4-BE49-F238E27FC236}">
                  <a16:creationId xmlns:a16="http://schemas.microsoft.com/office/drawing/2014/main" id="{F6A2B646-6D69-61AF-E499-484DF32C4225}"/>
                </a:ext>
              </a:extLst>
            </p:cNvPr>
            <p:cNvCxnSpPr>
              <a:cxnSpLocks/>
              <a:stCxn id="261" idx="2"/>
              <a:endCxn id="260" idx="0"/>
            </p:cNvCxnSpPr>
            <p:nvPr/>
          </p:nvCxnSpPr>
          <p:spPr>
            <a:xfrm>
              <a:off x="3384553" y="1653534"/>
              <a:ext cx="0" cy="219841"/>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sp>
          <p:nvSpPr>
            <p:cNvPr id="263" name="Rectangle 262">
              <a:extLst>
                <a:ext uri="{FF2B5EF4-FFF2-40B4-BE49-F238E27FC236}">
                  <a16:creationId xmlns:a16="http://schemas.microsoft.com/office/drawing/2014/main" id="{10AE4D16-297D-8833-C7E0-AD29966C359D}"/>
                </a:ext>
              </a:extLst>
            </p:cNvPr>
            <p:cNvSpPr/>
            <p:nvPr/>
          </p:nvSpPr>
          <p:spPr>
            <a:xfrm>
              <a:off x="3299031" y="2128290"/>
              <a:ext cx="171041" cy="6478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4" name="Straight Arrow Connector 263">
              <a:extLst>
                <a:ext uri="{FF2B5EF4-FFF2-40B4-BE49-F238E27FC236}">
                  <a16:creationId xmlns:a16="http://schemas.microsoft.com/office/drawing/2014/main" id="{62D3931B-00E5-AAF7-3CF0-7A5FFAC6FFBB}"/>
                </a:ext>
              </a:extLst>
            </p:cNvPr>
            <p:cNvCxnSpPr>
              <a:cxnSpLocks/>
              <a:stCxn id="260" idx="4"/>
              <a:endCxn id="263" idx="0"/>
            </p:cNvCxnSpPr>
            <p:nvPr/>
          </p:nvCxnSpPr>
          <p:spPr>
            <a:xfrm flipH="1">
              <a:off x="3384552" y="2036433"/>
              <a:ext cx="1" cy="91857"/>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265" name="Oval 264">
              <a:extLst>
                <a:ext uri="{FF2B5EF4-FFF2-40B4-BE49-F238E27FC236}">
                  <a16:creationId xmlns:a16="http://schemas.microsoft.com/office/drawing/2014/main" id="{C46D463D-5A31-D2A5-75FF-F4869E9CF089}"/>
                </a:ext>
              </a:extLst>
            </p:cNvPr>
            <p:cNvSpPr/>
            <p:nvPr/>
          </p:nvSpPr>
          <p:spPr>
            <a:xfrm>
              <a:off x="3345462" y="1711687"/>
              <a:ext cx="78178" cy="74634"/>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66" name="Connector: Elbow 265">
              <a:extLst>
                <a:ext uri="{FF2B5EF4-FFF2-40B4-BE49-F238E27FC236}">
                  <a16:creationId xmlns:a16="http://schemas.microsoft.com/office/drawing/2014/main" id="{E7A934F7-D468-E8B7-6898-8B429154D17D}"/>
                </a:ext>
              </a:extLst>
            </p:cNvPr>
            <p:cNvCxnSpPr>
              <a:cxnSpLocks/>
              <a:stCxn id="265" idx="6"/>
              <a:endCxn id="263" idx="3"/>
            </p:cNvCxnSpPr>
            <p:nvPr/>
          </p:nvCxnSpPr>
          <p:spPr>
            <a:xfrm>
              <a:off x="3423640" y="1749004"/>
              <a:ext cx="46432" cy="411679"/>
            </a:xfrm>
            <a:prstGeom prst="bentConnector3">
              <a:avLst>
                <a:gd name="adj1" fmla="val 296933"/>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67" name="Connector: Elbow 266">
              <a:extLst>
                <a:ext uri="{FF2B5EF4-FFF2-40B4-BE49-F238E27FC236}">
                  <a16:creationId xmlns:a16="http://schemas.microsoft.com/office/drawing/2014/main" id="{BD15D49A-3057-FA2E-A042-20639357D643}"/>
                </a:ext>
              </a:extLst>
            </p:cNvPr>
            <p:cNvCxnSpPr>
              <a:cxnSpLocks/>
            </p:cNvCxnSpPr>
            <p:nvPr/>
          </p:nvCxnSpPr>
          <p:spPr>
            <a:xfrm>
              <a:off x="3555288" y="2082361"/>
              <a:ext cx="124307" cy="78322"/>
            </a:xfrm>
            <a:prstGeom prst="bentConnector3">
              <a:avLst>
                <a:gd name="adj1" fmla="val 30078"/>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68" name="Connector: Elbow 267">
              <a:extLst>
                <a:ext uri="{FF2B5EF4-FFF2-40B4-BE49-F238E27FC236}">
                  <a16:creationId xmlns:a16="http://schemas.microsoft.com/office/drawing/2014/main" id="{42CAB1F6-669A-B96B-2536-80A9460C3062}"/>
                </a:ext>
              </a:extLst>
            </p:cNvPr>
            <p:cNvCxnSpPr>
              <a:cxnSpLocks/>
              <a:endCxn id="265" idx="3"/>
            </p:cNvCxnSpPr>
            <p:nvPr/>
          </p:nvCxnSpPr>
          <p:spPr>
            <a:xfrm rot="10800000" flipH="1">
              <a:off x="3345461" y="1775391"/>
              <a:ext cx="11449" cy="517855"/>
            </a:xfrm>
            <a:prstGeom prst="bentConnector4">
              <a:avLst>
                <a:gd name="adj1" fmla="val -831950"/>
                <a:gd name="adj2" fmla="val 99256"/>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269" name="Oval 268">
              <a:extLst>
                <a:ext uri="{FF2B5EF4-FFF2-40B4-BE49-F238E27FC236}">
                  <a16:creationId xmlns:a16="http://schemas.microsoft.com/office/drawing/2014/main" id="{5A665398-6823-D162-8626-EAE71B5F30D8}"/>
                </a:ext>
              </a:extLst>
            </p:cNvPr>
            <p:cNvSpPr/>
            <p:nvPr/>
          </p:nvSpPr>
          <p:spPr>
            <a:xfrm>
              <a:off x="3299032" y="2417841"/>
              <a:ext cx="171041" cy="16305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70" name="Straight Arrow Connector 269">
              <a:extLst>
                <a:ext uri="{FF2B5EF4-FFF2-40B4-BE49-F238E27FC236}">
                  <a16:creationId xmlns:a16="http://schemas.microsoft.com/office/drawing/2014/main" id="{F47A79DC-E801-F45B-E2DE-6E63F365FE3A}"/>
                </a:ext>
              </a:extLst>
            </p:cNvPr>
            <p:cNvCxnSpPr>
              <a:cxnSpLocks/>
              <a:endCxn id="269" idx="0"/>
            </p:cNvCxnSpPr>
            <p:nvPr/>
          </p:nvCxnSpPr>
          <p:spPr>
            <a:xfrm>
              <a:off x="3384553" y="2197999"/>
              <a:ext cx="0" cy="219841"/>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sp>
          <p:nvSpPr>
            <p:cNvPr id="271" name="Rectangle 270">
              <a:extLst>
                <a:ext uri="{FF2B5EF4-FFF2-40B4-BE49-F238E27FC236}">
                  <a16:creationId xmlns:a16="http://schemas.microsoft.com/office/drawing/2014/main" id="{4B880E8D-0701-CFE7-9261-BA275F3B392D}"/>
                </a:ext>
              </a:extLst>
            </p:cNvPr>
            <p:cNvSpPr/>
            <p:nvPr/>
          </p:nvSpPr>
          <p:spPr>
            <a:xfrm>
              <a:off x="3299031" y="2672755"/>
              <a:ext cx="171041" cy="6478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2" name="Straight Arrow Connector 271">
              <a:extLst>
                <a:ext uri="{FF2B5EF4-FFF2-40B4-BE49-F238E27FC236}">
                  <a16:creationId xmlns:a16="http://schemas.microsoft.com/office/drawing/2014/main" id="{18415227-28EC-97EA-A6F1-2DE4A7CC5348}"/>
                </a:ext>
              </a:extLst>
            </p:cNvPr>
            <p:cNvCxnSpPr>
              <a:cxnSpLocks/>
              <a:stCxn id="269" idx="4"/>
              <a:endCxn id="271" idx="0"/>
            </p:cNvCxnSpPr>
            <p:nvPr/>
          </p:nvCxnSpPr>
          <p:spPr>
            <a:xfrm flipH="1">
              <a:off x="3384552" y="2580898"/>
              <a:ext cx="1" cy="91857"/>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273" name="Oval 272">
              <a:extLst>
                <a:ext uri="{FF2B5EF4-FFF2-40B4-BE49-F238E27FC236}">
                  <a16:creationId xmlns:a16="http://schemas.microsoft.com/office/drawing/2014/main" id="{B3C3D595-9B02-7D1B-94E2-98C509C9BCD5}"/>
                </a:ext>
              </a:extLst>
            </p:cNvPr>
            <p:cNvSpPr/>
            <p:nvPr/>
          </p:nvSpPr>
          <p:spPr>
            <a:xfrm>
              <a:off x="3345462" y="2256152"/>
              <a:ext cx="78178" cy="74634"/>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74" name="Connector: Elbow 273">
              <a:extLst>
                <a:ext uri="{FF2B5EF4-FFF2-40B4-BE49-F238E27FC236}">
                  <a16:creationId xmlns:a16="http://schemas.microsoft.com/office/drawing/2014/main" id="{C41973FE-C960-FB46-6F22-A148D5B04468}"/>
                </a:ext>
              </a:extLst>
            </p:cNvPr>
            <p:cNvCxnSpPr>
              <a:cxnSpLocks/>
              <a:stCxn id="273" idx="6"/>
              <a:endCxn id="271" idx="3"/>
            </p:cNvCxnSpPr>
            <p:nvPr/>
          </p:nvCxnSpPr>
          <p:spPr>
            <a:xfrm>
              <a:off x="3423640" y="2293469"/>
              <a:ext cx="46432" cy="411679"/>
            </a:xfrm>
            <a:prstGeom prst="bentConnector3">
              <a:avLst>
                <a:gd name="adj1" fmla="val 296933"/>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75" name="Connector: Elbow 274">
              <a:extLst>
                <a:ext uri="{FF2B5EF4-FFF2-40B4-BE49-F238E27FC236}">
                  <a16:creationId xmlns:a16="http://schemas.microsoft.com/office/drawing/2014/main" id="{9D611CE8-7181-BBC3-F954-12BA2A090DC1}"/>
                </a:ext>
              </a:extLst>
            </p:cNvPr>
            <p:cNvCxnSpPr>
              <a:cxnSpLocks/>
            </p:cNvCxnSpPr>
            <p:nvPr/>
          </p:nvCxnSpPr>
          <p:spPr>
            <a:xfrm>
              <a:off x="3555288" y="2626826"/>
              <a:ext cx="124307" cy="78322"/>
            </a:xfrm>
            <a:prstGeom prst="bentConnector3">
              <a:avLst>
                <a:gd name="adj1" fmla="val 30078"/>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76" name="Connector: Elbow 275">
              <a:extLst>
                <a:ext uri="{FF2B5EF4-FFF2-40B4-BE49-F238E27FC236}">
                  <a16:creationId xmlns:a16="http://schemas.microsoft.com/office/drawing/2014/main" id="{AF579FE6-EDFE-DC38-1148-04E700D1F02F}"/>
                </a:ext>
              </a:extLst>
            </p:cNvPr>
            <p:cNvCxnSpPr>
              <a:cxnSpLocks/>
              <a:endCxn id="273" idx="3"/>
            </p:cNvCxnSpPr>
            <p:nvPr/>
          </p:nvCxnSpPr>
          <p:spPr>
            <a:xfrm rot="10800000" flipH="1">
              <a:off x="3345461" y="2319856"/>
              <a:ext cx="11449" cy="517855"/>
            </a:xfrm>
            <a:prstGeom prst="bentConnector4">
              <a:avLst>
                <a:gd name="adj1" fmla="val -831950"/>
                <a:gd name="adj2" fmla="val 99256"/>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277" name="Oval 276">
              <a:extLst>
                <a:ext uri="{FF2B5EF4-FFF2-40B4-BE49-F238E27FC236}">
                  <a16:creationId xmlns:a16="http://schemas.microsoft.com/office/drawing/2014/main" id="{5BC7952D-AE57-EDAE-4253-6EA608BBF4E5}"/>
                </a:ext>
              </a:extLst>
            </p:cNvPr>
            <p:cNvSpPr/>
            <p:nvPr/>
          </p:nvSpPr>
          <p:spPr>
            <a:xfrm>
              <a:off x="3302842" y="2961742"/>
              <a:ext cx="171041" cy="16305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78" name="Straight Arrow Connector 277">
              <a:extLst>
                <a:ext uri="{FF2B5EF4-FFF2-40B4-BE49-F238E27FC236}">
                  <a16:creationId xmlns:a16="http://schemas.microsoft.com/office/drawing/2014/main" id="{3617CAC7-4DCE-E39F-2040-1BD38881F7DC}"/>
                </a:ext>
              </a:extLst>
            </p:cNvPr>
            <p:cNvCxnSpPr>
              <a:cxnSpLocks/>
              <a:endCxn id="277" idx="0"/>
            </p:cNvCxnSpPr>
            <p:nvPr/>
          </p:nvCxnSpPr>
          <p:spPr>
            <a:xfrm>
              <a:off x="3388363" y="2741900"/>
              <a:ext cx="0" cy="219841"/>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sp>
          <p:nvSpPr>
            <p:cNvPr id="279" name="Rectangle 278">
              <a:extLst>
                <a:ext uri="{FF2B5EF4-FFF2-40B4-BE49-F238E27FC236}">
                  <a16:creationId xmlns:a16="http://schemas.microsoft.com/office/drawing/2014/main" id="{CDBE7419-4754-12B8-B826-BEB5E4E1D5EF}"/>
                </a:ext>
              </a:extLst>
            </p:cNvPr>
            <p:cNvSpPr/>
            <p:nvPr/>
          </p:nvSpPr>
          <p:spPr>
            <a:xfrm>
              <a:off x="3302841" y="3216655"/>
              <a:ext cx="171041" cy="6478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0" name="Straight Arrow Connector 279">
              <a:extLst>
                <a:ext uri="{FF2B5EF4-FFF2-40B4-BE49-F238E27FC236}">
                  <a16:creationId xmlns:a16="http://schemas.microsoft.com/office/drawing/2014/main" id="{A0066389-719E-485D-6D44-3A531E126FA2}"/>
                </a:ext>
              </a:extLst>
            </p:cNvPr>
            <p:cNvCxnSpPr>
              <a:cxnSpLocks/>
              <a:stCxn id="277" idx="4"/>
              <a:endCxn id="279" idx="0"/>
            </p:cNvCxnSpPr>
            <p:nvPr/>
          </p:nvCxnSpPr>
          <p:spPr>
            <a:xfrm flipH="1">
              <a:off x="3388362" y="3124798"/>
              <a:ext cx="1" cy="91857"/>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281" name="Oval 280">
              <a:extLst>
                <a:ext uri="{FF2B5EF4-FFF2-40B4-BE49-F238E27FC236}">
                  <a16:creationId xmlns:a16="http://schemas.microsoft.com/office/drawing/2014/main" id="{11CEDDD3-A241-CEE7-67E5-2634B9BFBDFD}"/>
                </a:ext>
              </a:extLst>
            </p:cNvPr>
            <p:cNvSpPr/>
            <p:nvPr/>
          </p:nvSpPr>
          <p:spPr>
            <a:xfrm>
              <a:off x="3349272" y="2800053"/>
              <a:ext cx="78178" cy="74634"/>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82" name="Connector: Elbow 281">
              <a:extLst>
                <a:ext uri="{FF2B5EF4-FFF2-40B4-BE49-F238E27FC236}">
                  <a16:creationId xmlns:a16="http://schemas.microsoft.com/office/drawing/2014/main" id="{2A6E67F0-AEB5-FC68-851A-5AC718888297}"/>
                </a:ext>
              </a:extLst>
            </p:cNvPr>
            <p:cNvCxnSpPr>
              <a:cxnSpLocks/>
              <a:stCxn id="281" idx="6"/>
              <a:endCxn id="279" idx="3"/>
            </p:cNvCxnSpPr>
            <p:nvPr/>
          </p:nvCxnSpPr>
          <p:spPr>
            <a:xfrm>
              <a:off x="3427450" y="2837370"/>
              <a:ext cx="46432" cy="411679"/>
            </a:xfrm>
            <a:prstGeom prst="bentConnector3">
              <a:avLst>
                <a:gd name="adj1" fmla="val 296933"/>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83" name="Connector: Elbow 282">
              <a:extLst>
                <a:ext uri="{FF2B5EF4-FFF2-40B4-BE49-F238E27FC236}">
                  <a16:creationId xmlns:a16="http://schemas.microsoft.com/office/drawing/2014/main" id="{34EAA2A8-EA17-F2ED-678D-10F275A58958}"/>
                </a:ext>
              </a:extLst>
            </p:cNvPr>
            <p:cNvCxnSpPr>
              <a:cxnSpLocks/>
            </p:cNvCxnSpPr>
            <p:nvPr/>
          </p:nvCxnSpPr>
          <p:spPr>
            <a:xfrm>
              <a:off x="3559098" y="3170726"/>
              <a:ext cx="124307" cy="78322"/>
            </a:xfrm>
            <a:prstGeom prst="bentConnector3">
              <a:avLst>
                <a:gd name="adj1" fmla="val 30078"/>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84" name="Connector: Elbow 283">
              <a:extLst>
                <a:ext uri="{FF2B5EF4-FFF2-40B4-BE49-F238E27FC236}">
                  <a16:creationId xmlns:a16="http://schemas.microsoft.com/office/drawing/2014/main" id="{162C287A-5684-2221-0A09-EAF974F54753}"/>
                </a:ext>
              </a:extLst>
            </p:cNvPr>
            <p:cNvCxnSpPr>
              <a:cxnSpLocks/>
              <a:endCxn id="281" idx="3"/>
            </p:cNvCxnSpPr>
            <p:nvPr/>
          </p:nvCxnSpPr>
          <p:spPr>
            <a:xfrm rot="10800000" flipH="1">
              <a:off x="3349271" y="2863757"/>
              <a:ext cx="11449" cy="517855"/>
            </a:xfrm>
            <a:prstGeom prst="bentConnector4">
              <a:avLst>
                <a:gd name="adj1" fmla="val -831950"/>
                <a:gd name="adj2" fmla="val 99256"/>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293" name="Oval 292">
              <a:extLst>
                <a:ext uri="{FF2B5EF4-FFF2-40B4-BE49-F238E27FC236}">
                  <a16:creationId xmlns:a16="http://schemas.microsoft.com/office/drawing/2014/main" id="{436467BC-ECD8-8935-B4EF-F6AF175B5700}"/>
                </a:ext>
              </a:extLst>
            </p:cNvPr>
            <p:cNvSpPr/>
            <p:nvPr/>
          </p:nvSpPr>
          <p:spPr>
            <a:xfrm>
              <a:off x="3349280" y="3343813"/>
              <a:ext cx="78178" cy="74634"/>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94" name="Straight Arrow Connector 293">
              <a:extLst>
                <a:ext uri="{FF2B5EF4-FFF2-40B4-BE49-F238E27FC236}">
                  <a16:creationId xmlns:a16="http://schemas.microsoft.com/office/drawing/2014/main" id="{C7FD89A2-0467-2826-D102-DFCDDC6C7EB8}"/>
                </a:ext>
              </a:extLst>
            </p:cNvPr>
            <p:cNvCxnSpPr>
              <a:cxnSpLocks/>
              <a:endCxn id="293" idx="0"/>
            </p:cNvCxnSpPr>
            <p:nvPr/>
          </p:nvCxnSpPr>
          <p:spPr>
            <a:xfrm flipH="1">
              <a:off x="3388369" y="3278165"/>
              <a:ext cx="1028" cy="65648"/>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295" name="Oval 294">
              <a:extLst>
                <a:ext uri="{FF2B5EF4-FFF2-40B4-BE49-F238E27FC236}">
                  <a16:creationId xmlns:a16="http://schemas.microsoft.com/office/drawing/2014/main" id="{F4C12717-4D7E-FDEC-EF9D-4DFEA9FA5337}"/>
                </a:ext>
              </a:extLst>
            </p:cNvPr>
            <p:cNvSpPr/>
            <p:nvPr/>
          </p:nvSpPr>
          <p:spPr>
            <a:xfrm>
              <a:off x="3679607" y="1873376"/>
              <a:ext cx="171041" cy="16305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6" name="Rectangle 295">
              <a:extLst>
                <a:ext uri="{FF2B5EF4-FFF2-40B4-BE49-F238E27FC236}">
                  <a16:creationId xmlns:a16="http://schemas.microsoft.com/office/drawing/2014/main" id="{E4C6AA43-0E50-E8B3-3B09-E26BB77BBB83}"/>
                </a:ext>
              </a:extLst>
            </p:cNvPr>
            <p:cNvSpPr/>
            <p:nvPr/>
          </p:nvSpPr>
          <p:spPr>
            <a:xfrm>
              <a:off x="3679607" y="1588750"/>
              <a:ext cx="171041" cy="6478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7" name="Straight Arrow Connector 296">
              <a:extLst>
                <a:ext uri="{FF2B5EF4-FFF2-40B4-BE49-F238E27FC236}">
                  <a16:creationId xmlns:a16="http://schemas.microsoft.com/office/drawing/2014/main" id="{578DB2E1-CD20-2AEC-F3C3-3D5BE97A893F}"/>
                </a:ext>
              </a:extLst>
            </p:cNvPr>
            <p:cNvCxnSpPr>
              <a:cxnSpLocks/>
              <a:stCxn id="296" idx="2"/>
              <a:endCxn id="295" idx="0"/>
            </p:cNvCxnSpPr>
            <p:nvPr/>
          </p:nvCxnSpPr>
          <p:spPr>
            <a:xfrm>
              <a:off x="3765128" y="1653534"/>
              <a:ext cx="0" cy="219841"/>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sp>
          <p:nvSpPr>
            <p:cNvPr id="298" name="Rectangle 297">
              <a:extLst>
                <a:ext uri="{FF2B5EF4-FFF2-40B4-BE49-F238E27FC236}">
                  <a16:creationId xmlns:a16="http://schemas.microsoft.com/office/drawing/2014/main" id="{20DC8BC0-6334-AE99-A5ED-2DD55CF70ACD}"/>
                </a:ext>
              </a:extLst>
            </p:cNvPr>
            <p:cNvSpPr/>
            <p:nvPr/>
          </p:nvSpPr>
          <p:spPr>
            <a:xfrm>
              <a:off x="3679606" y="2128290"/>
              <a:ext cx="171041" cy="6478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9" name="Straight Arrow Connector 298">
              <a:extLst>
                <a:ext uri="{FF2B5EF4-FFF2-40B4-BE49-F238E27FC236}">
                  <a16:creationId xmlns:a16="http://schemas.microsoft.com/office/drawing/2014/main" id="{157B86BB-5525-FC72-B0F4-D9E49DA8103F}"/>
                </a:ext>
              </a:extLst>
            </p:cNvPr>
            <p:cNvCxnSpPr>
              <a:cxnSpLocks/>
              <a:stCxn id="295" idx="4"/>
              <a:endCxn id="298" idx="0"/>
            </p:cNvCxnSpPr>
            <p:nvPr/>
          </p:nvCxnSpPr>
          <p:spPr>
            <a:xfrm flipH="1">
              <a:off x="3765127" y="2036433"/>
              <a:ext cx="1" cy="91857"/>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300" name="Oval 299">
              <a:extLst>
                <a:ext uri="{FF2B5EF4-FFF2-40B4-BE49-F238E27FC236}">
                  <a16:creationId xmlns:a16="http://schemas.microsoft.com/office/drawing/2014/main" id="{93692214-26FA-9253-4303-8C008EDA99C6}"/>
                </a:ext>
              </a:extLst>
            </p:cNvPr>
            <p:cNvSpPr/>
            <p:nvPr/>
          </p:nvSpPr>
          <p:spPr>
            <a:xfrm>
              <a:off x="3726037" y="1711687"/>
              <a:ext cx="78178" cy="74634"/>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01" name="Connector: Elbow 300">
              <a:extLst>
                <a:ext uri="{FF2B5EF4-FFF2-40B4-BE49-F238E27FC236}">
                  <a16:creationId xmlns:a16="http://schemas.microsoft.com/office/drawing/2014/main" id="{93A72962-CD9C-47E1-7A3A-5CE70B626AF1}"/>
                </a:ext>
              </a:extLst>
            </p:cNvPr>
            <p:cNvCxnSpPr>
              <a:cxnSpLocks/>
              <a:stCxn id="300" idx="6"/>
              <a:endCxn id="298" idx="3"/>
            </p:cNvCxnSpPr>
            <p:nvPr/>
          </p:nvCxnSpPr>
          <p:spPr>
            <a:xfrm>
              <a:off x="3804215" y="1749004"/>
              <a:ext cx="46432" cy="411679"/>
            </a:xfrm>
            <a:prstGeom prst="bentConnector3">
              <a:avLst>
                <a:gd name="adj1" fmla="val 296933"/>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02" name="Connector: Elbow 301">
              <a:extLst>
                <a:ext uri="{FF2B5EF4-FFF2-40B4-BE49-F238E27FC236}">
                  <a16:creationId xmlns:a16="http://schemas.microsoft.com/office/drawing/2014/main" id="{C819F4A3-7B8F-91F0-6A96-DC9A92897A72}"/>
                </a:ext>
              </a:extLst>
            </p:cNvPr>
            <p:cNvCxnSpPr>
              <a:cxnSpLocks/>
            </p:cNvCxnSpPr>
            <p:nvPr/>
          </p:nvCxnSpPr>
          <p:spPr>
            <a:xfrm>
              <a:off x="3935863" y="2082361"/>
              <a:ext cx="124307" cy="78322"/>
            </a:xfrm>
            <a:prstGeom prst="bentConnector3">
              <a:avLst>
                <a:gd name="adj1" fmla="val 30078"/>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03" name="Connector: Elbow 302">
              <a:extLst>
                <a:ext uri="{FF2B5EF4-FFF2-40B4-BE49-F238E27FC236}">
                  <a16:creationId xmlns:a16="http://schemas.microsoft.com/office/drawing/2014/main" id="{3CD28AE5-ABE0-5726-6807-FC0913D9F4E1}"/>
                </a:ext>
              </a:extLst>
            </p:cNvPr>
            <p:cNvCxnSpPr>
              <a:cxnSpLocks/>
              <a:endCxn id="300" idx="3"/>
            </p:cNvCxnSpPr>
            <p:nvPr/>
          </p:nvCxnSpPr>
          <p:spPr>
            <a:xfrm rot="10800000" flipH="1">
              <a:off x="3726036" y="1775391"/>
              <a:ext cx="11449" cy="517855"/>
            </a:xfrm>
            <a:prstGeom prst="bentConnector4">
              <a:avLst>
                <a:gd name="adj1" fmla="val -831950"/>
                <a:gd name="adj2" fmla="val 99256"/>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304" name="Oval 303">
              <a:extLst>
                <a:ext uri="{FF2B5EF4-FFF2-40B4-BE49-F238E27FC236}">
                  <a16:creationId xmlns:a16="http://schemas.microsoft.com/office/drawing/2014/main" id="{5F5932E5-D5BA-9004-CF3C-3CB0077DCE62}"/>
                </a:ext>
              </a:extLst>
            </p:cNvPr>
            <p:cNvSpPr/>
            <p:nvPr/>
          </p:nvSpPr>
          <p:spPr>
            <a:xfrm>
              <a:off x="3679607" y="2417841"/>
              <a:ext cx="171041" cy="16305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05" name="Straight Arrow Connector 304">
              <a:extLst>
                <a:ext uri="{FF2B5EF4-FFF2-40B4-BE49-F238E27FC236}">
                  <a16:creationId xmlns:a16="http://schemas.microsoft.com/office/drawing/2014/main" id="{8C70D384-61F9-21BE-F5E8-0885B269AA3B}"/>
                </a:ext>
              </a:extLst>
            </p:cNvPr>
            <p:cNvCxnSpPr>
              <a:cxnSpLocks/>
              <a:endCxn id="304" idx="0"/>
            </p:cNvCxnSpPr>
            <p:nvPr/>
          </p:nvCxnSpPr>
          <p:spPr>
            <a:xfrm>
              <a:off x="3765128" y="2197999"/>
              <a:ext cx="0" cy="219841"/>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sp>
          <p:nvSpPr>
            <p:cNvPr id="306" name="Rectangle 305">
              <a:extLst>
                <a:ext uri="{FF2B5EF4-FFF2-40B4-BE49-F238E27FC236}">
                  <a16:creationId xmlns:a16="http://schemas.microsoft.com/office/drawing/2014/main" id="{02B64123-49A7-2847-35E1-24E585A81F96}"/>
                </a:ext>
              </a:extLst>
            </p:cNvPr>
            <p:cNvSpPr/>
            <p:nvPr/>
          </p:nvSpPr>
          <p:spPr>
            <a:xfrm>
              <a:off x="3679606" y="2672755"/>
              <a:ext cx="171041" cy="6478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7" name="Straight Arrow Connector 306">
              <a:extLst>
                <a:ext uri="{FF2B5EF4-FFF2-40B4-BE49-F238E27FC236}">
                  <a16:creationId xmlns:a16="http://schemas.microsoft.com/office/drawing/2014/main" id="{2981566E-1A79-8132-C9B8-65956CF897F5}"/>
                </a:ext>
              </a:extLst>
            </p:cNvPr>
            <p:cNvCxnSpPr>
              <a:cxnSpLocks/>
              <a:stCxn id="304" idx="4"/>
              <a:endCxn id="306" idx="0"/>
            </p:cNvCxnSpPr>
            <p:nvPr/>
          </p:nvCxnSpPr>
          <p:spPr>
            <a:xfrm flipH="1">
              <a:off x="3765127" y="2580898"/>
              <a:ext cx="1" cy="91857"/>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308" name="Oval 307">
              <a:extLst>
                <a:ext uri="{FF2B5EF4-FFF2-40B4-BE49-F238E27FC236}">
                  <a16:creationId xmlns:a16="http://schemas.microsoft.com/office/drawing/2014/main" id="{A6331E29-DF85-9D6C-2B63-75719274A9E6}"/>
                </a:ext>
              </a:extLst>
            </p:cNvPr>
            <p:cNvSpPr/>
            <p:nvPr/>
          </p:nvSpPr>
          <p:spPr>
            <a:xfrm>
              <a:off x="3726037" y="2256152"/>
              <a:ext cx="78178" cy="74634"/>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09" name="Connector: Elbow 308">
              <a:extLst>
                <a:ext uri="{FF2B5EF4-FFF2-40B4-BE49-F238E27FC236}">
                  <a16:creationId xmlns:a16="http://schemas.microsoft.com/office/drawing/2014/main" id="{220A732C-F62B-DBE6-82EE-E25E9EB86A19}"/>
                </a:ext>
              </a:extLst>
            </p:cNvPr>
            <p:cNvCxnSpPr>
              <a:cxnSpLocks/>
              <a:stCxn id="308" idx="6"/>
              <a:endCxn id="306" idx="3"/>
            </p:cNvCxnSpPr>
            <p:nvPr/>
          </p:nvCxnSpPr>
          <p:spPr>
            <a:xfrm>
              <a:off x="3804215" y="2293469"/>
              <a:ext cx="46432" cy="411679"/>
            </a:xfrm>
            <a:prstGeom prst="bentConnector3">
              <a:avLst>
                <a:gd name="adj1" fmla="val 296933"/>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10" name="Connector: Elbow 309">
              <a:extLst>
                <a:ext uri="{FF2B5EF4-FFF2-40B4-BE49-F238E27FC236}">
                  <a16:creationId xmlns:a16="http://schemas.microsoft.com/office/drawing/2014/main" id="{B3C072F7-0242-4360-2750-0873FAFF0871}"/>
                </a:ext>
              </a:extLst>
            </p:cNvPr>
            <p:cNvCxnSpPr>
              <a:cxnSpLocks/>
            </p:cNvCxnSpPr>
            <p:nvPr/>
          </p:nvCxnSpPr>
          <p:spPr>
            <a:xfrm>
              <a:off x="3935863" y="2626826"/>
              <a:ext cx="124307" cy="78322"/>
            </a:xfrm>
            <a:prstGeom prst="bentConnector3">
              <a:avLst>
                <a:gd name="adj1" fmla="val 30078"/>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11" name="Connector: Elbow 310">
              <a:extLst>
                <a:ext uri="{FF2B5EF4-FFF2-40B4-BE49-F238E27FC236}">
                  <a16:creationId xmlns:a16="http://schemas.microsoft.com/office/drawing/2014/main" id="{3516DB9D-3384-20BB-5638-6DA3A8776D1C}"/>
                </a:ext>
              </a:extLst>
            </p:cNvPr>
            <p:cNvCxnSpPr>
              <a:cxnSpLocks/>
              <a:endCxn id="308" idx="3"/>
            </p:cNvCxnSpPr>
            <p:nvPr/>
          </p:nvCxnSpPr>
          <p:spPr>
            <a:xfrm rot="10800000" flipH="1">
              <a:off x="3726036" y="2319856"/>
              <a:ext cx="11449" cy="517855"/>
            </a:xfrm>
            <a:prstGeom prst="bentConnector4">
              <a:avLst>
                <a:gd name="adj1" fmla="val -831950"/>
                <a:gd name="adj2" fmla="val 99256"/>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312" name="Oval 311">
              <a:extLst>
                <a:ext uri="{FF2B5EF4-FFF2-40B4-BE49-F238E27FC236}">
                  <a16:creationId xmlns:a16="http://schemas.microsoft.com/office/drawing/2014/main" id="{C14F923B-6B15-61EF-C473-166D56CA3D94}"/>
                </a:ext>
              </a:extLst>
            </p:cNvPr>
            <p:cNvSpPr/>
            <p:nvPr/>
          </p:nvSpPr>
          <p:spPr>
            <a:xfrm>
              <a:off x="3683417" y="2961742"/>
              <a:ext cx="171041" cy="16305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13" name="Straight Arrow Connector 312">
              <a:extLst>
                <a:ext uri="{FF2B5EF4-FFF2-40B4-BE49-F238E27FC236}">
                  <a16:creationId xmlns:a16="http://schemas.microsoft.com/office/drawing/2014/main" id="{4F2AC167-347D-C981-1B91-ED88A5F6D752}"/>
                </a:ext>
              </a:extLst>
            </p:cNvPr>
            <p:cNvCxnSpPr>
              <a:cxnSpLocks/>
              <a:endCxn id="312" idx="0"/>
            </p:cNvCxnSpPr>
            <p:nvPr/>
          </p:nvCxnSpPr>
          <p:spPr>
            <a:xfrm>
              <a:off x="3768938" y="2741900"/>
              <a:ext cx="0" cy="219841"/>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sp>
          <p:nvSpPr>
            <p:cNvPr id="314" name="Rectangle 313">
              <a:extLst>
                <a:ext uri="{FF2B5EF4-FFF2-40B4-BE49-F238E27FC236}">
                  <a16:creationId xmlns:a16="http://schemas.microsoft.com/office/drawing/2014/main" id="{8F36AD13-7B33-4FFD-949A-5FA227329BCD}"/>
                </a:ext>
              </a:extLst>
            </p:cNvPr>
            <p:cNvSpPr/>
            <p:nvPr/>
          </p:nvSpPr>
          <p:spPr>
            <a:xfrm>
              <a:off x="3683416" y="3216655"/>
              <a:ext cx="171041" cy="6478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5" name="Straight Arrow Connector 314">
              <a:extLst>
                <a:ext uri="{FF2B5EF4-FFF2-40B4-BE49-F238E27FC236}">
                  <a16:creationId xmlns:a16="http://schemas.microsoft.com/office/drawing/2014/main" id="{B29A6190-4358-F4E9-9B8D-66C68FC25925}"/>
                </a:ext>
              </a:extLst>
            </p:cNvPr>
            <p:cNvCxnSpPr>
              <a:cxnSpLocks/>
              <a:stCxn id="312" idx="4"/>
              <a:endCxn id="314" idx="0"/>
            </p:cNvCxnSpPr>
            <p:nvPr/>
          </p:nvCxnSpPr>
          <p:spPr>
            <a:xfrm flipH="1">
              <a:off x="3768937" y="3124798"/>
              <a:ext cx="1" cy="91857"/>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316" name="Oval 315">
              <a:extLst>
                <a:ext uri="{FF2B5EF4-FFF2-40B4-BE49-F238E27FC236}">
                  <a16:creationId xmlns:a16="http://schemas.microsoft.com/office/drawing/2014/main" id="{F87D9484-445A-53E6-C375-EBC1B7EFA4F7}"/>
                </a:ext>
              </a:extLst>
            </p:cNvPr>
            <p:cNvSpPr/>
            <p:nvPr/>
          </p:nvSpPr>
          <p:spPr>
            <a:xfrm>
              <a:off x="3729847" y="2800053"/>
              <a:ext cx="78178" cy="74634"/>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17" name="Connector: Elbow 316">
              <a:extLst>
                <a:ext uri="{FF2B5EF4-FFF2-40B4-BE49-F238E27FC236}">
                  <a16:creationId xmlns:a16="http://schemas.microsoft.com/office/drawing/2014/main" id="{C622E5A0-8039-4E93-8779-FF13908C71DA}"/>
                </a:ext>
              </a:extLst>
            </p:cNvPr>
            <p:cNvCxnSpPr>
              <a:cxnSpLocks/>
              <a:stCxn id="316" idx="6"/>
              <a:endCxn id="314" idx="3"/>
            </p:cNvCxnSpPr>
            <p:nvPr/>
          </p:nvCxnSpPr>
          <p:spPr>
            <a:xfrm>
              <a:off x="3808025" y="2837370"/>
              <a:ext cx="46432" cy="411679"/>
            </a:xfrm>
            <a:prstGeom prst="bentConnector3">
              <a:avLst>
                <a:gd name="adj1" fmla="val 296933"/>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18" name="Connector: Elbow 317">
              <a:extLst>
                <a:ext uri="{FF2B5EF4-FFF2-40B4-BE49-F238E27FC236}">
                  <a16:creationId xmlns:a16="http://schemas.microsoft.com/office/drawing/2014/main" id="{FE16433A-562E-E2B9-0162-D7232AAA7BCD}"/>
                </a:ext>
              </a:extLst>
            </p:cNvPr>
            <p:cNvCxnSpPr>
              <a:cxnSpLocks/>
            </p:cNvCxnSpPr>
            <p:nvPr/>
          </p:nvCxnSpPr>
          <p:spPr>
            <a:xfrm>
              <a:off x="3939673" y="3170726"/>
              <a:ext cx="124307" cy="78322"/>
            </a:xfrm>
            <a:prstGeom prst="bentConnector3">
              <a:avLst>
                <a:gd name="adj1" fmla="val 30078"/>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19" name="Connector: Elbow 318">
              <a:extLst>
                <a:ext uri="{FF2B5EF4-FFF2-40B4-BE49-F238E27FC236}">
                  <a16:creationId xmlns:a16="http://schemas.microsoft.com/office/drawing/2014/main" id="{1FE1D589-CA02-836C-2AF7-72D9AB08FEF5}"/>
                </a:ext>
              </a:extLst>
            </p:cNvPr>
            <p:cNvCxnSpPr>
              <a:cxnSpLocks/>
              <a:endCxn id="316" idx="3"/>
            </p:cNvCxnSpPr>
            <p:nvPr/>
          </p:nvCxnSpPr>
          <p:spPr>
            <a:xfrm rot="10800000" flipH="1">
              <a:off x="3729846" y="2863757"/>
              <a:ext cx="11449" cy="517855"/>
            </a:xfrm>
            <a:prstGeom prst="bentConnector4">
              <a:avLst>
                <a:gd name="adj1" fmla="val -831950"/>
                <a:gd name="adj2" fmla="val 99256"/>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328" name="Oval 327">
              <a:extLst>
                <a:ext uri="{FF2B5EF4-FFF2-40B4-BE49-F238E27FC236}">
                  <a16:creationId xmlns:a16="http://schemas.microsoft.com/office/drawing/2014/main" id="{89780F32-2691-EEB7-2763-5C6FC1200FB5}"/>
                </a:ext>
              </a:extLst>
            </p:cNvPr>
            <p:cNvSpPr/>
            <p:nvPr/>
          </p:nvSpPr>
          <p:spPr>
            <a:xfrm>
              <a:off x="3729855" y="3343813"/>
              <a:ext cx="78178" cy="74634"/>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29" name="Straight Arrow Connector 328">
              <a:extLst>
                <a:ext uri="{FF2B5EF4-FFF2-40B4-BE49-F238E27FC236}">
                  <a16:creationId xmlns:a16="http://schemas.microsoft.com/office/drawing/2014/main" id="{8DEC0B88-9191-9D05-024C-9CE41BA4E150}"/>
                </a:ext>
              </a:extLst>
            </p:cNvPr>
            <p:cNvCxnSpPr>
              <a:cxnSpLocks/>
              <a:endCxn id="328" idx="0"/>
            </p:cNvCxnSpPr>
            <p:nvPr/>
          </p:nvCxnSpPr>
          <p:spPr>
            <a:xfrm flipH="1">
              <a:off x="3768944" y="3278165"/>
              <a:ext cx="1028" cy="65648"/>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330" name="Oval 329">
              <a:extLst>
                <a:ext uri="{FF2B5EF4-FFF2-40B4-BE49-F238E27FC236}">
                  <a16:creationId xmlns:a16="http://schemas.microsoft.com/office/drawing/2014/main" id="{03622884-AAA3-B1F6-65BB-38F26D19E939}"/>
                </a:ext>
              </a:extLst>
            </p:cNvPr>
            <p:cNvSpPr/>
            <p:nvPr/>
          </p:nvSpPr>
          <p:spPr>
            <a:xfrm>
              <a:off x="4055613" y="1873376"/>
              <a:ext cx="171041" cy="16305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1" name="Rectangle 330">
              <a:extLst>
                <a:ext uri="{FF2B5EF4-FFF2-40B4-BE49-F238E27FC236}">
                  <a16:creationId xmlns:a16="http://schemas.microsoft.com/office/drawing/2014/main" id="{EFB8B3D1-6C3C-8E13-F49A-E17E607792A1}"/>
                </a:ext>
              </a:extLst>
            </p:cNvPr>
            <p:cNvSpPr/>
            <p:nvPr/>
          </p:nvSpPr>
          <p:spPr>
            <a:xfrm>
              <a:off x="4055614" y="1588750"/>
              <a:ext cx="169700" cy="6478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2" name="Straight Arrow Connector 331">
              <a:extLst>
                <a:ext uri="{FF2B5EF4-FFF2-40B4-BE49-F238E27FC236}">
                  <a16:creationId xmlns:a16="http://schemas.microsoft.com/office/drawing/2014/main" id="{C182D5F7-D9A2-55FB-E5BF-FB025F6F406F}"/>
                </a:ext>
              </a:extLst>
            </p:cNvPr>
            <p:cNvCxnSpPr>
              <a:cxnSpLocks/>
              <a:stCxn id="331" idx="2"/>
              <a:endCxn id="330" idx="0"/>
            </p:cNvCxnSpPr>
            <p:nvPr/>
          </p:nvCxnSpPr>
          <p:spPr>
            <a:xfrm>
              <a:off x="4140464" y="1653534"/>
              <a:ext cx="670" cy="219841"/>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sp>
          <p:nvSpPr>
            <p:cNvPr id="333" name="Rectangle 332">
              <a:extLst>
                <a:ext uri="{FF2B5EF4-FFF2-40B4-BE49-F238E27FC236}">
                  <a16:creationId xmlns:a16="http://schemas.microsoft.com/office/drawing/2014/main" id="{ED6EC195-836E-5184-2900-8D60F1FF1B8E}"/>
                </a:ext>
              </a:extLst>
            </p:cNvPr>
            <p:cNvSpPr/>
            <p:nvPr/>
          </p:nvSpPr>
          <p:spPr>
            <a:xfrm>
              <a:off x="4055612" y="2128290"/>
              <a:ext cx="171041" cy="6478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4" name="Straight Arrow Connector 333">
              <a:extLst>
                <a:ext uri="{FF2B5EF4-FFF2-40B4-BE49-F238E27FC236}">
                  <a16:creationId xmlns:a16="http://schemas.microsoft.com/office/drawing/2014/main" id="{BE88665E-2488-6DD1-9D36-6DC888600349}"/>
                </a:ext>
              </a:extLst>
            </p:cNvPr>
            <p:cNvCxnSpPr>
              <a:cxnSpLocks/>
              <a:stCxn id="330" idx="4"/>
              <a:endCxn id="333" idx="0"/>
            </p:cNvCxnSpPr>
            <p:nvPr/>
          </p:nvCxnSpPr>
          <p:spPr>
            <a:xfrm flipH="1">
              <a:off x="4141133" y="2036433"/>
              <a:ext cx="1" cy="91857"/>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335" name="Oval 334">
              <a:extLst>
                <a:ext uri="{FF2B5EF4-FFF2-40B4-BE49-F238E27FC236}">
                  <a16:creationId xmlns:a16="http://schemas.microsoft.com/office/drawing/2014/main" id="{3150396F-5AED-A666-6F9F-B2DAC0158055}"/>
                </a:ext>
              </a:extLst>
            </p:cNvPr>
            <p:cNvSpPr/>
            <p:nvPr/>
          </p:nvSpPr>
          <p:spPr>
            <a:xfrm>
              <a:off x="4102043" y="1711687"/>
              <a:ext cx="78178" cy="74634"/>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36" name="Connector: Elbow 335">
              <a:extLst>
                <a:ext uri="{FF2B5EF4-FFF2-40B4-BE49-F238E27FC236}">
                  <a16:creationId xmlns:a16="http://schemas.microsoft.com/office/drawing/2014/main" id="{1009C746-C93E-EC2A-F942-F3B13E2CC416}"/>
                </a:ext>
              </a:extLst>
            </p:cNvPr>
            <p:cNvCxnSpPr>
              <a:cxnSpLocks/>
              <a:stCxn id="335" idx="6"/>
              <a:endCxn id="333" idx="3"/>
            </p:cNvCxnSpPr>
            <p:nvPr/>
          </p:nvCxnSpPr>
          <p:spPr>
            <a:xfrm>
              <a:off x="4180221" y="1749004"/>
              <a:ext cx="46432" cy="411679"/>
            </a:xfrm>
            <a:prstGeom prst="bentConnector3">
              <a:avLst>
                <a:gd name="adj1" fmla="val 296933"/>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37" name="Connector: Elbow 336">
              <a:extLst>
                <a:ext uri="{FF2B5EF4-FFF2-40B4-BE49-F238E27FC236}">
                  <a16:creationId xmlns:a16="http://schemas.microsoft.com/office/drawing/2014/main" id="{DEA90349-AD86-4E1B-9B7C-5C41F8840D12}"/>
                </a:ext>
              </a:extLst>
            </p:cNvPr>
            <p:cNvCxnSpPr>
              <a:cxnSpLocks/>
            </p:cNvCxnSpPr>
            <p:nvPr/>
          </p:nvCxnSpPr>
          <p:spPr>
            <a:xfrm>
              <a:off x="4311869" y="2082361"/>
              <a:ext cx="124307" cy="78322"/>
            </a:xfrm>
            <a:prstGeom prst="bentConnector3">
              <a:avLst>
                <a:gd name="adj1" fmla="val 30078"/>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38" name="Connector: Elbow 337">
              <a:extLst>
                <a:ext uri="{FF2B5EF4-FFF2-40B4-BE49-F238E27FC236}">
                  <a16:creationId xmlns:a16="http://schemas.microsoft.com/office/drawing/2014/main" id="{2B4DF4A9-E542-2275-0F4A-847E39DA3134}"/>
                </a:ext>
              </a:extLst>
            </p:cNvPr>
            <p:cNvCxnSpPr>
              <a:cxnSpLocks/>
              <a:endCxn id="335" idx="3"/>
            </p:cNvCxnSpPr>
            <p:nvPr/>
          </p:nvCxnSpPr>
          <p:spPr>
            <a:xfrm rot="10800000" flipH="1">
              <a:off x="4102042" y="1775391"/>
              <a:ext cx="11449" cy="517855"/>
            </a:xfrm>
            <a:prstGeom prst="bentConnector4">
              <a:avLst>
                <a:gd name="adj1" fmla="val -831950"/>
                <a:gd name="adj2" fmla="val 99256"/>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339" name="Oval 338">
              <a:extLst>
                <a:ext uri="{FF2B5EF4-FFF2-40B4-BE49-F238E27FC236}">
                  <a16:creationId xmlns:a16="http://schemas.microsoft.com/office/drawing/2014/main" id="{FDA21D7B-E203-8288-6633-29E4A78911E3}"/>
                </a:ext>
              </a:extLst>
            </p:cNvPr>
            <p:cNvSpPr/>
            <p:nvPr/>
          </p:nvSpPr>
          <p:spPr>
            <a:xfrm>
              <a:off x="4055613" y="2417841"/>
              <a:ext cx="171041" cy="16305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40" name="Straight Arrow Connector 339">
              <a:extLst>
                <a:ext uri="{FF2B5EF4-FFF2-40B4-BE49-F238E27FC236}">
                  <a16:creationId xmlns:a16="http://schemas.microsoft.com/office/drawing/2014/main" id="{B5C9BFA7-2EFD-A903-1361-AD328D1C0BFB}"/>
                </a:ext>
              </a:extLst>
            </p:cNvPr>
            <p:cNvCxnSpPr>
              <a:cxnSpLocks/>
              <a:endCxn id="339" idx="0"/>
            </p:cNvCxnSpPr>
            <p:nvPr/>
          </p:nvCxnSpPr>
          <p:spPr>
            <a:xfrm>
              <a:off x="4141134" y="2197999"/>
              <a:ext cx="0" cy="219841"/>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sp>
          <p:nvSpPr>
            <p:cNvPr id="341" name="Rectangle 340">
              <a:extLst>
                <a:ext uri="{FF2B5EF4-FFF2-40B4-BE49-F238E27FC236}">
                  <a16:creationId xmlns:a16="http://schemas.microsoft.com/office/drawing/2014/main" id="{BFBB77C1-191F-4BB3-C6D7-683B53820993}"/>
                </a:ext>
              </a:extLst>
            </p:cNvPr>
            <p:cNvSpPr/>
            <p:nvPr/>
          </p:nvSpPr>
          <p:spPr>
            <a:xfrm>
              <a:off x="4055612" y="2672755"/>
              <a:ext cx="171041" cy="6478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2" name="Straight Arrow Connector 341">
              <a:extLst>
                <a:ext uri="{FF2B5EF4-FFF2-40B4-BE49-F238E27FC236}">
                  <a16:creationId xmlns:a16="http://schemas.microsoft.com/office/drawing/2014/main" id="{68612374-ACA7-0879-4C7A-F48F22740ED5}"/>
                </a:ext>
              </a:extLst>
            </p:cNvPr>
            <p:cNvCxnSpPr>
              <a:cxnSpLocks/>
              <a:stCxn id="339" idx="4"/>
              <a:endCxn id="341" idx="0"/>
            </p:cNvCxnSpPr>
            <p:nvPr/>
          </p:nvCxnSpPr>
          <p:spPr>
            <a:xfrm flipH="1">
              <a:off x="4141133" y="2580898"/>
              <a:ext cx="1" cy="91857"/>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343" name="Oval 342">
              <a:extLst>
                <a:ext uri="{FF2B5EF4-FFF2-40B4-BE49-F238E27FC236}">
                  <a16:creationId xmlns:a16="http://schemas.microsoft.com/office/drawing/2014/main" id="{B6952C49-99AA-7DF6-C312-8E0471F3612F}"/>
                </a:ext>
              </a:extLst>
            </p:cNvPr>
            <p:cNvSpPr/>
            <p:nvPr/>
          </p:nvSpPr>
          <p:spPr>
            <a:xfrm>
              <a:off x="4102043" y="2256152"/>
              <a:ext cx="78178" cy="74634"/>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44" name="Connector: Elbow 343">
              <a:extLst>
                <a:ext uri="{FF2B5EF4-FFF2-40B4-BE49-F238E27FC236}">
                  <a16:creationId xmlns:a16="http://schemas.microsoft.com/office/drawing/2014/main" id="{09516127-38E0-D704-3EF8-0F91C5727868}"/>
                </a:ext>
              </a:extLst>
            </p:cNvPr>
            <p:cNvCxnSpPr>
              <a:cxnSpLocks/>
              <a:stCxn id="343" idx="6"/>
              <a:endCxn id="341" idx="3"/>
            </p:cNvCxnSpPr>
            <p:nvPr/>
          </p:nvCxnSpPr>
          <p:spPr>
            <a:xfrm>
              <a:off x="4180221" y="2293469"/>
              <a:ext cx="46432" cy="411679"/>
            </a:xfrm>
            <a:prstGeom prst="bentConnector3">
              <a:avLst>
                <a:gd name="adj1" fmla="val 296933"/>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45" name="Connector: Elbow 344">
              <a:extLst>
                <a:ext uri="{FF2B5EF4-FFF2-40B4-BE49-F238E27FC236}">
                  <a16:creationId xmlns:a16="http://schemas.microsoft.com/office/drawing/2014/main" id="{4BE9EBF8-E656-9C32-F7B2-FF6D96E997BB}"/>
                </a:ext>
              </a:extLst>
            </p:cNvPr>
            <p:cNvCxnSpPr>
              <a:cxnSpLocks/>
            </p:cNvCxnSpPr>
            <p:nvPr/>
          </p:nvCxnSpPr>
          <p:spPr>
            <a:xfrm>
              <a:off x="4311869" y="2626826"/>
              <a:ext cx="124307" cy="78322"/>
            </a:xfrm>
            <a:prstGeom prst="bentConnector3">
              <a:avLst>
                <a:gd name="adj1" fmla="val 30078"/>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46" name="Connector: Elbow 345">
              <a:extLst>
                <a:ext uri="{FF2B5EF4-FFF2-40B4-BE49-F238E27FC236}">
                  <a16:creationId xmlns:a16="http://schemas.microsoft.com/office/drawing/2014/main" id="{7769A510-998F-5A59-E508-4713628CD1D5}"/>
                </a:ext>
              </a:extLst>
            </p:cNvPr>
            <p:cNvCxnSpPr>
              <a:cxnSpLocks/>
              <a:endCxn id="343" idx="3"/>
            </p:cNvCxnSpPr>
            <p:nvPr/>
          </p:nvCxnSpPr>
          <p:spPr>
            <a:xfrm rot="10800000" flipH="1">
              <a:off x="4102042" y="2319856"/>
              <a:ext cx="11449" cy="517855"/>
            </a:xfrm>
            <a:prstGeom prst="bentConnector4">
              <a:avLst>
                <a:gd name="adj1" fmla="val -831950"/>
                <a:gd name="adj2" fmla="val 99256"/>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347" name="Oval 346">
              <a:extLst>
                <a:ext uri="{FF2B5EF4-FFF2-40B4-BE49-F238E27FC236}">
                  <a16:creationId xmlns:a16="http://schemas.microsoft.com/office/drawing/2014/main" id="{A2A369EF-51DC-6C98-FC4B-41695BAC9537}"/>
                </a:ext>
              </a:extLst>
            </p:cNvPr>
            <p:cNvSpPr/>
            <p:nvPr/>
          </p:nvSpPr>
          <p:spPr>
            <a:xfrm>
              <a:off x="4059423" y="2961742"/>
              <a:ext cx="171041" cy="16305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48" name="Straight Arrow Connector 347">
              <a:extLst>
                <a:ext uri="{FF2B5EF4-FFF2-40B4-BE49-F238E27FC236}">
                  <a16:creationId xmlns:a16="http://schemas.microsoft.com/office/drawing/2014/main" id="{D7A6A2B8-D680-C71E-2C03-22252AF83269}"/>
                </a:ext>
              </a:extLst>
            </p:cNvPr>
            <p:cNvCxnSpPr>
              <a:cxnSpLocks/>
              <a:endCxn id="347" idx="0"/>
            </p:cNvCxnSpPr>
            <p:nvPr/>
          </p:nvCxnSpPr>
          <p:spPr>
            <a:xfrm>
              <a:off x="4144944" y="2741900"/>
              <a:ext cx="0" cy="219841"/>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sp>
          <p:nvSpPr>
            <p:cNvPr id="349" name="Rectangle 348">
              <a:extLst>
                <a:ext uri="{FF2B5EF4-FFF2-40B4-BE49-F238E27FC236}">
                  <a16:creationId xmlns:a16="http://schemas.microsoft.com/office/drawing/2014/main" id="{50233092-7B7A-2127-00EE-DAFE24D16308}"/>
                </a:ext>
              </a:extLst>
            </p:cNvPr>
            <p:cNvSpPr/>
            <p:nvPr/>
          </p:nvSpPr>
          <p:spPr>
            <a:xfrm>
              <a:off x="4059422" y="3216655"/>
              <a:ext cx="171041" cy="6478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0" name="Straight Arrow Connector 349">
              <a:extLst>
                <a:ext uri="{FF2B5EF4-FFF2-40B4-BE49-F238E27FC236}">
                  <a16:creationId xmlns:a16="http://schemas.microsoft.com/office/drawing/2014/main" id="{68A40E4C-D8A1-F88F-1FFB-EE9DF14833C3}"/>
                </a:ext>
              </a:extLst>
            </p:cNvPr>
            <p:cNvCxnSpPr>
              <a:cxnSpLocks/>
              <a:stCxn id="347" idx="4"/>
              <a:endCxn id="349" idx="0"/>
            </p:cNvCxnSpPr>
            <p:nvPr/>
          </p:nvCxnSpPr>
          <p:spPr>
            <a:xfrm flipH="1">
              <a:off x="4144943" y="3124798"/>
              <a:ext cx="1" cy="91857"/>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351" name="Oval 350">
              <a:extLst>
                <a:ext uri="{FF2B5EF4-FFF2-40B4-BE49-F238E27FC236}">
                  <a16:creationId xmlns:a16="http://schemas.microsoft.com/office/drawing/2014/main" id="{E44C1643-44A1-65B4-C0D5-FBFA543179C9}"/>
                </a:ext>
              </a:extLst>
            </p:cNvPr>
            <p:cNvSpPr/>
            <p:nvPr/>
          </p:nvSpPr>
          <p:spPr>
            <a:xfrm>
              <a:off x="4105853" y="2800053"/>
              <a:ext cx="78178" cy="74634"/>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52" name="Connector: Elbow 351">
              <a:extLst>
                <a:ext uri="{FF2B5EF4-FFF2-40B4-BE49-F238E27FC236}">
                  <a16:creationId xmlns:a16="http://schemas.microsoft.com/office/drawing/2014/main" id="{CC2D899D-D2A1-8B2E-E908-B2615F6525AB}"/>
                </a:ext>
              </a:extLst>
            </p:cNvPr>
            <p:cNvCxnSpPr>
              <a:cxnSpLocks/>
              <a:stCxn id="351" idx="6"/>
              <a:endCxn id="349" idx="3"/>
            </p:cNvCxnSpPr>
            <p:nvPr/>
          </p:nvCxnSpPr>
          <p:spPr>
            <a:xfrm>
              <a:off x="4184031" y="2837370"/>
              <a:ext cx="46432" cy="411679"/>
            </a:xfrm>
            <a:prstGeom prst="bentConnector3">
              <a:avLst>
                <a:gd name="adj1" fmla="val 296933"/>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53" name="Connector: Elbow 352">
              <a:extLst>
                <a:ext uri="{FF2B5EF4-FFF2-40B4-BE49-F238E27FC236}">
                  <a16:creationId xmlns:a16="http://schemas.microsoft.com/office/drawing/2014/main" id="{8699E4EB-F54F-1CE1-4526-9D17108681C2}"/>
                </a:ext>
              </a:extLst>
            </p:cNvPr>
            <p:cNvCxnSpPr>
              <a:cxnSpLocks/>
            </p:cNvCxnSpPr>
            <p:nvPr/>
          </p:nvCxnSpPr>
          <p:spPr>
            <a:xfrm>
              <a:off x="4315679" y="3170726"/>
              <a:ext cx="124307" cy="78322"/>
            </a:xfrm>
            <a:prstGeom prst="bentConnector3">
              <a:avLst>
                <a:gd name="adj1" fmla="val 30078"/>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54" name="Connector: Elbow 353">
              <a:extLst>
                <a:ext uri="{FF2B5EF4-FFF2-40B4-BE49-F238E27FC236}">
                  <a16:creationId xmlns:a16="http://schemas.microsoft.com/office/drawing/2014/main" id="{9725A31D-3247-5B96-C280-458B7A91496A}"/>
                </a:ext>
              </a:extLst>
            </p:cNvPr>
            <p:cNvCxnSpPr>
              <a:cxnSpLocks/>
              <a:endCxn id="351" idx="3"/>
            </p:cNvCxnSpPr>
            <p:nvPr/>
          </p:nvCxnSpPr>
          <p:spPr>
            <a:xfrm rot="10800000" flipH="1">
              <a:off x="4105852" y="2863757"/>
              <a:ext cx="11449" cy="517855"/>
            </a:xfrm>
            <a:prstGeom prst="bentConnector4">
              <a:avLst>
                <a:gd name="adj1" fmla="val -831950"/>
                <a:gd name="adj2" fmla="val 99256"/>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363" name="Oval 362">
              <a:extLst>
                <a:ext uri="{FF2B5EF4-FFF2-40B4-BE49-F238E27FC236}">
                  <a16:creationId xmlns:a16="http://schemas.microsoft.com/office/drawing/2014/main" id="{CDC4571C-566F-D8DF-EBA7-46E41322B8AC}"/>
                </a:ext>
              </a:extLst>
            </p:cNvPr>
            <p:cNvSpPr/>
            <p:nvPr/>
          </p:nvSpPr>
          <p:spPr>
            <a:xfrm>
              <a:off x="4105861" y="3343813"/>
              <a:ext cx="78178" cy="74634"/>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64" name="Straight Arrow Connector 363">
              <a:extLst>
                <a:ext uri="{FF2B5EF4-FFF2-40B4-BE49-F238E27FC236}">
                  <a16:creationId xmlns:a16="http://schemas.microsoft.com/office/drawing/2014/main" id="{06E50138-89ED-D366-3629-275BB1404396}"/>
                </a:ext>
              </a:extLst>
            </p:cNvPr>
            <p:cNvCxnSpPr>
              <a:cxnSpLocks/>
              <a:endCxn id="363" idx="0"/>
            </p:cNvCxnSpPr>
            <p:nvPr/>
          </p:nvCxnSpPr>
          <p:spPr>
            <a:xfrm flipH="1">
              <a:off x="4144950" y="3278165"/>
              <a:ext cx="1028" cy="65648"/>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365" name="Oval 364">
              <a:extLst>
                <a:ext uri="{FF2B5EF4-FFF2-40B4-BE49-F238E27FC236}">
                  <a16:creationId xmlns:a16="http://schemas.microsoft.com/office/drawing/2014/main" id="{9E9409B4-4B88-7035-D6F5-76DDBEC5D6FB}"/>
                </a:ext>
              </a:extLst>
            </p:cNvPr>
            <p:cNvSpPr/>
            <p:nvPr/>
          </p:nvSpPr>
          <p:spPr>
            <a:xfrm>
              <a:off x="4435139" y="1870583"/>
              <a:ext cx="171041" cy="16305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6" name="Rectangle 365">
              <a:extLst>
                <a:ext uri="{FF2B5EF4-FFF2-40B4-BE49-F238E27FC236}">
                  <a16:creationId xmlns:a16="http://schemas.microsoft.com/office/drawing/2014/main" id="{20D1894B-1CB7-4AFA-772D-F1DA194D970E}"/>
                </a:ext>
              </a:extLst>
            </p:cNvPr>
            <p:cNvSpPr/>
            <p:nvPr/>
          </p:nvSpPr>
          <p:spPr>
            <a:xfrm>
              <a:off x="4435139" y="1585957"/>
              <a:ext cx="171041" cy="6478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7" name="Straight Arrow Connector 366">
              <a:extLst>
                <a:ext uri="{FF2B5EF4-FFF2-40B4-BE49-F238E27FC236}">
                  <a16:creationId xmlns:a16="http://schemas.microsoft.com/office/drawing/2014/main" id="{C2B93051-CCAD-539A-97E3-A0BCD5B2AED5}"/>
                </a:ext>
              </a:extLst>
            </p:cNvPr>
            <p:cNvCxnSpPr>
              <a:cxnSpLocks/>
              <a:stCxn id="366" idx="2"/>
              <a:endCxn id="365" idx="0"/>
            </p:cNvCxnSpPr>
            <p:nvPr/>
          </p:nvCxnSpPr>
          <p:spPr>
            <a:xfrm>
              <a:off x="4520660" y="1650742"/>
              <a:ext cx="0" cy="219841"/>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sp>
          <p:nvSpPr>
            <p:cNvPr id="368" name="Rectangle 367">
              <a:extLst>
                <a:ext uri="{FF2B5EF4-FFF2-40B4-BE49-F238E27FC236}">
                  <a16:creationId xmlns:a16="http://schemas.microsoft.com/office/drawing/2014/main" id="{DD6FA73F-4389-7266-F804-E31B4027F0B8}"/>
                </a:ext>
              </a:extLst>
            </p:cNvPr>
            <p:cNvSpPr/>
            <p:nvPr/>
          </p:nvSpPr>
          <p:spPr>
            <a:xfrm>
              <a:off x="4435138" y="2125497"/>
              <a:ext cx="171041" cy="6478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9" name="Straight Arrow Connector 368">
              <a:extLst>
                <a:ext uri="{FF2B5EF4-FFF2-40B4-BE49-F238E27FC236}">
                  <a16:creationId xmlns:a16="http://schemas.microsoft.com/office/drawing/2014/main" id="{117DA648-8D4A-43BE-CD6B-2C269AD80249}"/>
                </a:ext>
              </a:extLst>
            </p:cNvPr>
            <p:cNvCxnSpPr>
              <a:cxnSpLocks/>
              <a:stCxn id="365" idx="4"/>
              <a:endCxn id="368" idx="0"/>
            </p:cNvCxnSpPr>
            <p:nvPr/>
          </p:nvCxnSpPr>
          <p:spPr>
            <a:xfrm flipH="1">
              <a:off x="4520659" y="2033640"/>
              <a:ext cx="1" cy="91857"/>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370" name="Oval 369">
              <a:extLst>
                <a:ext uri="{FF2B5EF4-FFF2-40B4-BE49-F238E27FC236}">
                  <a16:creationId xmlns:a16="http://schemas.microsoft.com/office/drawing/2014/main" id="{2FE09992-73CD-663C-281A-BDF57B75D126}"/>
                </a:ext>
              </a:extLst>
            </p:cNvPr>
            <p:cNvSpPr/>
            <p:nvPr/>
          </p:nvSpPr>
          <p:spPr>
            <a:xfrm>
              <a:off x="4481569" y="1708894"/>
              <a:ext cx="78178" cy="74634"/>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71" name="Connector: Elbow 370">
              <a:extLst>
                <a:ext uri="{FF2B5EF4-FFF2-40B4-BE49-F238E27FC236}">
                  <a16:creationId xmlns:a16="http://schemas.microsoft.com/office/drawing/2014/main" id="{1320D30B-87D6-5409-B335-8081CC3C8C6E}"/>
                </a:ext>
              </a:extLst>
            </p:cNvPr>
            <p:cNvCxnSpPr>
              <a:cxnSpLocks/>
              <a:stCxn id="370" idx="6"/>
              <a:endCxn id="368" idx="3"/>
            </p:cNvCxnSpPr>
            <p:nvPr/>
          </p:nvCxnSpPr>
          <p:spPr>
            <a:xfrm>
              <a:off x="4559747" y="1746211"/>
              <a:ext cx="46432" cy="411679"/>
            </a:xfrm>
            <a:prstGeom prst="bentConnector3">
              <a:avLst>
                <a:gd name="adj1" fmla="val 296933"/>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72" name="Connector: Elbow 371">
              <a:extLst>
                <a:ext uri="{FF2B5EF4-FFF2-40B4-BE49-F238E27FC236}">
                  <a16:creationId xmlns:a16="http://schemas.microsoft.com/office/drawing/2014/main" id="{183A691A-CC0E-2A03-3288-EBEE853B44C8}"/>
                </a:ext>
              </a:extLst>
            </p:cNvPr>
            <p:cNvCxnSpPr>
              <a:cxnSpLocks/>
              <a:endCxn id="370" idx="3"/>
            </p:cNvCxnSpPr>
            <p:nvPr/>
          </p:nvCxnSpPr>
          <p:spPr>
            <a:xfrm rot="10800000" flipH="1">
              <a:off x="4481568" y="1772598"/>
              <a:ext cx="11449" cy="517855"/>
            </a:xfrm>
            <a:prstGeom prst="bentConnector4">
              <a:avLst>
                <a:gd name="adj1" fmla="val -831950"/>
                <a:gd name="adj2" fmla="val 99256"/>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373" name="Oval 372">
              <a:extLst>
                <a:ext uri="{FF2B5EF4-FFF2-40B4-BE49-F238E27FC236}">
                  <a16:creationId xmlns:a16="http://schemas.microsoft.com/office/drawing/2014/main" id="{F0D3B212-D67A-3FD2-0344-6BB4B71D391E}"/>
                </a:ext>
              </a:extLst>
            </p:cNvPr>
            <p:cNvSpPr/>
            <p:nvPr/>
          </p:nvSpPr>
          <p:spPr>
            <a:xfrm>
              <a:off x="4435139" y="2415048"/>
              <a:ext cx="171041" cy="16305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74" name="Straight Arrow Connector 373">
              <a:extLst>
                <a:ext uri="{FF2B5EF4-FFF2-40B4-BE49-F238E27FC236}">
                  <a16:creationId xmlns:a16="http://schemas.microsoft.com/office/drawing/2014/main" id="{C81FB94E-7DC8-6526-35F6-78A544A46647}"/>
                </a:ext>
              </a:extLst>
            </p:cNvPr>
            <p:cNvCxnSpPr>
              <a:cxnSpLocks/>
              <a:endCxn id="373" idx="0"/>
            </p:cNvCxnSpPr>
            <p:nvPr/>
          </p:nvCxnSpPr>
          <p:spPr>
            <a:xfrm>
              <a:off x="4520660" y="2195207"/>
              <a:ext cx="0" cy="219841"/>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sp>
          <p:nvSpPr>
            <p:cNvPr id="375" name="Rectangle 374">
              <a:extLst>
                <a:ext uri="{FF2B5EF4-FFF2-40B4-BE49-F238E27FC236}">
                  <a16:creationId xmlns:a16="http://schemas.microsoft.com/office/drawing/2014/main" id="{9EEC5C9F-6658-2DA7-4462-52A56BDF04C7}"/>
                </a:ext>
              </a:extLst>
            </p:cNvPr>
            <p:cNvSpPr/>
            <p:nvPr/>
          </p:nvSpPr>
          <p:spPr>
            <a:xfrm>
              <a:off x="4435138" y="2669962"/>
              <a:ext cx="171041" cy="6478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6" name="Straight Arrow Connector 375">
              <a:extLst>
                <a:ext uri="{FF2B5EF4-FFF2-40B4-BE49-F238E27FC236}">
                  <a16:creationId xmlns:a16="http://schemas.microsoft.com/office/drawing/2014/main" id="{DDA233FD-9F97-320D-DE54-5F9F7B064B21}"/>
                </a:ext>
              </a:extLst>
            </p:cNvPr>
            <p:cNvCxnSpPr>
              <a:cxnSpLocks/>
              <a:stCxn id="373" idx="4"/>
              <a:endCxn id="375" idx="0"/>
            </p:cNvCxnSpPr>
            <p:nvPr/>
          </p:nvCxnSpPr>
          <p:spPr>
            <a:xfrm flipH="1">
              <a:off x="4520659" y="2578105"/>
              <a:ext cx="1" cy="91857"/>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377" name="Oval 376">
              <a:extLst>
                <a:ext uri="{FF2B5EF4-FFF2-40B4-BE49-F238E27FC236}">
                  <a16:creationId xmlns:a16="http://schemas.microsoft.com/office/drawing/2014/main" id="{7ECEE08B-5CDC-2305-B4B4-EF8816985E48}"/>
                </a:ext>
              </a:extLst>
            </p:cNvPr>
            <p:cNvSpPr/>
            <p:nvPr/>
          </p:nvSpPr>
          <p:spPr>
            <a:xfrm>
              <a:off x="4481569" y="2253359"/>
              <a:ext cx="78178" cy="74634"/>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78" name="Connector: Elbow 377">
              <a:extLst>
                <a:ext uri="{FF2B5EF4-FFF2-40B4-BE49-F238E27FC236}">
                  <a16:creationId xmlns:a16="http://schemas.microsoft.com/office/drawing/2014/main" id="{F24852F2-4E81-0042-CFD6-6F9BC0C00B94}"/>
                </a:ext>
              </a:extLst>
            </p:cNvPr>
            <p:cNvCxnSpPr>
              <a:cxnSpLocks/>
              <a:stCxn id="377" idx="6"/>
              <a:endCxn id="375" idx="3"/>
            </p:cNvCxnSpPr>
            <p:nvPr/>
          </p:nvCxnSpPr>
          <p:spPr>
            <a:xfrm>
              <a:off x="4559747" y="2290676"/>
              <a:ext cx="46432" cy="411679"/>
            </a:xfrm>
            <a:prstGeom prst="bentConnector3">
              <a:avLst>
                <a:gd name="adj1" fmla="val 296933"/>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79" name="Connector: Elbow 378">
              <a:extLst>
                <a:ext uri="{FF2B5EF4-FFF2-40B4-BE49-F238E27FC236}">
                  <a16:creationId xmlns:a16="http://schemas.microsoft.com/office/drawing/2014/main" id="{351530CA-B982-FDEA-ECCF-2409BFEE1791}"/>
                </a:ext>
              </a:extLst>
            </p:cNvPr>
            <p:cNvCxnSpPr>
              <a:cxnSpLocks/>
              <a:endCxn id="377" idx="3"/>
            </p:cNvCxnSpPr>
            <p:nvPr/>
          </p:nvCxnSpPr>
          <p:spPr>
            <a:xfrm rot="10800000" flipH="1">
              <a:off x="4481568" y="2317063"/>
              <a:ext cx="11449" cy="517855"/>
            </a:xfrm>
            <a:prstGeom prst="bentConnector4">
              <a:avLst>
                <a:gd name="adj1" fmla="val -831950"/>
                <a:gd name="adj2" fmla="val 99256"/>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380" name="Oval 379">
              <a:extLst>
                <a:ext uri="{FF2B5EF4-FFF2-40B4-BE49-F238E27FC236}">
                  <a16:creationId xmlns:a16="http://schemas.microsoft.com/office/drawing/2014/main" id="{1324E024-108F-EBFD-A565-43F57AB267AC}"/>
                </a:ext>
              </a:extLst>
            </p:cNvPr>
            <p:cNvSpPr/>
            <p:nvPr/>
          </p:nvSpPr>
          <p:spPr>
            <a:xfrm>
              <a:off x="4438949" y="2958949"/>
              <a:ext cx="171041" cy="16305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81" name="Straight Arrow Connector 380">
              <a:extLst>
                <a:ext uri="{FF2B5EF4-FFF2-40B4-BE49-F238E27FC236}">
                  <a16:creationId xmlns:a16="http://schemas.microsoft.com/office/drawing/2014/main" id="{F5E696F5-4823-F148-9402-D28D4D507F4D}"/>
                </a:ext>
              </a:extLst>
            </p:cNvPr>
            <p:cNvCxnSpPr>
              <a:cxnSpLocks/>
              <a:endCxn id="380" idx="0"/>
            </p:cNvCxnSpPr>
            <p:nvPr/>
          </p:nvCxnSpPr>
          <p:spPr>
            <a:xfrm>
              <a:off x="4524470" y="2739108"/>
              <a:ext cx="0" cy="219841"/>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sp>
          <p:nvSpPr>
            <p:cNvPr id="382" name="Rectangle 381">
              <a:extLst>
                <a:ext uri="{FF2B5EF4-FFF2-40B4-BE49-F238E27FC236}">
                  <a16:creationId xmlns:a16="http://schemas.microsoft.com/office/drawing/2014/main" id="{4ED7329C-1D2B-7357-2786-0BF7FBD466BE}"/>
                </a:ext>
              </a:extLst>
            </p:cNvPr>
            <p:cNvSpPr/>
            <p:nvPr/>
          </p:nvSpPr>
          <p:spPr>
            <a:xfrm>
              <a:off x="4438948" y="3213863"/>
              <a:ext cx="171041" cy="6478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3" name="Straight Arrow Connector 382">
              <a:extLst>
                <a:ext uri="{FF2B5EF4-FFF2-40B4-BE49-F238E27FC236}">
                  <a16:creationId xmlns:a16="http://schemas.microsoft.com/office/drawing/2014/main" id="{E0D2E4BC-5403-D087-EB21-63FF9B60D545}"/>
                </a:ext>
              </a:extLst>
            </p:cNvPr>
            <p:cNvCxnSpPr>
              <a:cxnSpLocks/>
              <a:stCxn id="380" idx="4"/>
              <a:endCxn id="382" idx="0"/>
            </p:cNvCxnSpPr>
            <p:nvPr/>
          </p:nvCxnSpPr>
          <p:spPr>
            <a:xfrm flipH="1">
              <a:off x="4524469" y="3122006"/>
              <a:ext cx="1" cy="91857"/>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384" name="Oval 383">
              <a:extLst>
                <a:ext uri="{FF2B5EF4-FFF2-40B4-BE49-F238E27FC236}">
                  <a16:creationId xmlns:a16="http://schemas.microsoft.com/office/drawing/2014/main" id="{278DF6F0-6723-DEEF-6FC3-C8B977D9D2CE}"/>
                </a:ext>
              </a:extLst>
            </p:cNvPr>
            <p:cNvSpPr/>
            <p:nvPr/>
          </p:nvSpPr>
          <p:spPr>
            <a:xfrm>
              <a:off x="4485379" y="2797260"/>
              <a:ext cx="78178" cy="74634"/>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85" name="Connector: Elbow 384">
              <a:extLst>
                <a:ext uri="{FF2B5EF4-FFF2-40B4-BE49-F238E27FC236}">
                  <a16:creationId xmlns:a16="http://schemas.microsoft.com/office/drawing/2014/main" id="{13EE8C0B-0AA1-335A-1B8E-7CBB780E8F94}"/>
                </a:ext>
              </a:extLst>
            </p:cNvPr>
            <p:cNvCxnSpPr>
              <a:cxnSpLocks/>
              <a:stCxn id="384" idx="6"/>
              <a:endCxn id="382" idx="3"/>
            </p:cNvCxnSpPr>
            <p:nvPr/>
          </p:nvCxnSpPr>
          <p:spPr>
            <a:xfrm>
              <a:off x="4563557" y="2834577"/>
              <a:ext cx="46432" cy="411679"/>
            </a:xfrm>
            <a:prstGeom prst="bentConnector3">
              <a:avLst>
                <a:gd name="adj1" fmla="val 296933"/>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86" name="Connector: Elbow 385">
              <a:extLst>
                <a:ext uri="{FF2B5EF4-FFF2-40B4-BE49-F238E27FC236}">
                  <a16:creationId xmlns:a16="http://schemas.microsoft.com/office/drawing/2014/main" id="{FFDA59B2-9131-559D-CA83-47B8B27F0054}"/>
                </a:ext>
              </a:extLst>
            </p:cNvPr>
            <p:cNvCxnSpPr>
              <a:cxnSpLocks/>
              <a:endCxn id="384" idx="3"/>
            </p:cNvCxnSpPr>
            <p:nvPr/>
          </p:nvCxnSpPr>
          <p:spPr>
            <a:xfrm rot="10800000" flipH="1">
              <a:off x="4485378" y="2860964"/>
              <a:ext cx="11449" cy="517855"/>
            </a:xfrm>
            <a:prstGeom prst="bentConnector4">
              <a:avLst>
                <a:gd name="adj1" fmla="val -831950"/>
                <a:gd name="adj2" fmla="val 99256"/>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394" name="Oval 393">
              <a:extLst>
                <a:ext uri="{FF2B5EF4-FFF2-40B4-BE49-F238E27FC236}">
                  <a16:creationId xmlns:a16="http://schemas.microsoft.com/office/drawing/2014/main" id="{69D79E85-D231-BA30-A4BF-C7EE2DFE1781}"/>
                </a:ext>
              </a:extLst>
            </p:cNvPr>
            <p:cNvSpPr/>
            <p:nvPr/>
          </p:nvSpPr>
          <p:spPr>
            <a:xfrm>
              <a:off x="4485387" y="3341020"/>
              <a:ext cx="78178" cy="74634"/>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95" name="Straight Arrow Connector 394">
              <a:extLst>
                <a:ext uri="{FF2B5EF4-FFF2-40B4-BE49-F238E27FC236}">
                  <a16:creationId xmlns:a16="http://schemas.microsoft.com/office/drawing/2014/main" id="{626B5BEF-82D7-3FD4-090D-25094EE61DE6}"/>
                </a:ext>
              </a:extLst>
            </p:cNvPr>
            <p:cNvCxnSpPr>
              <a:cxnSpLocks/>
              <a:endCxn id="394" idx="0"/>
            </p:cNvCxnSpPr>
            <p:nvPr/>
          </p:nvCxnSpPr>
          <p:spPr>
            <a:xfrm flipH="1">
              <a:off x="4524476" y="3275373"/>
              <a:ext cx="1028" cy="65648"/>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96" name="Straight Arrow Connector 395">
              <a:extLst>
                <a:ext uri="{FF2B5EF4-FFF2-40B4-BE49-F238E27FC236}">
                  <a16:creationId xmlns:a16="http://schemas.microsoft.com/office/drawing/2014/main" id="{ACC79A60-CBFC-EEE8-2151-D82222AB8B4B}"/>
                </a:ext>
              </a:extLst>
            </p:cNvPr>
            <p:cNvCxnSpPr>
              <a:cxnSpLocks/>
              <a:stCxn id="394" idx="4"/>
            </p:cNvCxnSpPr>
            <p:nvPr/>
          </p:nvCxnSpPr>
          <p:spPr>
            <a:xfrm>
              <a:off x="4524476" y="3415654"/>
              <a:ext cx="0" cy="129652"/>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397" name="Straight Arrow Connector 396">
              <a:extLst>
                <a:ext uri="{FF2B5EF4-FFF2-40B4-BE49-F238E27FC236}">
                  <a16:creationId xmlns:a16="http://schemas.microsoft.com/office/drawing/2014/main" id="{D8777F98-5C23-2137-7F93-46B43BA37035}"/>
                </a:ext>
              </a:extLst>
            </p:cNvPr>
            <p:cNvCxnSpPr>
              <a:cxnSpLocks/>
            </p:cNvCxnSpPr>
            <p:nvPr/>
          </p:nvCxnSpPr>
          <p:spPr>
            <a:xfrm>
              <a:off x="3765127" y="3415654"/>
              <a:ext cx="0" cy="129652"/>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398" name="Straight Arrow Connector 397">
              <a:extLst>
                <a:ext uri="{FF2B5EF4-FFF2-40B4-BE49-F238E27FC236}">
                  <a16:creationId xmlns:a16="http://schemas.microsoft.com/office/drawing/2014/main" id="{6201AA95-01A5-6C1B-0075-2F22EFCBE0D9}"/>
                </a:ext>
              </a:extLst>
            </p:cNvPr>
            <p:cNvCxnSpPr>
              <a:cxnSpLocks/>
            </p:cNvCxnSpPr>
            <p:nvPr/>
          </p:nvCxnSpPr>
          <p:spPr>
            <a:xfrm>
              <a:off x="4149143" y="3415654"/>
              <a:ext cx="0" cy="129652"/>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399" name="Straight Arrow Connector 398">
              <a:extLst>
                <a:ext uri="{FF2B5EF4-FFF2-40B4-BE49-F238E27FC236}">
                  <a16:creationId xmlns:a16="http://schemas.microsoft.com/office/drawing/2014/main" id="{28328C9E-2016-8951-00BD-3242504F0AD8}"/>
                </a:ext>
              </a:extLst>
            </p:cNvPr>
            <p:cNvCxnSpPr>
              <a:cxnSpLocks/>
            </p:cNvCxnSpPr>
            <p:nvPr/>
          </p:nvCxnSpPr>
          <p:spPr>
            <a:xfrm>
              <a:off x="3384552" y="3415654"/>
              <a:ext cx="0" cy="129652"/>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400" name="Straight Arrow Connector 399">
              <a:extLst>
                <a:ext uri="{FF2B5EF4-FFF2-40B4-BE49-F238E27FC236}">
                  <a16:creationId xmlns:a16="http://schemas.microsoft.com/office/drawing/2014/main" id="{0B1FDA01-7109-7CDA-08E1-BA9524670EF8}"/>
                </a:ext>
              </a:extLst>
            </p:cNvPr>
            <p:cNvCxnSpPr>
              <a:cxnSpLocks/>
            </p:cNvCxnSpPr>
            <p:nvPr/>
          </p:nvCxnSpPr>
          <p:spPr>
            <a:xfrm>
              <a:off x="2989531" y="3415654"/>
              <a:ext cx="0" cy="129652"/>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sp>
          <p:nvSpPr>
            <p:cNvPr id="401" name="Rectangle 400">
              <a:extLst>
                <a:ext uri="{FF2B5EF4-FFF2-40B4-BE49-F238E27FC236}">
                  <a16:creationId xmlns:a16="http://schemas.microsoft.com/office/drawing/2014/main" id="{F6A30D08-FD05-8354-7DDA-E356F1738DB7}"/>
                </a:ext>
              </a:extLst>
            </p:cNvPr>
            <p:cNvSpPr/>
            <p:nvPr/>
          </p:nvSpPr>
          <p:spPr>
            <a:xfrm>
              <a:off x="2904010" y="3544670"/>
              <a:ext cx="171041" cy="6478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Rectangle 401">
              <a:extLst>
                <a:ext uri="{FF2B5EF4-FFF2-40B4-BE49-F238E27FC236}">
                  <a16:creationId xmlns:a16="http://schemas.microsoft.com/office/drawing/2014/main" id="{AED18342-2BDF-EC09-80A7-D91F0F416E34}"/>
                </a:ext>
              </a:extLst>
            </p:cNvPr>
            <p:cNvSpPr/>
            <p:nvPr/>
          </p:nvSpPr>
          <p:spPr>
            <a:xfrm>
              <a:off x="3299031" y="3544670"/>
              <a:ext cx="171041" cy="6478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Rectangle 402">
              <a:extLst>
                <a:ext uri="{FF2B5EF4-FFF2-40B4-BE49-F238E27FC236}">
                  <a16:creationId xmlns:a16="http://schemas.microsoft.com/office/drawing/2014/main" id="{0A82D1B2-CF40-F250-25C1-9E764809A905}"/>
                </a:ext>
              </a:extLst>
            </p:cNvPr>
            <p:cNvSpPr/>
            <p:nvPr/>
          </p:nvSpPr>
          <p:spPr>
            <a:xfrm>
              <a:off x="3679606" y="3544670"/>
              <a:ext cx="171041" cy="6478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Rectangle 403">
              <a:extLst>
                <a:ext uri="{FF2B5EF4-FFF2-40B4-BE49-F238E27FC236}">
                  <a16:creationId xmlns:a16="http://schemas.microsoft.com/office/drawing/2014/main" id="{90D5CA99-09F6-BF06-A494-92ED1B27C10B}"/>
                </a:ext>
              </a:extLst>
            </p:cNvPr>
            <p:cNvSpPr/>
            <p:nvPr/>
          </p:nvSpPr>
          <p:spPr>
            <a:xfrm>
              <a:off x="4055612" y="3544670"/>
              <a:ext cx="171041" cy="6478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Rectangle 404">
              <a:extLst>
                <a:ext uri="{FF2B5EF4-FFF2-40B4-BE49-F238E27FC236}">
                  <a16:creationId xmlns:a16="http://schemas.microsoft.com/office/drawing/2014/main" id="{7BB69116-1CA4-BBDA-D514-91E8BF420356}"/>
                </a:ext>
              </a:extLst>
            </p:cNvPr>
            <p:cNvSpPr/>
            <p:nvPr/>
          </p:nvSpPr>
          <p:spPr>
            <a:xfrm>
              <a:off x="4435138" y="3541878"/>
              <a:ext cx="171041" cy="6478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Rectangle 405">
              <a:extLst>
                <a:ext uri="{FF2B5EF4-FFF2-40B4-BE49-F238E27FC236}">
                  <a16:creationId xmlns:a16="http://schemas.microsoft.com/office/drawing/2014/main" id="{2F0EA474-7319-FD7E-4A27-5E5374621F84}"/>
                </a:ext>
              </a:extLst>
            </p:cNvPr>
            <p:cNvSpPr/>
            <p:nvPr/>
          </p:nvSpPr>
          <p:spPr>
            <a:xfrm>
              <a:off x="2904010" y="1526166"/>
              <a:ext cx="171041" cy="6478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Rectangle 406">
              <a:extLst>
                <a:ext uri="{FF2B5EF4-FFF2-40B4-BE49-F238E27FC236}">
                  <a16:creationId xmlns:a16="http://schemas.microsoft.com/office/drawing/2014/main" id="{CEEC05F5-F4E1-2984-C430-609605B8919C}"/>
                </a:ext>
              </a:extLst>
            </p:cNvPr>
            <p:cNvSpPr/>
            <p:nvPr/>
          </p:nvSpPr>
          <p:spPr>
            <a:xfrm>
              <a:off x="2904010" y="1461381"/>
              <a:ext cx="171041" cy="6478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Rectangle 407">
              <a:extLst>
                <a:ext uri="{FF2B5EF4-FFF2-40B4-BE49-F238E27FC236}">
                  <a16:creationId xmlns:a16="http://schemas.microsoft.com/office/drawing/2014/main" id="{6AEDAE56-B48B-5D2B-EBEF-2B2CFE376968}"/>
                </a:ext>
              </a:extLst>
            </p:cNvPr>
            <p:cNvSpPr/>
            <p:nvPr/>
          </p:nvSpPr>
          <p:spPr>
            <a:xfrm>
              <a:off x="3299031" y="1528149"/>
              <a:ext cx="171041" cy="6478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Rectangle 408">
              <a:extLst>
                <a:ext uri="{FF2B5EF4-FFF2-40B4-BE49-F238E27FC236}">
                  <a16:creationId xmlns:a16="http://schemas.microsoft.com/office/drawing/2014/main" id="{83BA9570-ED49-2EF0-0DC8-BEEFEB1A05E1}"/>
                </a:ext>
              </a:extLst>
            </p:cNvPr>
            <p:cNvSpPr/>
            <p:nvPr/>
          </p:nvSpPr>
          <p:spPr>
            <a:xfrm>
              <a:off x="3299031" y="1463365"/>
              <a:ext cx="171041" cy="6478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Rectangle 409">
              <a:extLst>
                <a:ext uri="{FF2B5EF4-FFF2-40B4-BE49-F238E27FC236}">
                  <a16:creationId xmlns:a16="http://schemas.microsoft.com/office/drawing/2014/main" id="{8129EF5C-3C37-F681-93F9-046894E99B30}"/>
                </a:ext>
              </a:extLst>
            </p:cNvPr>
            <p:cNvSpPr/>
            <p:nvPr/>
          </p:nvSpPr>
          <p:spPr>
            <a:xfrm>
              <a:off x="3679897" y="1524801"/>
              <a:ext cx="171041" cy="6478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Rectangle 410">
              <a:extLst>
                <a:ext uri="{FF2B5EF4-FFF2-40B4-BE49-F238E27FC236}">
                  <a16:creationId xmlns:a16="http://schemas.microsoft.com/office/drawing/2014/main" id="{26724C96-5D73-CF4E-7356-107C9AB18F15}"/>
                </a:ext>
              </a:extLst>
            </p:cNvPr>
            <p:cNvSpPr/>
            <p:nvPr/>
          </p:nvSpPr>
          <p:spPr>
            <a:xfrm>
              <a:off x="3679897" y="1460017"/>
              <a:ext cx="171041" cy="6478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Rectangle 411">
              <a:extLst>
                <a:ext uri="{FF2B5EF4-FFF2-40B4-BE49-F238E27FC236}">
                  <a16:creationId xmlns:a16="http://schemas.microsoft.com/office/drawing/2014/main" id="{D8F42DDA-6165-2A50-ADC4-9480BAE17092}"/>
                </a:ext>
              </a:extLst>
            </p:cNvPr>
            <p:cNvSpPr/>
            <p:nvPr/>
          </p:nvSpPr>
          <p:spPr>
            <a:xfrm>
              <a:off x="4054274" y="1524711"/>
              <a:ext cx="171040" cy="6478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Rectangle 412">
              <a:extLst>
                <a:ext uri="{FF2B5EF4-FFF2-40B4-BE49-F238E27FC236}">
                  <a16:creationId xmlns:a16="http://schemas.microsoft.com/office/drawing/2014/main" id="{3092ADED-C3FE-7CC0-3D0E-AB0B2FE99236}"/>
                </a:ext>
              </a:extLst>
            </p:cNvPr>
            <p:cNvSpPr/>
            <p:nvPr/>
          </p:nvSpPr>
          <p:spPr>
            <a:xfrm>
              <a:off x="4054273" y="1459926"/>
              <a:ext cx="171041" cy="6478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Rectangle 413">
              <a:extLst>
                <a:ext uri="{FF2B5EF4-FFF2-40B4-BE49-F238E27FC236}">
                  <a16:creationId xmlns:a16="http://schemas.microsoft.com/office/drawing/2014/main" id="{1796215D-5734-D484-4659-64D963199D3D}"/>
                </a:ext>
              </a:extLst>
            </p:cNvPr>
            <p:cNvSpPr/>
            <p:nvPr/>
          </p:nvSpPr>
          <p:spPr>
            <a:xfrm>
              <a:off x="4435158" y="1519681"/>
              <a:ext cx="171041" cy="6478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Rectangle 414">
              <a:extLst>
                <a:ext uri="{FF2B5EF4-FFF2-40B4-BE49-F238E27FC236}">
                  <a16:creationId xmlns:a16="http://schemas.microsoft.com/office/drawing/2014/main" id="{64DBAF3B-5AB6-23BA-E6DE-85D98248F94C}"/>
                </a:ext>
              </a:extLst>
            </p:cNvPr>
            <p:cNvSpPr/>
            <p:nvPr/>
          </p:nvSpPr>
          <p:spPr>
            <a:xfrm>
              <a:off x="4435158" y="1454896"/>
              <a:ext cx="171041" cy="6478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4" name="TextBox 223">
            <a:extLst>
              <a:ext uri="{FF2B5EF4-FFF2-40B4-BE49-F238E27FC236}">
                <a16:creationId xmlns:a16="http://schemas.microsoft.com/office/drawing/2014/main" id="{F7ECF72E-8C38-6BDC-B57C-5600D6291F22}"/>
              </a:ext>
            </a:extLst>
          </p:cNvPr>
          <p:cNvSpPr txBox="1"/>
          <p:nvPr/>
        </p:nvSpPr>
        <p:spPr>
          <a:xfrm>
            <a:off x="1398009" y="905110"/>
            <a:ext cx="2581156" cy="461665"/>
          </a:xfrm>
          <a:prstGeom prst="rect">
            <a:avLst/>
          </a:prstGeom>
          <a:noFill/>
        </p:spPr>
        <p:txBody>
          <a:bodyPr wrap="none" rtlCol="0">
            <a:spAutoFit/>
          </a:bodyPr>
          <a:lstStyle/>
          <a:p>
            <a:pPr algn="ctr"/>
            <a:r>
              <a:rPr lang="en-US" sz="2400" b="1" dirty="0"/>
              <a:t>SIMD/Vector-Style</a:t>
            </a:r>
          </a:p>
        </p:txBody>
      </p:sp>
      <p:sp>
        <p:nvSpPr>
          <p:cNvPr id="416" name="Rectangle 415">
            <a:extLst>
              <a:ext uri="{FF2B5EF4-FFF2-40B4-BE49-F238E27FC236}">
                <a16:creationId xmlns:a16="http://schemas.microsoft.com/office/drawing/2014/main" id="{C9CC9244-FF59-934E-04E7-773CE633DA17}"/>
              </a:ext>
            </a:extLst>
          </p:cNvPr>
          <p:cNvSpPr/>
          <p:nvPr/>
        </p:nvSpPr>
        <p:spPr>
          <a:xfrm>
            <a:off x="11541220" y="3410821"/>
            <a:ext cx="417081" cy="258348"/>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417" name="TextBox 416">
            <a:extLst>
              <a:ext uri="{FF2B5EF4-FFF2-40B4-BE49-F238E27FC236}">
                <a16:creationId xmlns:a16="http://schemas.microsoft.com/office/drawing/2014/main" id="{52CDFC27-E71B-66EE-B5AA-BDC77AA0A371}"/>
              </a:ext>
            </a:extLst>
          </p:cNvPr>
          <p:cNvSpPr txBox="1"/>
          <p:nvPr/>
        </p:nvSpPr>
        <p:spPr>
          <a:xfrm>
            <a:off x="10100594" y="3357447"/>
            <a:ext cx="1266693" cy="313546"/>
          </a:xfrm>
          <a:prstGeom prst="rect">
            <a:avLst/>
          </a:prstGeom>
          <a:noFill/>
        </p:spPr>
        <p:txBody>
          <a:bodyPr wrap="none" rtlCol="0">
            <a:spAutoFit/>
          </a:bodyPr>
          <a:lstStyle/>
          <a:p>
            <a:r>
              <a:rPr lang="en-US" sz="2000" dirty="0" err="1"/>
              <a:t>Func</a:t>
            </a:r>
            <a:r>
              <a:rPr lang="en-US" sz="2000" dirty="0"/>
              <a:t>. Unit</a:t>
            </a:r>
          </a:p>
        </p:txBody>
      </p:sp>
      <p:sp>
        <p:nvSpPr>
          <p:cNvPr id="418" name="Rectangle 417">
            <a:extLst>
              <a:ext uri="{FF2B5EF4-FFF2-40B4-BE49-F238E27FC236}">
                <a16:creationId xmlns:a16="http://schemas.microsoft.com/office/drawing/2014/main" id="{DE49F6D7-DF45-82DF-33C1-C1CD72687051}"/>
              </a:ext>
            </a:extLst>
          </p:cNvPr>
          <p:cNvSpPr/>
          <p:nvPr/>
        </p:nvSpPr>
        <p:spPr>
          <a:xfrm>
            <a:off x="11541220" y="3862204"/>
            <a:ext cx="417081" cy="258348"/>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419" name="TextBox 418">
            <a:extLst>
              <a:ext uri="{FF2B5EF4-FFF2-40B4-BE49-F238E27FC236}">
                <a16:creationId xmlns:a16="http://schemas.microsoft.com/office/drawing/2014/main" id="{E3A44C70-336E-0B49-5DA6-A5A51023C26E}"/>
              </a:ext>
            </a:extLst>
          </p:cNvPr>
          <p:cNvSpPr txBox="1"/>
          <p:nvPr/>
        </p:nvSpPr>
        <p:spPr>
          <a:xfrm>
            <a:off x="10100594" y="3810209"/>
            <a:ext cx="1099532" cy="313546"/>
          </a:xfrm>
          <a:prstGeom prst="rect">
            <a:avLst/>
          </a:prstGeom>
          <a:noFill/>
        </p:spPr>
        <p:txBody>
          <a:bodyPr wrap="none" rtlCol="0">
            <a:spAutoFit/>
          </a:bodyPr>
          <a:lstStyle/>
          <a:p>
            <a:r>
              <a:rPr lang="en-US" sz="2000" dirty="0"/>
              <a:t>Memory</a:t>
            </a:r>
          </a:p>
        </p:txBody>
      </p:sp>
      <p:sp>
        <p:nvSpPr>
          <p:cNvPr id="420" name="Rectangle 419">
            <a:extLst>
              <a:ext uri="{FF2B5EF4-FFF2-40B4-BE49-F238E27FC236}">
                <a16:creationId xmlns:a16="http://schemas.microsoft.com/office/drawing/2014/main" id="{F2C17FB6-2160-2E3B-E55C-8910BFE1AA98}"/>
              </a:ext>
            </a:extLst>
          </p:cNvPr>
          <p:cNvSpPr/>
          <p:nvPr/>
        </p:nvSpPr>
        <p:spPr>
          <a:xfrm>
            <a:off x="11541220" y="4313587"/>
            <a:ext cx="417081" cy="258348"/>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421" name="TextBox 420">
            <a:extLst>
              <a:ext uri="{FF2B5EF4-FFF2-40B4-BE49-F238E27FC236}">
                <a16:creationId xmlns:a16="http://schemas.microsoft.com/office/drawing/2014/main" id="{374D4F0C-893C-0F14-5235-EC66D6E39E09}"/>
              </a:ext>
            </a:extLst>
          </p:cNvPr>
          <p:cNvSpPr txBox="1"/>
          <p:nvPr/>
        </p:nvSpPr>
        <p:spPr>
          <a:xfrm>
            <a:off x="10100594" y="4262971"/>
            <a:ext cx="887422" cy="313546"/>
          </a:xfrm>
          <a:prstGeom prst="rect">
            <a:avLst/>
          </a:prstGeom>
          <a:noFill/>
        </p:spPr>
        <p:txBody>
          <a:bodyPr wrap="none" rtlCol="0">
            <a:spAutoFit/>
          </a:bodyPr>
          <a:lstStyle/>
          <a:p>
            <a:r>
              <a:rPr lang="en-US" sz="2000" dirty="0"/>
              <a:t>Switch</a:t>
            </a:r>
          </a:p>
        </p:txBody>
      </p:sp>
      <p:sp>
        <p:nvSpPr>
          <p:cNvPr id="422" name="Rectangle 421">
            <a:extLst>
              <a:ext uri="{FF2B5EF4-FFF2-40B4-BE49-F238E27FC236}">
                <a16:creationId xmlns:a16="http://schemas.microsoft.com/office/drawing/2014/main" id="{D505043A-0187-21CE-1C74-1B1086A6186B}"/>
              </a:ext>
            </a:extLst>
          </p:cNvPr>
          <p:cNvSpPr/>
          <p:nvPr/>
        </p:nvSpPr>
        <p:spPr>
          <a:xfrm>
            <a:off x="11541220" y="4764969"/>
            <a:ext cx="417081" cy="258348"/>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423" name="TextBox 422">
            <a:extLst>
              <a:ext uri="{FF2B5EF4-FFF2-40B4-BE49-F238E27FC236}">
                <a16:creationId xmlns:a16="http://schemas.microsoft.com/office/drawing/2014/main" id="{7C262417-0484-695D-AD05-1BC9A682AB5E}"/>
              </a:ext>
            </a:extLst>
          </p:cNvPr>
          <p:cNvSpPr txBox="1"/>
          <p:nvPr/>
        </p:nvSpPr>
        <p:spPr>
          <a:xfrm>
            <a:off x="10100594" y="4715733"/>
            <a:ext cx="1356269" cy="313546"/>
          </a:xfrm>
          <a:prstGeom prst="rect">
            <a:avLst/>
          </a:prstGeom>
          <a:noFill/>
        </p:spPr>
        <p:txBody>
          <a:bodyPr wrap="none" rtlCol="0">
            <a:spAutoFit/>
          </a:bodyPr>
          <a:lstStyle/>
          <a:p>
            <a:r>
              <a:rPr lang="en-US" sz="2000" dirty="0"/>
              <a:t>Scratchpad</a:t>
            </a:r>
          </a:p>
        </p:txBody>
      </p:sp>
      <p:sp>
        <p:nvSpPr>
          <p:cNvPr id="424" name="Rectangle 423">
            <a:extLst>
              <a:ext uri="{FF2B5EF4-FFF2-40B4-BE49-F238E27FC236}">
                <a16:creationId xmlns:a16="http://schemas.microsoft.com/office/drawing/2014/main" id="{134987B6-BB2D-9662-30E1-5D4924F8BFFA}"/>
              </a:ext>
            </a:extLst>
          </p:cNvPr>
          <p:cNvSpPr/>
          <p:nvPr/>
        </p:nvSpPr>
        <p:spPr>
          <a:xfrm>
            <a:off x="11541220" y="5216351"/>
            <a:ext cx="417081" cy="258348"/>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425" name="TextBox 424">
            <a:extLst>
              <a:ext uri="{FF2B5EF4-FFF2-40B4-BE49-F238E27FC236}">
                <a16:creationId xmlns:a16="http://schemas.microsoft.com/office/drawing/2014/main" id="{E11E24A5-6782-4351-A649-752A24B964F3}"/>
              </a:ext>
            </a:extLst>
          </p:cNvPr>
          <p:cNvSpPr txBox="1"/>
          <p:nvPr/>
        </p:nvSpPr>
        <p:spPr>
          <a:xfrm>
            <a:off x="10100594" y="5168496"/>
            <a:ext cx="1391278" cy="313546"/>
          </a:xfrm>
          <a:prstGeom prst="rect">
            <a:avLst/>
          </a:prstGeom>
          <a:noFill/>
        </p:spPr>
        <p:txBody>
          <a:bodyPr wrap="none" rtlCol="0">
            <a:spAutoFit/>
          </a:bodyPr>
          <a:lstStyle/>
          <a:p>
            <a:r>
              <a:rPr lang="en-US" sz="2000" dirty="0"/>
              <a:t>Sync. Elem.</a:t>
            </a:r>
          </a:p>
        </p:txBody>
      </p:sp>
      <p:sp>
        <p:nvSpPr>
          <p:cNvPr id="516" name="TextBox 515">
            <a:extLst>
              <a:ext uri="{FF2B5EF4-FFF2-40B4-BE49-F238E27FC236}">
                <a16:creationId xmlns:a16="http://schemas.microsoft.com/office/drawing/2014/main" id="{30F9DEBF-85A6-F98B-16D3-8B2CB23978B2}"/>
              </a:ext>
            </a:extLst>
          </p:cNvPr>
          <p:cNvSpPr txBox="1"/>
          <p:nvPr/>
        </p:nvSpPr>
        <p:spPr>
          <a:xfrm>
            <a:off x="56458" y="1986846"/>
            <a:ext cx="1341551" cy="830997"/>
          </a:xfrm>
          <a:prstGeom prst="rect">
            <a:avLst/>
          </a:prstGeom>
          <a:noFill/>
        </p:spPr>
        <p:txBody>
          <a:bodyPr wrap="square" rtlCol="0">
            <a:spAutoFit/>
          </a:bodyPr>
          <a:lstStyle/>
          <a:p>
            <a:pPr algn="ctr"/>
            <a:r>
              <a:rPr lang="en-US" sz="2400" b="1" dirty="0"/>
              <a:t>General Purpose:</a:t>
            </a:r>
          </a:p>
        </p:txBody>
      </p:sp>
      <p:sp>
        <p:nvSpPr>
          <p:cNvPr id="518" name="TextBox 517">
            <a:extLst>
              <a:ext uri="{FF2B5EF4-FFF2-40B4-BE49-F238E27FC236}">
                <a16:creationId xmlns:a16="http://schemas.microsoft.com/office/drawing/2014/main" id="{ABFCE9F0-FBB7-87BE-1E8D-D50F6EFBB8AE}"/>
              </a:ext>
            </a:extLst>
          </p:cNvPr>
          <p:cNvSpPr txBox="1"/>
          <p:nvPr/>
        </p:nvSpPr>
        <p:spPr>
          <a:xfrm>
            <a:off x="6391" y="4800852"/>
            <a:ext cx="1271601" cy="1200329"/>
          </a:xfrm>
          <a:prstGeom prst="rect">
            <a:avLst/>
          </a:prstGeom>
          <a:noFill/>
        </p:spPr>
        <p:txBody>
          <a:bodyPr wrap="square" rtlCol="0">
            <a:spAutoFit/>
          </a:bodyPr>
          <a:lstStyle/>
          <a:p>
            <a:pPr algn="ctr"/>
            <a:r>
              <a:rPr lang="en-US" sz="2400" b="1" dirty="0"/>
              <a:t>App or </a:t>
            </a:r>
          </a:p>
          <a:p>
            <a:pPr algn="ctr"/>
            <a:r>
              <a:rPr lang="en-US" sz="2400" b="1" dirty="0"/>
              <a:t>Domain</a:t>
            </a:r>
          </a:p>
          <a:p>
            <a:pPr algn="ctr"/>
            <a:r>
              <a:rPr lang="en-US" sz="2400" b="1" dirty="0"/>
              <a:t>Specific:</a:t>
            </a:r>
          </a:p>
        </p:txBody>
      </p:sp>
      <p:grpSp>
        <p:nvGrpSpPr>
          <p:cNvPr id="799" name="Group 798">
            <a:extLst>
              <a:ext uri="{FF2B5EF4-FFF2-40B4-BE49-F238E27FC236}">
                <a16:creationId xmlns:a16="http://schemas.microsoft.com/office/drawing/2014/main" id="{8BEDB83D-D6A8-35F1-ACD5-04A971DB77F5}"/>
              </a:ext>
            </a:extLst>
          </p:cNvPr>
          <p:cNvGrpSpPr/>
          <p:nvPr/>
        </p:nvGrpSpPr>
        <p:grpSpPr>
          <a:xfrm>
            <a:off x="1645997" y="4531762"/>
            <a:ext cx="2017857" cy="1704927"/>
            <a:chOff x="1645997" y="4531762"/>
            <a:chExt cx="2017857" cy="1704927"/>
          </a:xfrm>
        </p:grpSpPr>
        <p:sp>
          <p:nvSpPr>
            <p:cNvPr id="520" name="Oval 519">
              <a:extLst>
                <a:ext uri="{FF2B5EF4-FFF2-40B4-BE49-F238E27FC236}">
                  <a16:creationId xmlns:a16="http://schemas.microsoft.com/office/drawing/2014/main" id="{729D8EB3-002E-B197-4F6D-3E4CE5716E22}"/>
                </a:ext>
              </a:extLst>
            </p:cNvPr>
            <p:cNvSpPr/>
            <p:nvPr/>
          </p:nvSpPr>
          <p:spPr>
            <a:xfrm>
              <a:off x="1904021" y="4978189"/>
              <a:ext cx="171041" cy="16305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2" name="Oval 521">
              <a:extLst>
                <a:ext uri="{FF2B5EF4-FFF2-40B4-BE49-F238E27FC236}">
                  <a16:creationId xmlns:a16="http://schemas.microsoft.com/office/drawing/2014/main" id="{85C77472-FCF4-C486-8E92-E24A7322827D}"/>
                </a:ext>
              </a:extLst>
            </p:cNvPr>
            <p:cNvSpPr/>
            <p:nvPr/>
          </p:nvSpPr>
          <p:spPr>
            <a:xfrm>
              <a:off x="1904021" y="5522654"/>
              <a:ext cx="171041" cy="16305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4" name="Oval 523">
              <a:extLst>
                <a:ext uri="{FF2B5EF4-FFF2-40B4-BE49-F238E27FC236}">
                  <a16:creationId xmlns:a16="http://schemas.microsoft.com/office/drawing/2014/main" id="{58C9C208-F7D4-B94F-ED93-BF267B0A07EF}"/>
                </a:ext>
              </a:extLst>
            </p:cNvPr>
            <p:cNvSpPr/>
            <p:nvPr/>
          </p:nvSpPr>
          <p:spPr>
            <a:xfrm>
              <a:off x="1907831" y="6066555"/>
              <a:ext cx="171041" cy="16305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6" name="Oval 525">
              <a:extLst>
                <a:ext uri="{FF2B5EF4-FFF2-40B4-BE49-F238E27FC236}">
                  <a16:creationId xmlns:a16="http://schemas.microsoft.com/office/drawing/2014/main" id="{5A8ACB8C-78AA-45BD-861E-08E94B560631}"/>
                </a:ext>
              </a:extLst>
            </p:cNvPr>
            <p:cNvSpPr/>
            <p:nvPr/>
          </p:nvSpPr>
          <p:spPr>
            <a:xfrm>
              <a:off x="2297204" y="4978189"/>
              <a:ext cx="171041" cy="16305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8" name="Oval 527">
              <a:extLst>
                <a:ext uri="{FF2B5EF4-FFF2-40B4-BE49-F238E27FC236}">
                  <a16:creationId xmlns:a16="http://schemas.microsoft.com/office/drawing/2014/main" id="{632E40CE-BD96-9002-72AA-1E9345CF70F9}"/>
                </a:ext>
              </a:extLst>
            </p:cNvPr>
            <p:cNvSpPr/>
            <p:nvPr/>
          </p:nvSpPr>
          <p:spPr>
            <a:xfrm>
              <a:off x="2297204" y="5522654"/>
              <a:ext cx="171041" cy="16305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0" name="Oval 529">
              <a:extLst>
                <a:ext uri="{FF2B5EF4-FFF2-40B4-BE49-F238E27FC236}">
                  <a16:creationId xmlns:a16="http://schemas.microsoft.com/office/drawing/2014/main" id="{3B31C482-0332-8B66-B958-C06D13325C34}"/>
                </a:ext>
              </a:extLst>
            </p:cNvPr>
            <p:cNvSpPr/>
            <p:nvPr/>
          </p:nvSpPr>
          <p:spPr>
            <a:xfrm>
              <a:off x="2301014" y="6066555"/>
              <a:ext cx="171041" cy="16305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549" name="Straight Arrow Connector 548">
              <a:extLst>
                <a:ext uri="{FF2B5EF4-FFF2-40B4-BE49-F238E27FC236}">
                  <a16:creationId xmlns:a16="http://schemas.microsoft.com/office/drawing/2014/main" id="{7FBCF806-4CE3-1AAE-D1DC-ED8C45020506}"/>
                </a:ext>
              </a:extLst>
            </p:cNvPr>
            <p:cNvCxnSpPr>
              <a:cxnSpLocks/>
              <a:stCxn id="520" idx="4"/>
              <a:endCxn id="522" idx="0"/>
            </p:cNvCxnSpPr>
            <p:nvPr/>
          </p:nvCxnSpPr>
          <p:spPr>
            <a:xfrm>
              <a:off x="1989542" y="5141246"/>
              <a:ext cx="0" cy="381408"/>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52" name="Straight Arrow Connector 551">
              <a:extLst>
                <a:ext uri="{FF2B5EF4-FFF2-40B4-BE49-F238E27FC236}">
                  <a16:creationId xmlns:a16="http://schemas.microsoft.com/office/drawing/2014/main" id="{D2995C3C-5B5E-3ACA-98EF-F55C74050AC9}"/>
                </a:ext>
              </a:extLst>
            </p:cNvPr>
            <p:cNvCxnSpPr>
              <a:cxnSpLocks/>
              <a:stCxn id="520" idx="6"/>
              <a:endCxn id="526" idx="2"/>
            </p:cNvCxnSpPr>
            <p:nvPr/>
          </p:nvCxnSpPr>
          <p:spPr>
            <a:xfrm>
              <a:off x="2075062" y="5059718"/>
              <a:ext cx="22214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55" name="Straight Arrow Connector 554">
              <a:extLst>
                <a:ext uri="{FF2B5EF4-FFF2-40B4-BE49-F238E27FC236}">
                  <a16:creationId xmlns:a16="http://schemas.microsoft.com/office/drawing/2014/main" id="{13AFC06D-23B4-B913-4B51-E0057B3D24A6}"/>
                </a:ext>
              </a:extLst>
            </p:cNvPr>
            <p:cNvCxnSpPr>
              <a:cxnSpLocks/>
              <a:stCxn id="522" idx="6"/>
              <a:endCxn id="528" idx="2"/>
            </p:cNvCxnSpPr>
            <p:nvPr/>
          </p:nvCxnSpPr>
          <p:spPr>
            <a:xfrm>
              <a:off x="2075062" y="5604183"/>
              <a:ext cx="22214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58" name="Straight Arrow Connector 557">
              <a:extLst>
                <a:ext uri="{FF2B5EF4-FFF2-40B4-BE49-F238E27FC236}">
                  <a16:creationId xmlns:a16="http://schemas.microsoft.com/office/drawing/2014/main" id="{FB6248AA-6EFC-C821-95BE-4E75376D0654}"/>
                </a:ext>
              </a:extLst>
            </p:cNvPr>
            <p:cNvCxnSpPr>
              <a:cxnSpLocks/>
              <a:stCxn id="524" idx="6"/>
              <a:endCxn id="530" idx="2"/>
            </p:cNvCxnSpPr>
            <p:nvPr/>
          </p:nvCxnSpPr>
          <p:spPr>
            <a:xfrm>
              <a:off x="2078872" y="6148084"/>
              <a:ext cx="22214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61" name="Straight Arrow Connector 560">
              <a:extLst>
                <a:ext uri="{FF2B5EF4-FFF2-40B4-BE49-F238E27FC236}">
                  <a16:creationId xmlns:a16="http://schemas.microsoft.com/office/drawing/2014/main" id="{14E59DB2-B0D9-F6BF-7978-2427F42A0E87}"/>
                </a:ext>
              </a:extLst>
            </p:cNvPr>
            <p:cNvCxnSpPr>
              <a:cxnSpLocks/>
              <a:stCxn id="522" idx="4"/>
              <a:endCxn id="524" idx="0"/>
            </p:cNvCxnSpPr>
            <p:nvPr/>
          </p:nvCxnSpPr>
          <p:spPr>
            <a:xfrm>
              <a:off x="1989542" y="5685711"/>
              <a:ext cx="3810" cy="380844"/>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64" name="Straight Arrow Connector 563">
              <a:extLst>
                <a:ext uri="{FF2B5EF4-FFF2-40B4-BE49-F238E27FC236}">
                  <a16:creationId xmlns:a16="http://schemas.microsoft.com/office/drawing/2014/main" id="{0DB82C04-7650-FBD5-68C4-7DF5FF6C9A18}"/>
                </a:ext>
              </a:extLst>
            </p:cNvPr>
            <p:cNvCxnSpPr>
              <a:cxnSpLocks/>
              <a:stCxn id="526" idx="4"/>
              <a:endCxn id="528" idx="0"/>
            </p:cNvCxnSpPr>
            <p:nvPr/>
          </p:nvCxnSpPr>
          <p:spPr>
            <a:xfrm>
              <a:off x="2382725" y="5141246"/>
              <a:ext cx="0" cy="381408"/>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65" name="Straight Arrow Connector 564">
              <a:extLst>
                <a:ext uri="{FF2B5EF4-FFF2-40B4-BE49-F238E27FC236}">
                  <a16:creationId xmlns:a16="http://schemas.microsoft.com/office/drawing/2014/main" id="{4C4EF1D1-65C8-D1CF-7400-3A535EBB8382}"/>
                </a:ext>
              </a:extLst>
            </p:cNvPr>
            <p:cNvCxnSpPr>
              <a:cxnSpLocks/>
              <a:stCxn id="528" idx="4"/>
              <a:endCxn id="530" idx="0"/>
            </p:cNvCxnSpPr>
            <p:nvPr/>
          </p:nvCxnSpPr>
          <p:spPr>
            <a:xfrm>
              <a:off x="2382725" y="5685711"/>
              <a:ext cx="3810" cy="380844"/>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571" name="Oval 570">
              <a:extLst>
                <a:ext uri="{FF2B5EF4-FFF2-40B4-BE49-F238E27FC236}">
                  <a16:creationId xmlns:a16="http://schemas.microsoft.com/office/drawing/2014/main" id="{A119FBDA-246A-2D7D-ECA3-FC7C6EB5E407}"/>
                </a:ext>
              </a:extLst>
            </p:cNvPr>
            <p:cNvSpPr/>
            <p:nvPr/>
          </p:nvSpPr>
          <p:spPr>
            <a:xfrm>
              <a:off x="2690387" y="4978189"/>
              <a:ext cx="171041" cy="16305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2" name="Oval 571">
              <a:extLst>
                <a:ext uri="{FF2B5EF4-FFF2-40B4-BE49-F238E27FC236}">
                  <a16:creationId xmlns:a16="http://schemas.microsoft.com/office/drawing/2014/main" id="{DC541991-F260-34E5-FEF4-9EEA99986DC1}"/>
                </a:ext>
              </a:extLst>
            </p:cNvPr>
            <p:cNvSpPr/>
            <p:nvPr/>
          </p:nvSpPr>
          <p:spPr>
            <a:xfrm>
              <a:off x="2690387" y="5522654"/>
              <a:ext cx="171041" cy="16305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3" name="Oval 572">
              <a:extLst>
                <a:ext uri="{FF2B5EF4-FFF2-40B4-BE49-F238E27FC236}">
                  <a16:creationId xmlns:a16="http://schemas.microsoft.com/office/drawing/2014/main" id="{D3F62728-4288-AB0E-3BB1-DB0898E06ED0}"/>
                </a:ext>
              </a:extLst>
            </p:cNvPr>
            <p:cNvSpPr/>
            <p:nvPr/>
          </p:nvSpPr>
          <p:spPr>
            <a:xfrm>
              <a:off x="2694197" y="6066555"/>
              <a:ext cx="171041" cy="16305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575" name="Straight Arrow Connector 574">
              <a:extLst>
                <a:ext uri="{FF2B5EF4-FFF2-40B4-BE49-F238E27FC236}">
                  <a16:creationId xmlns:a16="http://schemas.microsoft.com/office/drawing/2014/main" id="{7BC5E11F-6B3A-9E41-2617-FE4200DD06BF}"/>
                </a:ext>
              </a:extLst>
            </p:cNvPr>
            <p:cNvCxnSpPr>
              <a:cxnSpLocks/>
              <a:stCxn id="526" idx="6"/>
              <a:endCxn id="571" idx="2"/>
            </p:cNvCxnSpPr>
            <p:nvPr/>
          </p:nvCxnSpPr>
          <p:spPr>
            <a:xfrm>
              <a:off x="2468245" y="5059718"/>
              <a:ext cx="22214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76" name="Straight Arrow Connector 575">
              <a:extLst>
                <a:ext uri="{FF2B5EF4-FFF2-40B4-BE49-F238E27FC236}">
                  <a16:creationId xmlns:a16="http://schemas.microsoft.com/office/drawing/2014/main" id="{567E93F1-A7E0-41B7-38DD-D36A2576E4BB}"/>
                </a:ext>
              </a:extLst>
            </p:cNvPr>
            <p:cNvCxnSpPr>
              <a:cxnSpLocks/>
              <a:stCxn id="528" idx="6"/>
              <a:endCxn id="572" idx="2"/>
            </p:cNvCxnSpPr>
            <p:nvPr/>
          </p:nvCxnSpPr>
          <p:spPr>
            <a:xfrm>
              <a:off x="2468245" y="5604183"/>
              <a:ext cx="22214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77" name="Straight Arrow Connector 576">
              <a:extLst>
                <a:ext uri="{FF2B5EF4-FFF2-40B4-BE49-F238E27FC236}">
                  <a16:creationId xmlns:a16="http://schemas.microsoft.com/office/drawing/2014/main" id="{41AE4C59-EC8F-94FA-C75F-14B348878479}"/>
                </a:ext>
              </a:extLst>
            </p:cNvPr>
            <p:cNvCxnSpPr>
              <a:cxnSpLocks/>
              <a:stCxn id="530" idx="6"/>
              <a:endCxn id="573" idx="2"/>
            </p:cNvCxnSpPr>
            <p:nvPr/>
          </p:nvCxnSpPr>
          <p:spPr>
            <a:xfrm>
              <a:off x="2472055" y="6148084"/>
              <a:ext cx="22214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78" name="Straight Arrow Connector 577">
              <a:extLst>
                <a:ext uri="{FF2B5EF4-FFF2-40B4-BE49-F238E27FC236}">
                  <a16:creationId xmlns:a16="http://schemas.microsoft.com/office/drawing/2014/main" id="{DA69B727-2DE3-094D-0EF4-C86DC3BBE773}"/>
                </a:ext>
              </a:extLst>
            </p:cNvPr>
            <p:cNvCxnSpPr>
              <a:cxnSpLocks/>
              <a:stCxn id="571" idx="4"/>
              <a:endCxn id="572" idx="0"/>
            </p:cNvCxnSpPr>
            <p:nvPr/>
          </p:nvCxnSpPr>
          <p:spPr>
            <a:xfrm>
              <a:off x="2775908" y="5141246"/>
              <a:ext cx="0" cy="381408"/>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79" name="Straight Arrow Connector 578">
              <a:extLst>
                <a:ext uri="{FF2B5EF4-FFF2-40B4-BE49-F238E27FC236}">
                  <a16:creationId xmlns:a16="http://schemas.microsoft.com/office/drawing/2014/main" id="{D54F5C63-3E02-7572-932F-CF6C92A33AAF}"/>
                </a:ext>
              </a:extLst>
            </p:cNvPr>
            <p:cNvCxnSpPr>
              <a:cxnSpLocks/>
              <a:stCxn id="572" idx="4"/>
              <a:endCxn id="573" idx="0"/>
            </p:cNvCxnSpPr>
            <p:nvPr/>
          </p:nvCxnSpPr>
          <p:spPr>
            <a:xfrm>
              <a:off x="2775908" y="5685711"/>
              <a:ext cx="3810" cy="380844"/>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583" name="Oval 582">
              <a:extLst>
                <a:ext uri="{FF2B5EF4-FFF2-40B4-BE49-F238E27FC236}">
                  <a16:creationId xmlns:a16="http://schemas.microsoft.com/office/drawing/2014/main" id="{C7DB006D-A9F1-A4CA-15C1-8BEFC1330680}"/>
                </a:ext>
              </a:extLst>
            </p:cNvPr>
            <p:cNvSpPr/>
            <p:nvPr/>
          </p:nvSpPr>
          <p:spPr>
            <a:xfrm>
              <a:off x="3083570" y="4978189"/>
              <a:ext cx="171041" cy="16305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4" name="Oval 583">
              <a:extLst>
                <a:ext uri="{FF2B5EF4-FFF2-40B4-BE49-F238E27FC236}">
                  <a16:creationId xmlns:a16="http://schemas.microsoft.com/office/drawing/2014/main" id="{B005207C-5EDF-CB68-A355-A9D5F64D2133}"/>
                </a:ext>
              </a:extLst>
            </p:cNvPr>
            <p:cNvSpPr/>
            <p:nvPr/>
          </p:nvSpPr>
          <p:spPr>
            <a:xfrm>
              <a:off x="3083570" y="5522654"/>
              <a:ext cx="171041" cy="16305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5" name="Oval 584">
              <a:extLst>
                <a:ext uri="{FF2B5EF4-FFF2-40B4-BE49-F238E27FC236}">
                  <a16:creationId xmlns:a16="http://schemas.microsoft.com/office/drawing/2014/main" id="{CC674E69-BFBD-6C9F-A6DE-273F6ECD0432}"/>
                </a:ext>
              </a:extLst>
            </p:cNvPr>
            <p:cNvSpPr/>
            <p:nvPr/>
          </p:nvSpPr>
          <p:spPr>
            <a:xfrm>
              <a:off x="3087380" y="6066555"/>
              <a:ext cx="171041" cy="16305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586" name="Straight Arrow Connector 585">
              <a:extLst>
                <a:ext uri="{FF2B5EF4-FFF2-40B4-BE49-F238E27FC236}">
                  <a16:creationId xmlns:a16="http://schemas.microsoft.com/office/drawing/2014/main" id="{62EA1939-0610-2E1F-E5E3-8C142204AC32}"/>
                </a:ext>
              </a:extLst>
            </p:cNvPr>
            <p:cNvCxnSpPr>
              <a:cxnSpLocks/>
              <a:stCxn id="571" idx="6"/>
              <a:endCxn id="583" idx="2"/>
            </p:cNvCxnSpPr>
            <p:nvPr/>
          </p:nvCxnSpPr>
          <p:spPr>
            <a:xfrm>
              <a:off x="2861428" y="5059718"/>
              <a:ext cx="22214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87" name="Straight Arrow Connector 586">
              <a:extLst>
                <a:ext uri="{FF2B5EF4-FFF2-40B4-BE49-F238E27FC236}">
                  <a16:creationId xmlns:a16="http://schemas.microsoft.com/office/drawing/2014/main" id="{F5A918AA-5E9E-9E13-13CB-AE6E446DCDC9}"/>
                </a:ext>
              </a:extLst>
            </p:cNvPr>
            <p:cNvCxnSpPr>
              <a:cxnSpLocks/>
              <a:stCxn id="572" idx="6"/>
              <a:endCxn id="584" idx="2"/>
            </p:cNvCxnSpPr>
            <p:nvPr/>
          </p:nvCxnSpPr>
          <p:spPr>
            <a:xfrm>
              <a:off x="2861428" y="5604183"/>
              <a:ext cx="22214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88" name="Straight Arrow Connector 587">
              <a:extLst>
                <a:ext uri="{FF2B5EF4-FFF2-40B4-BE49-F238E27FC236}">
                  <a16:creationId xmlns:a16="http://schemas.microsoft.com/office/drawing/2014/main" id="{35A1087F-E272-D0A8-3257-5B223950100D}"/>
                </a:ext>
              </a:extLst>
            </p:cNvPr>
            <p:cNvCxnSpPr>
              <a:cxnSpLocks/>
              <a:stCxn id="573" idx="6"/>
              <a:endCxn id="585" idx="2"/>
            </p:cNvCxnSpPr>
            <p:nvPr/>
          </p:nvCxnSpPr>
          <p:spPr>
            <a:xfrm>
              <a:off x="2865238" y="6148084"/>
              <a:ext cx="22214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89" name="Straight Arrow Connector 588">
              <a:extLst>
                <a:ext uri="{FF2B5EF4-FFF2-40B4-BE49-F238E27FC236}">
                  <a16:creationId xmlns:a16="http://schemas.microsoft.com/office/drawing/2014/main" id="{BE732AF8-B6D7-6546-DD6F-13F9DF9CDD72}"/>
                </a:ext>
              </a:extLst>
            </p:cNvPr>
            <p:cNvCxnSpPr>
              <a:cxnSpLocks/>
              <a:stCxn id="583" idx="4"/>
              <a:endCxn id="584" idx="0"/>
            </p:cNvCxnSpPr>
            <p:nvPr/>
          </p:nvCxnSpPr>
          <p:spPr>
            <a:xfrm>
              <a:off x="3169091" y="5141246"/>
              <a:ext cx="0" cy="381408"/>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90" name="Straight Arrow Connector 589">
              <a:extLst>
                <a:ext uri="{FF2B5EF4-FFF2-40B4-BE49-F238E27FC236}">
                  <a16:creationId xmlns:a16="http://schemas.microsoft.com/office/drawing/2014/main" id="{09E7CC33-4B44-9688-B693-6AC9D882C494}"/>
                </a:ext>
              </a:extLst>
            </p:cNvPr>
            <p:cNvCxnSpPr>
              <a:cxnSpLocks/>
              <a:stCxn id="584" idx="4"/>
              <a:endCxn id="585" idx="0"/>
            </p:cNvCxnSpPr>
            <p:nvPr/>
          </p:nvCxnSpPr>
          <p:spPr>
            <a:xfrm>
              <a:off x="3169091" y="5685711"/>
              <a:ext cx="3810" cy="380844"/>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591" name="Oval 590">
              <a:extLst>
                <a:ext uri="{FF2B5EF4-FFF2-40B4-BE49-F238E27FC236}">
                  <a16:creationId xmlns:a16="http://schemas.microsoft.com/office/drawing/2014/main" id="{4DCABECF-D4D0-8891-9B03-E93F8EDC0DCB}"/>
                </a:ext>
              </a:extLst>
            </p:cNvPr>
            <p:cNvSpPr/>
            <p:nvPr/>
          </p:nvSpPr>
          <p:spPr>
            <a:xfrm>
              <a:off x="3476753" y="4978189"/>
              <a:ext cx="171041" cy="16305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2" name="Oval 591">
              <a:extLst>
                <a:ext uri="{FF2B5EF4-FFF2-40B4-BE49-F238E27FC236}">
                  <a16:creationId xmlns:a16="http://schemas.microsoft.com/office/drawing/2014/main" id="{25BEACE7-DBCF-06AF-4152-69CEB972FC5F}"/>
                </a:ext>
              </a:extLst>
            </p:cNvPr>
            <p:cNvSpPr/>
            <p:nvPr/>
          </p:nvSpPr>
          <p:spPr>
            <a:xfrm>
              <a:off x="3476753" y="5522654"/>
              <a:ext cx="171041" cy="16305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3" name="Oval 592">
              <a:extLst>
                <a:ext uri="{FF2B5EF4-FFF2-40B4-BE49-F238E27FC236}">
                  <a16:creationId xmlns:a16="http://schemas.microsoft.com/office/drawing/2014/main" id="{84A9295D-889A-1CDB-3655-2DC836A84B7B}"/>
                </a:ext>
              </a:extLst>
            </p:cNvPr>
            <p:cNvSpPr/>
            <p:nvPr/>
          </p:nvSpPr>
          <p:spPr>
            <a:xfrm>
              <a:off x="3480563" y="6066555"/>
              <a:ext cx="171041" cy="16305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594" name="Straight Arrow Connector 593">
              <a:extLst>
                <a:ext uri="{FF2B5EF4-FFF2-40B4-BE49-F238E27FC236}">
                  <a16:creationId xmlns:a16="http://schemas.microsoft.com/office/drawing/2014/main" id="{2DA06EC5-5EE8-EFED-99E4-6C7F58F35500}"/>
                </a:ext>
              </a:extLst>
            </p:cNvPr>
            <p:cNvCxnSpPr>
              <a:cxnSpLocks/>
              <a:stCxn id="583" idx="6"/>
              <a:endCxn id="591" idx="2"/>
            </p:cNvCxnSpPr>
            <p:nvPr/>
          </p:nvCxnSpPr>
          <p:spPr>
            <a:xfrm>
              <a:off x="3254611" y="5059718"/>
              <a:ext cx="22214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95" name="Straight Arrow Connector 594">
              <a:extLst>
                <a:ext uri="{FF2B5EF4-FFF2-40B4-BE49-F238E27FC236}">
                  <a16:creationId xmlns:a16="http://schemas.microsoft.com/office/drawing/2014/main" id="{562815AE-854A-50CF-D93E-4F4CE06CD158}"/>
                </a:ext>
              </a:extLst>
            </p:cNvPr>
            <p:cNvCxnSpPr>
              <a:cxnSpLocks/>
              <a:stCxn id="584" idx="6"/>
              <a:endCxn id="592" idx="2"/>
            </p:cNvCxnSpPr>
            <p:nvPr/>
          </p:nvCxnSpPr>
          <p:spPr>
            <a:xfrm>
              <a:off x="3254611" y="5604183"/>
              <a:ext cx="22214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96" name="Straight Arrow Connector 595">
              <a:extLst>
                <a:ext uri="{FF2B5EF4-FFF2-40B4-BE49-F238E27FC236}">
                  <a16:creationId xmlns:a16="http://schemas.microsoft.com/office/drawing/2014/main" id="{8AA92009-FCD2-55BA-0310-E679E64741B0}"/>
                </a:ext>
              </a:extLst>
            </p:cNvPr>
            <p:cNvCxnSpPr>
              <a:cxnSpLocks/>
              <a:stCxn id="585" idx="6"/>
              <a:endCxn id="593" idx="2"/>
            </p:cNvCxnSpPr>
            <p:nvPr/>
          </p:nvCxnSpPr>
          <p:spPr>
            <a:xfrm>
              <a:off x="3258421" y="6148084"/>
              <a:ext cx="22214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97" name="Straight Arrow Connector 596">
              <a:extLst>
                <a:ext uri="{FF2B5EF4-FFF2-40B4-BE49-F238E27FC236}">
                  <a16:creationId xmlns:a16="http://schemas.microsoft.com/office/drawing/2014/main" id="{F1CF8293-8E88-F469-A2BE-0CE0BC9161F1}"/>
                </a:ext>
              </a:extLst>
            </p:cNvPr>
            <p:cNvCxnSpPr>
              <a:cxnSpLocks/>
              <a:stCxn id="591" idx="4"/>
              <a:endCxn id="592" idx="0"/>
            </p:cNvCxnSpPr>
            <p:nvPr/>
          </p:nvCxnSpPr>
          <p:spPr>
            <a:xfrm>
              <a:off x="3562274" y="5141246"/>
              <a:ext cx="0" cy="381408"/>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98" name="Straight Arrow Connector 597">
              <a:extLst>
                <a:ext uri="{FF2B5EF4-FFF2-40B4-BE49-F238E27FC236}">
                  <a16:creationId xmlns:a16="http://schemas.microsoft.com/office/drawing/2014/main" id="{06B8967E-C6F6-CCE8-3AE5-75331688864C}"/>
                </a:ext>
              </a:extLst>
            </p:cNvPr>
            <p:cNvCxnSpPr>
              <a:cxnSpLocks/>
              <a:stCxn id="592" idx="4"/>
              <a:endCxn id="593" idx="0"/>
            </p:cNvCxnSpPr>
            <p:nvPr/>
          </p:nvCxnSpPr>
          <p:spPr>
            <a:xfrm>
              <a:off x="3562274" y="5685711"/>
              <a:ext cx="3810" cy="380844"/>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603" name="Rectangle 602">
              <a:extLst>
                <a:ext uri="{FF2B5EF4-FFF2-40B4-BE49-F238E27FC236}">
                  <a16:creationId xmlns:a16="http://schemas.microsoft.com/office/drawing/2014/main" id="{66D7F61F-66E0-E08D-61B1-7906E004DC5E}"/>
                </a:ext>
              </a:extLst>
            </p:cNvPr>
            <p:cNvSpPr/>
            <p:nvPr/>
          </p:nvSpPr>
          <p:spPr>
            <a:xfrm>
              <a:off x="1645997" y="4531762"/>
              <a:ext cx="2017857" cy="276379"/>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Memory</a:t>
              </a:r>
              <a:endParaRPr lang="en-US" dirty="0">
                <a:solidFill>
                  <a:schemeClr val="tx1"/>
                </a:solidFill>
              </a:endParaRPr>
            </a:p>
          </p:txBody>
        </p:sp>
        <p:grpSp>
          <p:nvGrpSpPr>
            <p:cNvPr id="609" name="Group 608">
              <a:extLst>
                <a:ext uri="{FF2B5EF4-FFF2-40B4-BE49-F238E27FC236}">
                  <a16:creationId xmlns:a16="http://schemas.microsoft.com/office/drawing/2014/main" id="{C3293435-6477-0B79-14C9-056ED1AF69B8}"/>
                </a:ext>
              </a:extLst>
            </p:cNvPr>
            <p:cNvGrpSpPr/>
            <p:nvPr/>
          </p:nvGrpSpPr>
          <p:grpSpPr>
            <a:xfrm>
              <a:off x="1708151" y="5059999"/>
              <a:ext cx="200488" cy="1088366"/>
              <a:chOff x="4999192" y="4913445"/>
              <a:chExt cx="225952" cy="1088366"/>
            </a:xfrm>
          </p:grpSpPr>
          <p:cxnSp>
            <p:nvCxnSpPr>
              <p:cNvPr id="606" name="Straight Arrow Connector 605">
                <a:extLst>
                  <a:ext uri="{FF2B5EF4-FFF2-40B4-BE49-F238E27FC236}">
                    <a16:creationId xmlns:a16="http://schemas.microsoft.com/office/drawing/2014/main" id="{4892CC60-E33E-2842-EE6A-B6540D52C6A6}"/>
                  </a:ext>
                </a:extLst>
              </p:cNvPr>
              <p:cNvCxnSpPr>
                <a:cxnSpLocks/>
              </p:cNvCxnSpPr>
              <p:nvPr/>
            </p:nvCxnSpPr>
            <p:spPr>
              <a:xfrm>
                <a:off x="4999192" y="4913445"/>
                <a:ext cx="22214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607" name="Straight Arrow Connector 606">
                <a:extLst>
                  <a:ext uri="{FF2B5EF4-FFF2-40B4-BE49-F238E27FC236}">
                    <a16:creationId xmlns:a16="http://schemas.microsoft.com/office/drawing/2014/main" id="{5B9B74B1-67E5-A9FA-B664-0B44242E4B70}"/>
                  </a:ext>
                </a:extLst>
              </p:cNvPr>
              <p:cNvCxnSpPr>
                <a:cxnSpLocks/>
              </p:cNvCxnSpPr>
              <p:nvPr/>
            </p:nvCxnSpPr>
            <p:spPr>
              <a:xfrm>
                <a:off x="4999192" y="5457910"/>
                <a:ext cx="22214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608" name="Straight Arrow Connector 607">
                <a:extLst>
                  <a:ext uri="{FF2B5EF4-FFF2-40B4-BE49-F238E27FC236}">
                    <a16:creationId xmlns:a16="http://schemas.microsoft.com/office/drawing/2014/main" id="{D319A318-D0D0-9FC2-9B35-6463B6E977C3}"/>
                  </a:ext>
                </a:extLst>
              </p:cNvPr>
              <p:cNvCxnSpPr>
                <a:cxnSpLocks/>
              </p:cNvCxnSpPr>
              <p:nvPr/>
            </p:nvCxnSpPr>
            <p:spPr>
              <a:xfrm>
                <a:off x="5003002" y="6001811"/>
                <a:ext cx="22214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grpSp>
          <p:nvGrpSpPr>
            <p:cNvPr id="615" name="Group 614">
              <a:extLst>
                <a:ext uri="{FF2B5EF4-FFF2-40B4-BE49-F238E27FC236}">
                  <a16:creationId xmlns:a16="http://schemas.microsoft.com/office/drawing/2014/main" id="{B4C51CDD-0D4B-B104-6B5E-5DC0137CDD58}"/>
                </a:ext>
              </a:extLst>
            </p:cNvPr>
            <p:cNvGrpSpPr/>
            <p:nvPr/>
          </p:nvGrpSpPr>
          <p:grpSpPr>
            <a:xfrm>
              <a:off x="1989541" y="4802782"/>
              <a:ext cx="1572732" cy="177805"/>
              <a:chOff x="4030379" y="4889703"/>
              <a:chExt cx="1572732" cy="381408"/>
            </a:xfrm>
          </p:grpSpPr>
          <p:cxnSp>
            <p:nvCxnSpPr>
              <p:cNvPr id="610" name="Straight Arrow Connector 609">
                <a:extLst>
                  <a:ext uri="{FF2B5EF4-FFF2-40B4-BE49-F238E27FC236}">
                    <a16:creationId xmlns:a16="http://schemas.microsoft.com/office/drawing/2014/main" id="{14EF4866-BA47-8F55-C095-291C31D389A2}"/>
                  </a:ext>
                </a:extLst>
              </p:cNvPr>
              <p:cNvCxnSpPr>
                <a:cxnSpLocks/>
              </p:cNvCxnSpPr>
              <p:nvPr/>
            </p:nvCxnSpPr>
            <p:spPr>
              <a:xfrm>
                <a:off x="4030379" y="4889703"/>
                <a:ext cx="0" cy="381408"/>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611" name="Straight Arrow Connector 610">
                <a:extLst>
                  <a:ext uri="{FF2B5EF4-FFF2-40B4-BE49-F238E27FC236}">
                    <a16:creationId xmlns:a16="http://schemas.microsoft.com/office/drawing/2014/main" id="{83F5B5E1-2778-04CF-C59E-D7B0EB34AF23}"/>
                  </a:ext>
                </a:extLst>
              </p:cNvPr>
              <p:cNvCxnSpPr>
                <a:cxnSpLocks/>
              </p:cNvCxnSpPr>
              <p:nvPr/>
            </p:nvCxnSpPr>
            <p:spPr>
              <a:xfrm>
                <a:off x="4423562" y="4889703"/>
                <a:ext cx="0" cy="381408"/>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612" name="Straight Arrow Connector 611">
                <a:extLst>
                  <a:ext uri="{FF2B5EF4-FFF2-40B4-BE49-F238E27FC236}">
                    <a16:creationId xmlns:a16="http://schemas.microsoft.com/office/drawing/2014/main" id="{FCAE4BE7-81BD-E299-8543-455FD7BFE72F}"/>
                  </a:ext>
                </a:extLst>
              </p:cNvPr>
              <p:cNvCxnSpPr>
                <a:cxnSpLocks/>
              </p:cNvCxnSpPr>
              <p:nvPr/>
            </p:nvCxnSpPr>
            <p:spPr>
              <a:xfrm>
                <a:off x="4816745" y="4889703"/>
                <a:ext cx="0" cy="381408"/>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613" name="Straight Arrow Connector 612">
                <a:extLst>
                  <a:ext uri="{FF2B5EF4-FFF2-40B4-BE49-F238E27FC236}">
                    <a16:creationId xmlns:a16="http://schemas.microsoft.com/office/drawing/2014/main" id="{F60BDA33-CDB8-6DCC-5B75-FA716728F3D1}"/>
                  </a:ext>
                </a:extLst>
              </p:cNvPr>
              <p:cNvCxnSpPr>
                <a:cxnSpLocks/>
              </p:cNvCxnSpPr>
              <p:nvPr/>
            </p:nvCxnSpPr>
            <p:spPr>
              <a:xfrm>
                <a:off x="5209928" y="4889703"/>
                <a:ext cx="0" cy="381408"/>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614" name="Straight Arrow Connector 613">
                <a:extLst>
                  <a:ext uri="{FF2B5EF4-FFF2-40B4-BE49-F238E27FC236}">
                    <a16:creationId xmlns:a16="http://schemas.microsoft.com/office/drawing/2014/main" id="{808F34A3-770A-C1FD-FB6A-622EAA40A0E3}"/>
                  </a:ext>
                </a:extLst>
              </p:cNvPr>
              <p:cNvCxnSpPr>
                <a:cxnSpLocks/>
              </p:cNvCxnSpPr>
              <p:nvPr/>
            </p:nvCxnSpPr>
            <p:spPr>
              <a:xfrm>
                <a:off x="5603111" y="4889703"/>
                <a:ext cx="0" cy="381408"/>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sp>
          <p:nvSpPr>
            <p:cNvPr id="620" name="Rectangle 619">
              <a:extLst>
                <a:ext uri="{FF2B5EF4-FFF2-40B4-BE49-F238E27FC236}">
                  <a16:creationId xmlns:a16="http://schemas.microsoft.com/office/drawing/2014/main" id="{DA190556-4783-195C-6CB8-104CA53115DA}"/>
                </a:ext>
              </a:extLst>
            </p:cNvPr>
            <p:cNvSpPr/>
            <p:nvPr/>
          </p:nvSpPr>
          <p:spPr>
            <a:xfrm>
              <a:off x="1909774" y="4841503"/>
              <a:ext cx="171041" cy="6478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2" name="Rectangle 621">
              <a:extLst>
                <a:ext uri="{FF2B5EF4-FFF2-40B4-BE49-F238E27FC236}">
                  <a16:creationId xmlns:a16="http://schemas.microsoft.com/office/drawing/2014/main" id="{ED1D70C8-F350-EAEA-9914-A9D3B4553AF2}"/>
                </a:ext>
              </a:extLst>
            </p:cNvPr>
            <p:cNvSpPr/>
            <p:nvPr/>
          </p:nvSpPr>
          <p:spPr>
            <a:xfrm>
              <a:off x="2304795" y="4841503"/>
              <a:ext cx="171041" cy="6478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 name="Rectangle 623">
              <a:extLst>
                <a:ext uri="{FF2B5EF4-FFF2-40B4-BE49-F238E27FC236}">
                  <a16:creationId xmlns:a16="http://schemas.microsoft.com/office/drawing/2014/main" id="{3451DCF0-F4C2-3C71-1AE3-D7792D1EBACD}"/>
                </a:ext>
              </a:extLst>
            </p:cNvPr>
            <p:cNvSpPr/>
            <p:nvPr/>
          </p:nvSpPr>
          <p:spPr>
            <a:xfrm>
              <a:off x="2685370" y="4841503"/>
              <a:ext cx="171041" cy="6478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6" name="Rectangle 625">
              <a:extLst>
                <a:ext uri="{FF2B5EF4-FFF2-40B4-BE49-F238E27FC236}">
                  <a16:creationId xmlns:a16="http://schemas.microsoft.com/office/drawing/2014/main" id="{3EC2F326-AE6B-BABE-28DA-05FD05932834}"/>
                </a:ext>
              </a:extLst>
            </p:cNvPr>
            <p:cNvSpPr/>
            <p:nvPr/>
          </p:nvSpPr>
          <p:spPr>
            <a:xfrm>
              <a:off x="3061376" y="4841503"/>
              <a:ext cx="171041" cy="6478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8" name="Rectangle 627">
              <a:extLst>
                <a:ext uri="{FF2B5EF4-FFF2-40B4-BE49-F238E27FC236}">
                  <a16:creationId xmlns:a16="http://schemas.microsoft.com/office/drawing/2014/main" id="{50B146D1-0D9B-EB14-5230-458C6D8B4825}"/>
                </a:ext>
              </a:extLst>
            </p:cNvPr>
            <p:cNvSpPr/>
            <p:nvPr/>
          </p:nvSpPr>
          <p:spPr>
            <a:xfrm>
              <a:off x="3440902" y="4838710"/>
              <a:ext cx="171041" cy="6478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0" name="Straight Arrow Connector 629">
              <a:extLst>
                <a:ext uri="{FF2B5EF4-FFF2-40B4-BE49-F238E27FC236}">
                  <a16:creationId xmlns:a16="http://schemas.microsoft.com/office/drawing/2014/main" id="{5493762A-69FB-EB15-9617-9C315F5358D1}"/>
                </a:ext>
              </a:extLst>
            </p:cNvPr>
            <p:cNvCxnSpPr>
              <a:cxnSpLocks/>
            </p:cNvCxnSpPr>
            <p:nvPr/>
          </p:nvCxnSpPr>
          <p:spPr>
            <a:xfrm>
              <a:off x="1708150" y="4806656"/>
              <a:ext cx="0" cy="1350591"/>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35" name="Rectangle 634">
              <a:extLst>
                <a:ext uri="{FF2B5EF4-FFF2-40B4-BE49-F238E27FC236}">
                  <a16:creationId xmlns:a16="http://schemas.microsoft.com/office/drawing/2014/main" id="{A34ECDC4-8947-C8C5-F204-3EFCE728FADE}"/>
                </a:ext>
              </a:extLst>
            </p:cNvPr>
            <p:cNvSpPr/>
            <p:nvPr/>
          </p:nvSpPr>
          <p:spPr>
            <a:xfrm rot="16200000">
              <a:off x="1699588" y="6118776"/>
              <a:ext cx="171041" cy="6478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7" name="Rectangle 636">
              <a:extLst>
                <a:ext uri="{FF2B5EF4-FFF2-40B4-BE49-F238E27FC236}">
                  <a16:creationId xmlns:a16="http://schemas.microsoft.com/office/drawing/2014/main" id="{FF0DCE1F-9259-4A0C-565C-73D839BFA667}"/>
                </a:ext>
              </a:extLst>
            </p:cNvPr>
            <p:cNvSpPr/>
            <p:nvPr/>
          </p:nvSpPr>
          <p:spPr>
            <a:xfrm rot="16200000">
              <a:off x="1699588" y="5575964"/>
              <a:ext cx="171041" cy="6478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 name="Rectangle 638">
              <a:extLst>
                <a:ext uri="{FF2B5EF4-FFF2-40B4-BE49-F238E27FC236}">
                  <a16:creationId xmlns:a16="http://schemas.microsoft.com/office/drawing/2014/main" id="{75639647-9B6D-7CB1-42DB-5306669F4F93}"/>
                </a:ext>
              </a:extLst>
            </p:cNvPr>
            <p:cNvSpPr/>
            <p:nvPr/>
          </p:nvSpPr>
          <p:spPr>
            <a:xfrm rot="16200000">
              <a:off x="1699588" y="5033152"/>
              <a:ext cx="171041" cy="6478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2" name="TextBox 641">
            <a:extLst>
              <a:ext uri="{FF2B5EF4-FFF2-40B4-BE49-F238E27FC236}">
                <a16:creationId xmlns:a16="http://schemas.microsoft.com/office/drawing/2014/main" id="{B1506893-C734-8E6E-DC97-A86CE956C18C}"/>
              </a:ext>
            </a:extLst>
          </p:cNvPr>
          <p:cNvSpPr txBox="1"/>
          <p:nvPr/>
        </p:nvSpPr>
        <p:spPr>
          <a:xfrm>
            <a:off x="1744351" y="4134206"/>
            <a:ext cx="1897251" cy="461665"/>
          </a:xfrm>
          <a:prstGeom prst="rect">
            <a:avLst/>
          </a:prstGeom>
          <a:noFill/>
        </p:spPr>
        <p:txBody>
          <a:bodyPr wrap="none" rtlCol="0">
            <a:spAutoFit/>
          </a:bodyPr>
          <a:lstStyle/>
          <a:p>
            <a:pPr algn="ctr"/>
            <a:r>
              <a:rPr lang="en-US" sz="2400" b="1" dirty="0"/>
              <a:t>Systolic Array</a:t>
            </a:r>
          </a:p>
        </p:txBody>
      </p:sp>
      <p:grpSp>
        <p:nvGrpSpPr>
          <p:cNvPr id="644" name="Group 643">
            <a:extLst>
              <a:ext uri="{FF2B5EF4-FFF2-40B4-BE49-F238E27FC236}">
                <a16:creationId xmlns:a16="http://schemas.microsoft.com/office/drawing/2014/main" id="{7C60D8C7-584E-829F-A847-803300B11581}"/>
              </a:ext>
            </a:extLst>
          </p:cNvPr>
          <p:cNvGrpSpPr/>
          <p:nvPr/>
        </p:nvGrpSpPr>
        <p:grpSpPr>
          <a:xfrm>
            <a:off x="3953963" y="4554220"/>
            <a:ext cx="2749045" cy="1706287"/>
            <a:chOff x="394262" y="4061269"/>
            <a:chExt cx="3572489" cy="2217385"/>
          </a:xfrm>
        </p:grpSpPr>
        <p:sp>
          <p:nvSpPr>
            <p:cNvPr id="647" name="Oval 646">
              <a:extLst>
                <a:ext uri="{FF2B5EF4-FFF2-40B4-BE49-F238E27FC236}">
                  <a16:creationId xmlns:a16="http://schemas.microsoft.com/office/drawing/2014/main" id="{02C37031-2B9A-DB27-037D-8A59AAA44EFF}"/>
                </a:ext>
              </a:extLst>
            </p:cNvPr>
            <p:cNvSpPr/>
            <p:nvPr/>
          </p:nvSpPr>
          <p:spPr>
            <a:xfrm>
              <a:off x="431565" y="4689106"/>
              <a:ext cx="241983" cy="2419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a:t>
              </a:r>
              <a:endParaRPr lang="en-US" dirty="0">
                <a:solidFill>
                  <a:schemeClr val="tx1"/>
                </a:solidFill>
              </a:endParaRPr>
            </a:p>
          </p:txBody>
        </p:sp>
        <p:sp>
          <p:nvSpPr>
            <p:cNvPr id="648" name="Oval 647">
              <a:extLst>
                <a:ext uri="{FF2B5EF4-FFF2-40B4-BE49-F238E27FC236}">
                  <a16:creationId xmlns:a16="http://schemas.microsoft.com/office/drawing/2014/main" id="{7AD77093-5614-63A5-08DB-BC00E0495BC2}"/>
                </a:ext>
              </a:extLst>
            </p:cNvPr>
            <p:cNvSpPr/>
            <p:nvPr/>
          </p:nvSpPr>
          <p:spPr>
            <a:xfrm>
              <a:off x="901348" y="4688595"/>
              <a:ext cx="241983" cy="2419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a:t>
              </a:r>
              <a:endParaRPr lang="en-US" dirty="0">
                <a:solidFill>
                  <a:schemeClr val="tx1"/>
                </a:solidFill>
              </a:endParaRPr>
            </a:p>
          </p:txBody>
        </p:sp>
        <p:sp>
          <p:nvSpPr>
            <p:cNvPr id="649" name="Rectangle 648">
              <a:extLst>
                <a:ext uri="{FF2B5EF4-FFF2-40B4-BE49-F238E27FC236}">
                  <a16:creationId xmlns:a16="http://schemas.microsoft.com/office/drawing/2014/main" id="{04A6665F-3A46-C14B-B13C-B8B1E1869C36}"/>
                </a:ext>
              </a:extLst>
            </p:cNvPr>
            <p:cNvSpPr/>
            <p:nvPr/>
          </p:nvSpPr>
          <p:spPr>
            <a:xfrm>
              <a:off x="394262" y="4061269"/>
              <a:ext cx="3520320" cy="337779"/>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Memory</a:t>
              </a:r>
              <a:endParaRPr lang="en-US" dirty="0">
                <a:solidFill>
                  <a:schemeClr val="tx1"/>
                </a:solidFill>
              </a:endParaRPr>
            </a:p>
          </p:txBody>
        </p:sp>
        <p:sp>
          <p:nvSpPr>
            <p:cNvPr id="650" name="Oval 649">
              <a:extLst>
                <a:ext uri="{FF2B5EF4-FFF2-40B4-BE49-F238E27FC236}">
                  <a16:creationId xmlns:a16="http://schemas.microsoft.com/office/drawing/2014/main" id="{DCB27B33-C786-EC68-B1CA-5AC5440205E7}"/>
                </a:ext>
              </a:extLst>
            </p:cNvPr>
            <p:cNvSpPr/>
            <p:nvPr/>
          </p:nvSpPr>
          <p:spPr>
            <a:xfrm>
              <a:off x="1371130" y="4688595"/>
              <a:ext cx="241983" cy="2419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a:t>
              </a:r>
              <a:endParaRPr lang="en-US" dirty="0">
                <a:solidFill>
                  <a:schemeClr val="tx1"/>
                </a:solidFill>
              </a:endParaRPr>
            </a:p>
          </p:txBody>
        </p:sp>
        <p:sp>
          <p:nvSpPr>
            <p:cNvPr id="651" name="Oval 650">
              <a:extLst>
                <a:ext uri="{FF2B5EF4-FFF2-40B4-BE49-F238E27FC236}">
                  <a16:creationId xmlns:a16="http://schemas.microsoft.com/office/drawing/2014/main" id="{4E86F523-6883-608B-A552-D21936D0765C}"/>
                </a:ext>
              </a:extLst>
            </p:cNvPr>
            <p:cNvSpPr/>
            <p:nvPr/>
          </p:nvSpPr>
          <p:spPr>
            <a:xfrm>
              <a:off x="1840912" y="4688595"/>
              <a:ext cx="241983" cy="2419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a:t>
              </a:r>
              <a:endParaRPr lang="en-US" dirty="0">
                <a:solidFill>
                  <a:schemeClr val="tx1"/>
                </a:solidFill>
              </a:endParaRPr>
            </a:p>
          </p:txBody>
        </p:sp>
        <p:sp>
          <p:nvSpPr>
            <p:cNvPr id="652" name="Oval 651">
              <a:extLst>
                <a:ext uri="{FF2B5EF4-FFF2-40B4-BE49-F238E27FC236}">
                  <a16:creationId xmlns:a16="http://schemas.microsoft.com/office/drawing/2014/main" id="{ED193AC1-0AEF-9FEB-83AD-23D75B182F21}"/>
                </a:ext>
              </a:extLst>
            </p:cNvPr>
            <p:cNvSpPr/>
            <p:nvPr/>
          </p:nvSpPr>
          <p:spPr>
            <a:xfrm>
              <a:off x="2311758" y="4686718"/>
              <a:ext cx="241983" cy="2419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a:t>
              </a:r>
              <a:endParaRPr lang="en-US" dirty="0">
                <a:solidFill>
                  <a:schemeClr val="tx1"/>
                </a:solidFill>
              </a:endParaRPr>
            </a:p>
          </p:txBody>
        </p:sp>
        <p:sp>
          <p:nvSpPr>
            <p:cNvPr id="653" name="Oval 652">
              <a:extLst>
                <a:ext uri="{FF2B5EF4-FFF2-40B4-BE49-F238E27FC236}">
                  <a16:creationId xmlns:a16="http://schemas.microsoft.com/office/drawing/2014/main" id="{D118A4CA-BE5D-BC83-B1A3-B7023799ECEA}"/>
                </a:ext>
              </a:extLst>
            </p:cNvPr>
            <p:cNvSpPr/>
            <p:nvPr/>
          </p:nvSpPr>
          <p:spPr>
            <a:xfrm>
              <a:off x="2781540" y="4686208"/>
              <a:ext cx="241983" cy="2419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a:t>
              </a:r>
              <a:endParaRPr lang="en-US" dirty="0">
                <a:solidFill>
                  <a:schemeClr val="tx1"/>
                </a:solidFill>
              </a:endParaRPr>
            </a:p>
          </p:txBody>
        </p:sp>
        <p:sp>
          <p:nvSpPr>
            <p:cNvPr id="654" name="Oval 653">
              <a:extLst>
                <a:ext uri="{FF2B5EF4-FFF2-40B4-BE49-F238E27FC236}">
                  <a16:creationId xmlns:a16="http://schemas.microsoft.com/office/drawing/2014/main" id="{7B3560D7-8EEC-0BCE-DE22-1B2165B742C3}"/>
                </a:ext>
              </a:extLst>
            </p:cNvPr>
            <p:cNvSpPr/>
            <p:nvPr/>
          </p:nvSpPr>
          <p:spPr>
            <a:xfrm>
              <a:off x="3251322" y="4686208"/>
              <a:ext cx="241983" cy="2419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a:t>
              </a:r>
              <a:endParaRPr lang="en-US" dirty="0">
                <a:solidFill>
                  <a:schemeClr val="tx1"/>
                </a:solidFill>
              </a:endParaRPr>
            </a:p>
          </p:txBody>
        </p:sp>
        <p:sp>
          <p:nvSpPr>
            <p:cNvPr id="655" name="Oval 654">
              <a:extLst>
                <a:ext uri="{FF2B5EF4-FFF2-40B4-BE49-F238E27FC236}">
                  <a16:creationId xmlns:a16="http://schemas.microsoft.com/office/drawing/2014/main" id="{C0C0E78B-840F-397B-B291-9139BD86624C}"/>
                </a:ext>
              </a:extLst>
            </p:cNvPr>
            <p:cNvSpPr/>
            <p:nvPr/>
          </p:nvSpPr>
          <p:spPr>
            <a:xfrm>
              <a:off x="3721104" y="4686208"/>
              <a:ext cx="241983" cy="2419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a:t>
              </a:r>
              <a:endParaRPr lang="en-US" dirty="0">
                <a:solidFill>
                  <a:schemeClr val="tx1"/>
                </a:solidFill>
              </a:endParaRPr>
            </a:p>
          </p:txBody>
        </p:sp>
        <p:sp>
          <p:nvSpPr>
            <p:cNvPr id="656" name="Oval 655">
              <a:extLst>
                <a:ext uri="{FF2B5EF4-FFF2-40B4-BE49-F238E27FC236}">
                  <a16:creationId xmlns:a16="http://schemas.microsoft.com/office/drawing/2014/main" id="{57DDFF5A-6421-C1FC-D803-B0D1F3E18767}"/>
                </a:ext>
              </a:extLst>
            </p:cNvPr>
            <p:cNvSpPr/>
            <p:nvPr/>
          </p:nvSpPr>
          <p:spPr>
            <a:xfrm>
              <a:off x="435229" y="5107383"/>
              <a:ext cx="241983" cy="2419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p>
          </p:txBody>
        </p:sp>
        <p:sp>
          <p:nvSpPr>
            <p:cNvPr id="657" name="Oval 656">
              <a:extLst>
                <a:ext uri="{FF2B5EF4-FFF2-40B4-BE49-F238E27FC236}">
                  <a16:creationId xmlns:a16="http://schemas.microsoft.com/office/drawing/2014/main" id="{7C13A447-F0CB-C091-9B7A-7ECE67B6AE76}"/>
                </a:ext>
              </a:extLst>
            </p:cNvPr>
            <p:cNvSpPr/>
            <p:nvPr/>
          </p:nvSpPr>
          <p:spPr>
            <a:xfrm>
              <a:off x="905011" y="5106873"/>
              <a:ext cx="241983" cy="2419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p>
          </p:txBody>
        </p:sp>
        <p:sp>
          <p:nvSpPr>
            <p:cNvPr id="658" name="Oval 657">
              <a:extLst>
                <a:ext uri="{FF2B5EF4-FFF2-40B4-BE49-F238E27FC236}">
                  <a16:creationId xmlns:a16="http://schemas.microsoft.com/office/drawing/2014/main" id="{6DC80665-691F-826E-7A77-A16243A210A5}"/>
                </a:ext>
              </a:extLst>
            </p:cNvPr>
            <p:cNvSpPr/>
            <p:nvPr/>
          </p:nvSpPr>
          <p:spPr>
            <a:xfrm>
              <a:off x="1374793" y="5106873"/>
              <a:ext cx="241983" cy="2419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p>
          </p:txBody>
        </p:sp>
        <p:sp>
          <p:nvSpPr>
            <p:cNvPr id="659" name="Oval 658">
              <a:extLst>
                <a:ext uri="{FF2B5EF4-FFF2-40B4-BE49-F238E27FC236}">
                  <a16:creationId xmlns:a16="http://schemas.microsoft.com/office/drawing/2014/main" id="{74C9C08B-123F-B572-1CA8-85FBBACD2CDB}"/>
                </a:ext>
              </a:extLst>
            </p:cNvPr>
            <p:cNvSpPr/>
            <p:nvPr/>
          </p:nvSpPr>
          <p:spPr>
            <a:xfrm>
              <a:off x="1844575" y="5106873"/>
              <a:ext cx="241983" cy="2419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p>
          </p:txBody>
        </p:sp>
        <p:sp>
          <p:nvSpPr>
            <p:cNvPr id="660" name="Oval 659">
              <a:extLst>
                <a:ext uri="{FF2B5EF4-FFF2-40B4-BE49-F238E27FC236}">
                  <a16:creationId xmlns:a16="http://schemas.microsoft.com/office/drawing/2014/main" id="{D80F1966-3206-B78C-682B-4561100366D2}"/>
                </a:ext>
              </a:extLst>
            </p:cNvPr>
            <p:cNvSpPr/>
            <p:nvPr/>
          </p:nvSpPr>
          <p:spPr>
            <a:xfrm>
              <a:off x="2315421" y="5104996"/>
              <a:ext cx="241983" cy="2419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p>
          </p:txBody>
        </p:sp>
        <p:sp>
          <p:nvSpPr>
            <p:cNvPr id="661" name="Oval 660">
              <a:extLst>
                <a:ext uri="{FF2B5EF4-FFF2-40B4-BE49-F238E27FC236}">
                  <a16:creationId xmlns:a16="http://schemas.microsoft.com/office/drawing/2014/main" id="{F35DB408-10A1-A311-82CD-2E1A12EB67FD}"/>
                </a:ext>
              </a:extLst>
            </p:cNvPr>
            <p:cNvSpPr/>
            <p:nvPr/>
          </p:nvSpPr>
          <p:spPr>
            <a:xfrm>
              <a:off x="2785203" y="5104485"/>
              <a:ext cx="241983" cy="2419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p>
          </p:txBody>
        </p:sp>
        <p:sp>
          <p:nvSpPr>
            <p:cNvPr id="662" name="Oval 661">
              <a:extLst>
                <a:ext uri="{FF2B5EF4-FFF2-40B4-BE49-F238E27FC236}">
                  <a16:creationId xmlns:a16="http://schemas.microsoft.com/office/drawing/2014/main" id="{516031ED-D46E-8EDF-856B-758973036B64}"/>
                </a:ext>
              </a:extLst>
            </p:cNvPr>
            <p:cNvSpPr/>
            <p:nvPr/>
          </p:nvSpPr>
          <p:spPr>
            <a:xfrm>
              <a:off x="3254985" y="5104485"/>
              <a:ext cx="241983" cy="2419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p>
          </p:txBody>
        </p:sp>
        <p:sp>
          <p:nvSpPr>
            <p:cNvPr id="663" name="Oval 662">
              <a:extLst>
                <a:ext uri="{FF2B5EF4-FFF2-40B4-BE49-F238E27FC236}">
                  <a16:creationId xmlns:a16="http://schemas.microsoft.com/office/drawing/2014/main" id="{DA6282DD-5AEB-D0B4-07B1-E5AAD4357994}"/>
                </a:ext>
              </a:extLst>
            </p:cNvPr>
            <p:cNvSpPr/>
            <p:nvPr/>
          </p:nvSpPr>
          <p:spPr>
            <a:xfrm>
              <a:off x="3724768" y="5104485"/>
              <a:ext cx="241983" cy="2419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p>
          </p:txBody>
        </p:sp>
        <p:sp>
          <p:nvSpPr>
            <p:cNvPr id="664" name="Oval 663">
              <a:extLst>
                <a:ext uri="{FF2B5EF4-FFF2-40B4-BE49-F238E27FC236}">
                  <a16:creationId xmlns:a16="http://schemas.microsoft.com/office/drawing/2014/main" id="{600B6670-0058-4A55-7B4F-8B9544E10FF9}"/>
                </a:ext>
              </a:extLst>
            </p:cNvPr>
            <p:cNvSpPr/>
            <p:nvPr/>
          </p:nvSpPr>
          <p:spPr>
            <a:xfrm>
              <a:off x="672764" y="5399721"/>
              <a:ext cx="241983" cy="2419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p>
          </p:txBody>
        </p:sp>
        <p:sp>
          <p:nvSpPr>
            <p:cNvPr id="665" name="Oval 664">
              <a:extLst>
                <a:ext uri="{FF2B5EF4-FFF2-40B4-BE49-F238E27FC236}">
                  <a16:creationId xmlns:a16="http://schemas.microsoft.com/office/drawing/2014/main" id="{0F43FF52-E9CF-B2D3-F194-6280BCA36B8C}"/>
                </a:ext>
              </a:extLst>
            </p:cNvPr>
            <p:cNvSpPr/>
            <p:nvPr/>
          </p:nvSpPr>
          <p:spPr>
            <a:xfrm>
              <a:off x="1612328" y="5399211"/>
              <a:ext cx="241983" cy="2419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p>
          </p:txBody>
        </p:sp>
        <p:sp>
          <p:nvSpPr>
            <p:cNvPr id="666" name="Oval 665">
              <a:extLst>
                <a:ext uri="{FF2B5EF4-FFF2-40B4-BE49-F238E27FC236}">
                  <a16:creationId xmlns:a16="http://schemas.microsoft.com/office/drawing/2014/main" id="{55CC2288-4B59-C179-66E8-A63E57DFD965}"/>
                </a:ext>
              </a:extLst>
            </p:cNvPr>
            <p:cNvSpPr/>
            <p:nvPr/>
          </p:nvSpPr>
          <p:spPr>
            <a:xfrm>
              <a:off x="2552956" y="5397333"/>
              <a:ext cx="241983" cy="2419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p>
          </p:txBody>
        </p:sp>
        <p:sp>
          <p:nvSpPr>
            <p:cNvPr id="667" name="Oval 666">
              <a:extLst>
                <a:ext uri="{FF2B5EF4-FFF2-40B4-BE49-F238E27FC236}">
                  <a16:creationId xmlns:a16="http://schemas.microsoft.com/office/drawing/2014/main" id="{7AE726A1-B534-4579-5E9B-4670437C0F09}"/>
                </a:ext>
              </a:extLst>
            </p:cNvPr>
            <p:cNvSpPr/>
            <p:nvPr/>
          </p:nvSpPr>
          <p:spPr>
            <a:xfrm>
              <a:off x="3492520" y="5396823"/>
              <a:ext cx="241983" cy="2419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p>
          </p:txBody>
        </p:sp>
        <p:cxnSp>
          <p:nvCxnSpPr>
            <p:cNvPr id="668" name="Straight Arrow Connector 667">
              <a:extLst>
                <a:ext uri="{FF2B5EF4-FFF2-40B4-BE49-F238E27FC236}">
                  <a16:creationId xmlns:a16="http://schemas.microsoft.com/office/drawing/2014/main" id="{05406156-42AC-430D-961F-C0AF3F707691}"/>
                </a:ext>
              </a:extLst>
            </p:cNvPr>
            <p:cNvCxnSpPr>
              <a:cxnSpLocks/>
              <a:stCxn id="647" idx="4"/>
              <a:endCxn id="656" idx="0"/>
            </p:cNvCxnSpPr>
            <p:nvPr/>
          </p:nvCxnSpPr>
          <p:spPr>
            <a:xfrm>
              <a:off x="552557" y="4931089"/>
              <a:ext cx="3663" cy="176295"/>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669" name="Straight Arrow Connector 668">
              <a:extLst>
                <a:ext uri="{FF2B5EF4-FFF2-40B4-BE49-F238E27FC236}">
                  <a16:creationId xmlns:a16="http://schemas.microsoft.com/office/drawing/2014/main" id="{F34D8EBB-EF4B-DE2E-9242-D8FF08EDF9DF}"/>
                </a:ext>
              </a:extLst>
            </p:cNvPr>
            <p:cNvCxnSpPr>
              <a:cxnSpLocks/>
              <a:stCxn id="648" idx="4"/>
              <a:endCxn id="657" idx="0"/>
            </p:cNvCxnSpPr>
            <p:nvPr/>
          </p:nvCxnSpPr>
          <p:spPr>
            <a:xfrm>
              <a:off x="1022339" y="4930579"/>
              <a:ext cx="3663" cy="176295"/>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670" name="Straight Arrow Connector 669">
              <a:extLst>
                <a:ext uri="{FF2B5EF4-FFF2-40B4-BE49-F238E27FC236}">
                  <a16:creationId xmlns:a16="http://schemas.microsoft.com/office/drawing/2014/main" id="{A8ED59F8-2CE6-6509-13BB-E6E5C018A173}"/>
                </a:ext>
              </a:extLst>
            </p:cNvPr>
            <p:cNvCxnSpPr>
              <a:cxnSpLocks/>
              <a:stCxn id="650" idx="4"/>
              <a:endCxn id="658" idx="0"/>
            </p:cNvCxnSpPr>
            <p:nvPr/>
          </p:nvCxnSpPr>
          <p:spPr>
            <a:xfrm>
              <a:off x="1492121" y="4930579"/>
              <a:ext cx="3663" cy="176295"/>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671" name="Straight Arrow Connector 670">
              <a:extLst>
                <a:ext uri="{FF2B5EF4-FFF2-40B4-BE49-F238E27FC236}">
                  <a16:creationId xmlns:a16="http://schemas.microsoft.com/office/drawing/2014/main" id="{0164590D-0626-14DE-9AB2-6F7E935A472E}"/>
                </a:ext>
              </a:extLst>
            </p:cNvPr>
            <p:cNvCxnSpPr>
              <a:cxnSpLocks/>
              <a:stCxn id="651" idx="4"/>
              <a:endCxn id="659" idx="0"/>
            </p:cNvCxnSpPr>
            <p:nvPr/>
          </p:nvCxnSpPr>
          <p:spPr>
            <a:xfrm>
              <a:off x="1961903" y="4930579"/>
              <a:ext cx="3663" cy="176295"/>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672" name="Straight Arrow Connector 671">
              <a:extLst>
                <a:ext uri="{FF2B5EF4-FFF2-40B4-BE49-F238E27FC236}">
                  <a16:creationId xmlns:a16="http://schemas.microsoft.com/office/drawing/2014/main" id="{18B9A3F7-7718-AA72-1EB4-7E64FC0AC533}"/>
                </a:ext>
              </a:extLst>
            </p:cNvPr>
            <p:cNvCxnSpPr>
              <a:cxnSpLocks/>
              <a:stCxn id="652" idx="4"/>
              <a:endCxn id="660" idx="0"/>
            </p:cNvCxnSpPr>
            <p:nvPr/>
          </p:nvCxnSpPr>
          <p:spPr>
            <a:xfrm>
              <a:off x="2432749" y="4928701"/>
              <a:ext cx="3663" cy="176295"/>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673" name="Straight Arrow Connector 672">
              <a:extLst>
                <a:ext uri="{FF2B5EF4-FFF2-40B4-BE49-F238E27FC236}">
                  <a16:creationId xmlns:a16="http://schemas.microsoft.com/office/drawing/2014/main" id="{45460732-EADC-671A-8B1A-8364426BEA22}"/>
                </a:ext>
              </a:extLst>
            </p:cNvPr>
            <p:cNvCxnSpPr>
              <a:cxnSpLocks/>
              <a:stCxn id="653" idx="4"/>
              <a:endCxn id="661" idx="0"/>
            </p:cNvCxnSpPr>
            <p:nvPr/>
          </p:nvCxnSpPr>
          <p:spPr>
            <a:xfrm>
              <a:off x="2902532" y="4928191"/>
              <a:ext cx="3663" cy="176295"/>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674" name="Straight Arrow Connector 673">
              <a:extLst>
                <a:ext uri="{FF2B5EF4-FFF2-40B4-BE49-F238E27FC236}">
                  <a16:creationId xmlns:a16="http://schemas.microsoft.com/office/drawing/2014/main" id="{8AF7751B-7344-8AA1-740E-1EA0E6E7C814}"/>
                </a:ext>
              </a:extLst>
            </p:cNvPr>
            <p:cNvCxnSpPr>
              <a:cxnSpLocks/>
              <a:stCxn id="654" idx="4"/>
              <a:endCxn id="662" idx="0"/>
            </p:cNvCxnSpPr>
            <p:nvPr/>
          </p:nvCxnSpPr>
          <p:spPr>
            <a:xfrm>
              <a:off x="3372314" y="4928191"/>
              <a:ext cx="3663" cy="176295"/>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675" name="Straight Arrow Connector 674">
              <a:extLst>
                <a:ext uri="{FF2B5EF4-FFF2-40B4-BE49-F238E27FC236}">
                  <a16:creationId xmlns:a16="http://schemas.microsoft.com/office/drawing/2014/main" id="{B9D9535C-3656-4B58-B544-14241DDC91B9}"/>
                </a:ext>
              </a:extLst>
            </p:cNvPr>
            <p:cNvCxnSpPr>
              <a:cxnSpLocks/>
              <a:stCxn id="655" idx="4"/>
              <a:endCxn id="663" idx="0"/>
            </p:cNvCxnSpPr>
            <p:nvPr/>
          </p:nvCxnSpPr>
          <p:spPr>
            <a:xfrm>
              <a:off x="3842096" y="4928191"/>
              <a:ext cx="3663" cy="176295"/>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676" name="Straight Arrow Connector 675">
              <a:extLst>
                <a:ext uri="{FF2B5EF4-FFF2-40B4-BE49-F238E27FC236}">
                  <a16:creationId xmlns:a16="http://schemas.microsoft.com/office/drawing/2014/main" id="{A2564BFC-85B1-7A62-B703-F28FFB7C09A8}"/>
                </a:ext>
              </a:extLst>
            </p:cNvPr>
            <p:cNvCxnSpPr>
              <a:cxnSpLocks/>
              <a:stCxn id="656" idx="4"/>
              <a:endCxn id="664" idx="1"/>
            </p:cNvCxnSpPr>
            <p:nvPr/>
          </p:nvCxnSpPr>
          <p:spPr>
            <a:xfrm>
              <a:off x="556220" y="5349367"/>
              <a:ext cx="151981" cy="85792"/>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677" name="Straight Arrow Connector 676">
              <a:extLst>
                <a:ext uri="{FF2B5EF4-FFF2-40B4-BE49-F238E27FC236}">
                  <a16:creationId xmlns:a16="http://schemas.microsoft.com/office/drawing/2014/main" id="{E43F8DA9-E6F4-FBE9-C565-16778065F4E6}"/>
                </a:ext>
              </a:extLst>
            </p:cNvPr>
            <p:cNvCxnSpPr>
              <a:cxnSpLocks/>
              <a:stCxn id="657" idx="4"/>
              <a:endCxn id="664" idx="7"/>
            </p:cNvCxnSpPr>
            <p:nvPr/>
          </p:nvCxnSpPr>
          <p:spPr>
            <a:xfrm flipH="1">
              <a:off x="879310" y="5348856"/>
              <a:ext cx="146693" cy="86302"/>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678" name="Straight Arrow Connector 677">
              <a:extLst>
                <a:ext uri="{FF2B5EF4-FFF2-40B4-BE49-F238E27FC236}">
                  <a16:creationId xmlns:a16="http://schemas.microsoft.com/office/drawing/2014/main" id="{399E317F-F2B7-EF5B-B084-05646F50DE7E}"/>
                </a:ext>
              </a:extLst>
            </p:cNvPr>
            <p:cNvCxnSpPr>
              <a:cxnSpLocks/>
              <a:stCxn id="660" idx="4"/>
              <a:endCxn id="666" idx="1"/>
            </p:cNvCxnSpPr>
            <p:nvPr/>
          </p:nvCxnSpPr>
          <p:spPr>
            <a:xfrm>
              <a:off x="2436413" y="5346979"/>
              <a:ext cx="151981" cy="85792"/>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679" name="Straight Arrow Connector 678">
              <a:extLst>
                <a:ext uri="{FF2B5EF4-FFF2-40B4-BE49-F238E27FC236}">
                  <a16:creationId xmlns:a16="http://schemas.microsoft.com/office/drawing/2014/main" id="{C0EE7D7D-7B19-0276-F80D-EE82124E058A}"/>
                </a:ext>
              </a:extLst>
            </p:cNvPr>
            <p:cNvCxnSpPr>
              <a:cxnSpLocks/>
              <a:stCxn id="659" idx="4"/>
              <a:endCxn id="665" idx="7"/>
            </p:cNvCxnSpPr>
            <p:nvPr/>
          </p:nvCxnSpPr>
          <p:spPr>
            <a:xfrm flipH="1">
              <a:off x="1818874" y="5348856"/>
              <a:ext cx="146693" cy="85792"/>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680" name="Straight Arrow Connector 679">
              <a:extLst>
                <a:ext uri="{FF2B5EF4-FFF2-40B4-BE49-F238E27FC236}">
                  <a16:creationId xmlns:a16="http://schemas.microsoft.com/office/drawing/2014/main" id="{CADDAC79-1B1A-7129-74B4-C625D96B3C3E}"/>
                </a:ext>
              </a:extLst>
            </p:cNvPr>
            <p:cNvCxnSpPr>
              <a:cxnSpLocks/>
              <a:stCxn id="661" idx="4"/>
              <a:endCxn id="666" idx="7"/>
            </p:cNvCxnSpPr>
            <p:nvPr/>
          </p:nvCxnSpPr>
          <p:spPr>
            <a:xfrm flipH="1">
              <a:off x="2759502" y="5346469"/>
              <a:ext cx="146693" cy="86302"/>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681" name="Straight Arrow Connector 680">
              <a:extLst>
                <a:ext uri="{FF2B5EF4-FFF2-40B4-BE49-F238E27FC236}">
                  <a16:creationId xmlns:a16="http://schemas.microsoft.com/office/drawing/2014/main" id="{3DFCF03E-41B1-4905-A3FB-69FAB5707925}"/>
                </a:ext>
              </a:extLst>
            </p:cNvPr>
            <p:cNvCxnSpPr>
              <a:cxnSpLocks/>
              <a:stCxn id="658" idx="4"/>
              <a:endCxn id="665" idx="1"/>
            </p:cNvCxnSpPr>
            <p:nvPr/>
          </p:nvCxnSpPr>
          <p:spPr>
            <a:xfrm>
              <a:off x="1495785" y="5348856"/>
              <a:ext cx="151981" cy="85792"/>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682" name="Straight Arrow Connector 681">
              <a:extLst>
                <a:ext uri="{FF2B5EF4-FFF2-40B4-BE49-F238E27FC236}">
                  <a16:creationId xmlns:a16="http://schemas.microsoft.com/office/drawing/2014/main" id="{B68C9260-92F8-D547-9FCD-A32A94D0D2B3}"/>
                </a:ext>
              </a:extLst>
            </p:cNvPr>
            <p:cNvCxnSpPr>
              <a:cxnSpLocks/>
              <a:stCxn id="662" idx="4"/>
              <a:endCxn id="667" idx="1"/>
            </p:cNvCxnSpPr>
            <p:nvPr/>
          </p:nvCxnSpPr>
          <p:spPr>
            <a:xfrm>
              <a:off x="3375977" y="5346469"/>
              <a:ext cx="151981" cy="85792"/>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683" name="Straight Arrow Connector 682">
              <a:extLst>
                <a:ext uri="{FF2B5EF4-FFF2-40B4-BE49-F238E27FC236}">
                  <a16:creationId xmlns:a16="http://schemas.microsoft.com/office/drawing/2014/main" id="{E90C8876-03B6-001A-9093-DB66E4329A77}"/>
                </a:ext>
              </a:extLst>
            </p:cNvPr>
            <p:cNvCxnSpPr>
              <a:cxnSpLocks/>
              <a:stCxn id="663" idx="4"/>
              <a:endCxn id="667" idx="7"/>
            </p:cNvCxnSpPr>
            <p:nvPr/>
          </p:nvCxnSpPr>
          <p:spPr>
            <a:xfrm flipH="1">
              <a:off x="3699066" y="5346469"/>
              <a:ext cx="146693" cy="85792"/>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sp>
          <p:nvSpPr>
            <p:cNvPr id="685" name="Oval 684">
              <a:extLst>
                <a:ext uri="{FF2B5EF4-FFF2-40B4-BE49-F238E27FC236}">
                  <a16:creationId xmlns:a16="http://schemas.microsoft.com/office/drawing/2014/main" id="{7973EB42-6197-85D1-36D1-83719A386398}"/>
                </a:ext>
              </a:extLst>
            </p:cNvPr>
            <p:cNvSpPr/>
            <p:nvPr/>
          </p:nvSpPr>
          <p:spPr>
            <a:xfrm>
              <a:off x="675320" y="5814395"/>
              <a:ext cx="241983" cy="2419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S</a:t>
              </a:r>
              <a:endParaRPr lang="en-US" dirty="0">
                <a:solidFill>
                  <a:schemeClr val="tx1"/>
                </a:solidFill>
              </a:endParaRPr>
            </a:p>
          </p:txBody>
        </p:sp>
        <p:sp>
          <p:nvSpPr>
            <p:cNvPr id="686" name="Oval 685">
              <a:extLst>
                <a:ext uri="{FF2B5EF4-FFF2-40B4-BE49-F238E27FC236}">
                  <a16:creationId xmlns:a16="http://schemas.microsoft.com/office/drawing/2014/main" id="{8E414E9E-F2B6-6324-A673-196A76EE535D}"/>
                </a:ext>
              </a:extLst>
            </p:cNvPr>
            <p:cNvSpPr/>
            <p:nvPr/>
          </p:nvSpPr>
          <p:spPr>
            <a:xfrm>
              <a:off x="1614885" y="5813885"/>
              <a:ext cx="241983" cy="2419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a:t>
              </a:r>
            </a:p>
          </p:txBody>
        </p:sp>
        <p:sp>
          <p:nvSpPr>
            <p:cNvPr id="687" name="Oval 686">
              <a:extLst>
                <a:ext uri="{FF2B5EF4-FFF2-40B4-BE49-F238E27FC236}">
                  <a16:creationId xmlns:a16="http://schemas.microsoft.com/office/drawing/2014/main" id="{D990CA78-CD72-5CCD-2B53-1FEFF3C54F7B}"/>
                </a:ext>
              </a:extLst>
            </p:cNvPr>
            <p:cNvSpPr/>
            <p:nvPr/>
          </p:nvSpPr>
          <p:spPr>
            <a:xfrm>
              <a:off x="2555513" y="5812007"/>
              <a:ext cx="241983" cy="2419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a:t>
              </a:r>
            </a:p>
          </p:txBody>
        </p:sp>
        <p:sp>
          <p:nvSpPr>
            <p:cNvPr id="688" name="Oval 687">
              <a:extLst>
                <a:ext uri="{FF2B5EF4-FFF2-40B4-BE49-F238E27FC236}">
                  <a16:creationId xmlns:a16="http://schemas.microsoft.com/office/drawing/2014/main" id="{2DC42886-869D-039A-EEEA-525277133E14}"/>
                </a:ext>
              </a:extLst>
            </p:cNvPr>
            <p:cNvSpPr/>
            <p:nvPr/>
          </p:nvSpPr>
          <p:spPr>
            <a:xfrm>
              <a:off x="3495077" y="5811497"/>
              <a:ext cx="241983" cy="2419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a:t>
              </a:r>
            </a:p>
          </p:txBody>
        </p:sp>
        <p:cxnSp>
          <p:nvCxnSpPr>
            <p:cNvPr id="689" name="Straight Arrow Connector 688">
              <a:extLst>
                <a:ext uri="{FF2B5EF4-FFF2-40B4-BE49-F238E27FC236}">
                  <a16:creationId xmlns:a16="http://schemas.microsoft.com/office/drawing/2014/main" id="{F431B6BE-0745-2ACA-E544-085DE9396653}"/>
                </a:ext>
              </a:extLst>
            </p:cNvPr>
            <p:cNvCxnSpPr>
              <a:cxnSpLocks/>
              <a:stCxn id="664" idx="4"/>
              <a:endCxn id="685" idx="0"/>
            </p:cNvCxnSpPr>
            <p:nvPr/>
          </p:nvCxnSpPr>
          <p:spPr>
            <a:xfrm>
              <a:off x="793755" y="5641704"/>
              <a:ext cx="2557" cy="172691"/>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690" name="Straight Arrow Connector 689">
              <a:extLst>
                <a:ext uri="{FF2B5EF4-FFF2-40B4-BE49-F238E27FC236}">
                  <a16:creationId xmlns:a16="http://schemas.microsoft.com/office/drawing/2014/main" id="{9D8FB8F1-45AD-DDDA-ADBF-9FCB66992D36}"/>
                </a:ext>
              </a:extLst>
            </p:cNvPr>
            <p:cNvCxnSpPr>
              <a:cxnSpLocks/>
              <a:stCxn id="667" idx="4"/>
              <a:endCxn id="688" idx="0"/>
            </p:cNvCxnSpPr>
            <p:nvPr/>
          </p:nvCxnSpPr>
          <p:spPr>
            <a:xfrm>
              <a:off x="3613512" y="5638806"/>
              <a:ext cx="2557" cy="172691"/>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691" name="Straight Arrow Connector 690">
              <a:extLst>
                <a:ext uri="{FF2B5EF4-FFF2-40B4-BE49-F238E27FC236}">
                  <a16:creationId xmlns:a16="http://schemas.microsoft.com/office/drawing/2014/main" id="{CDD11D61-9741-9E29-6B74-E09D2A5D71A8}"/>
                </a:ext>
              </a:extLst>
            </p:cNvPr>
            <p:cNvCxnSpPr>
              <a:cxnSpLocks/>
              <a:stCxn id="666" idx="4"/>
              <a:endCxn id="687" idx="0"/>
            </p:cNvCxnSpPr>
            <p:nvPr/>
          </p:nvCxnSpPr>
          <p:spPr>
            <a:xfrm>
              <a:off x="2673948" y="5639316"/>
              <a:ext cx="2557" cy="172691"/>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692" name="Straight Arrow Connector 691">
              <a:extLst>
                <a:ext uri="{FF2B5EF4-FFF2-40B4-BE49-F238E27FC236}">
                  <a16:creationId xmlns:a16="http://schemas.microsoft.com/office/drawing/2014/main" id="{D403386C-440C-EEFB-AD48-79A751197F57}"/>
                </a:ext>
              </a:extLst>
            </p:cNvPr>
            <p:cNvCxnSpPr>
              <a:cxnSpLocks/>
              <a:stCxn id="665" idx="4"/>
              <a:endCxn id="686" idx="0"/>
            </p:cNvCxnSpPr>
            <p:nvPr/>
          </p:nvCxnSpPr>
          <p:spPr>
            <a:xfrm>
              <a:off x="1733320" y="5641194"/>
              <a:ext cx="2557" cy="172691"/>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693" name="Straight Arrow Connector 692">
              <a:extLst>
                <a:ext uri="{FF2B5EF4-FFF2-40B4-BE49-F238E27FC236}">
                  <a16:creationId xmlns:a16="http://schemas.microsoft.com/office/drawing/2014/main" id="{AAE17B41-25F8-0285-B969-9BBA701D7579}"/>
                </a:ext>
              </a:extLst>
            </p:cNvPr>
            <p:cNvCxnSpPr>
              <a:cxnSpLocks/>
              <a:stCxn id="685" idx="4"/>
            </p:cNvCxnSpPr>
            <p:nvPr/>
          </p:nvCxnSpPr>
          <p:spPr>
            <a:xfrm>
              <a:off x="796312" y="6056378"/>
              <a:ext cx="0" cy="109026"/>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694" name="Straight Arrow Connector 693">
              <a:extLst>
                <a:ext uri="{FF2B5EF4-FFF2-40B4-BE49-F238E27FC236}">
                  <a16:creationId xmlns:a16="http://schemas.microsoft.com/office/drawing/2014/main" id="{7FA207F8-1D5C-A274-1869-54C11CEA0D1A}"/>
                </a:ext>
              </a:extLst>
            </p:cNvPr>
            <p:cNvCxnSpPr>
              <a:cxnSpLocks/>
              <a:stCxn id="686" idx="4"/>
            </p:cNvCxnSpPr>
            <p:nvPr/>
          </p:nvCxnSpPr>
          <p:spPr>
            <a:xfrm>
              <a:off x="1735876" y="6055868"/>
              <a:ext cx="0" cy="109536"/>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695" name="Straight Arrow Connector 694">
              <a:extLst>
                <a:ext uri="{FF2B5EF4-FFF2-40B4-BE49-F238E27FC236}">
                  <a16:creationId xmlns:a16="http://schemas.microsoft.com/office/drawing/2014/main" id="{CFEAD9E1-4454-80AA-B1F4-C2CDE941EA61}"/>
                </a:ext>
              </a:extLst>
            </p:cNvPr>
            <p:cNvCxnSpPr>
              <a:cxnSpLocks/>
              <a:stCxn id="687" idx="4"/>
            </p:cNvCxnSpPr>
            <p:nvPr/>
          </p:nvCxnSpPr>
          <p:spPr>
            <a:xfrm>
              <a:off x="2676505" y="6053990"/>
              <a:ext cx="0" cy="111414"/>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696" name="Straight Arrow Connector 695">
              <a:extLst>
                <a:ext uri="{FF2B5EF4-FFF2-40B4-BE49-F238E27FC236}">
                  <a16:creationId xmlns:a16="http://schemas.microsoft.com/office/drawing/2014/main" id="{D89D71C3-37D1-F798-D9F8-5A4C0A19723F}"/>
                </a:ext>
              </a:extLst>
            </p:cNvPr>
            <p:cNvCxnSpPr>
              <a:cxnSpLocks/>
              <a:stCxn id="688" idx="4"/>
            </p:cNvCxnSpPr>
            <p:nvPr/>
          </p:nvCxnSpPr>
          <p:spPr>
            <a:xfrm>
              <a:off x="3616069" y="6053480"/>
              <a:ext cx="0" cy="109026"/>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697" name="Straight Arrow Connector 696">
              <a:extLst>
                <a:ext uri="{FF2B5EF4-FFF2-40B4-BE49-F238E27FC236}">
                  <a16:creationId xmlns:a16="http://schemas.microsoft.com/office/drawing/2014/main" id="{28134C2E-E058-889E-DC49-E798525A66E2}"/>
                </a:ext>
              </a:extLst>
            </p:cNvPr>
            <p:cNvCxnSpPr>
              <a:cxnSpLocks/>
              <a:stCxn id="649" idx="2"/>
              <a:endCxn id="684" idx="2"/>
            </p:cNvCxnSpPr>
            <p:nvPr/>
          </p:nvCxnSpPr>
          <p:spPr>
            <a:xfrm>
              <a:off x="2154423" y="4399048"/>
              <a:ext cx="0" cy="98306"/>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698" name="Connector: Elbow 697">
              <a:extLst>
                <a:ext uri="{FF2B5EF4-FFF2-40B4-BE49-F238E27FC236}">
                  <a16:creationId xmlns:a16="http://schemas.microsoft.com/office/drawing/2014/main" id="{EDC1B075-FB5C-6B27-9116-B6F20A0324A8}"/>
                </a:ext>
              </a:extLst>
            </p:cNvPr>
            <p:cNvCxnSpPr>
              <a:cxnSpLocks/>
              <a:stCxn id="700" idx="0"/>
              <a:endCxn id="649" idx="3"/>
            </p:cNvCxnSpPr>
            <p:nvPr/>
          </p:nvCxnSpPr>
          <p:spPr>
            <a:xfrm rot="5400000" flipH="1" flipV="1">
              <a:off x="2034144" y="4398217"/>
              <a:ext cx="2048495" cy="1712380"/>
            </a:xfrm>
            <a:prstGeom prst="bentConnector4">
              <a:avLst>
                <a:gd name="adj1" fmla="val -3908"/>
                <a:gd name="adj2" fmla="val 10930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99" name="Rectangle 698">
              <a:extLst>
                <a:ext uri="{FF2B5EF4-FFF2-40B4-BE49-F238E27FC236}">
                  <a16:creationId xmlns:a16="http://schemas.microsoft.com/office/drawing/2014/main" id="{264BA4A4-6222-087E-29AD-78B993A49467}"/>
                </a:ext>
              </a:extLst>
            </p:cNvPr>
            <p:cNvSpPr/>
            <p:nvPr/>
          </p:nvSpPr>
          <p:spPr>
            <a:xfrm flipV="1">
              <a:off x="431565" y="4968872"/>
              <a:ext cx="241199" cy="4836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0" name="Rectangle 699">
              <a:extLst>
                <a:ext uri="{FF2B5EF4-FFF2-40B4-BE49-F238E27FC236}">
                  <a16:creationId xmlns:a16="http://schemas.microsoft.com/office/drawing/2014/main" id="{F5329627-D1E0-A3AB-8E83-64A1217B2776}"/>
                </a:ext>
              </a:extLst>
            </p:cNvPr>
            <p:cNvSpPr/>
            <p:nvPr/>
          </p:nvSpPr>
          <p:spPr>
            <a:xfrm flipV="1">
              <a:off x="669901" y="6169628"/>
              <a:ext cx="3064602" cy="109026"/>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01" name="Straight Arrow Connector 700">
              <a:extLst>
                <a:ext uri="{FF2B5EF4-FFF2-40B4-BE49-F238E27FC236}">
                  <a16:creationId xmlns:a16="http://schemas.microsoft.com/office/drawing/2014/main" id="{278A415F-189A-B713-40D7-620E70784709}"/>
                </a:ext>
              </a:extLst>
            </p:cNvPr>
            <p:cNvCxnSpPr>
              <a:cxnSpLocks/>
            </p:cNvCxnSpPr>
            <p:nvPr/>
          </p:nvCxnSpPr>
          <p:spPr>
            <a:xfrm flipH="1">
              <a:off x="3841397" y="4635283"/>
              <a:ext cx="699" cy="52396"/>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702" name="Straight Arrow Connector 701">
              <a:extLst>
                <a:ext uri="{FF2B5EF4-FFF2-40B4-BE49-F238E27FC236}">
                  <a16:creationId xmlns:a16="http://schemas.microsoft.com/office/drawing/2014/main" id="{F3DBA2AE-9FED-C6C7-E3D2-F6142D7D8898}"/>
                </a:ext>
              </a:extLst>
            </p:cNvPr>
            <p:cNvCxnSpPr>
              <a:cxnSpLocks/>
            </p:cNvCxnSpPr>
            <p:nvPr/>
          </p:nvCxnSpPr>
          <p:spPr>
            <a:xfrm flipH="1">
              <a:off x="3366753" y="4648053"/>
              <a:ext cx="1506" cy="37130"/>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703" name="Straight Arrow Connector 702">
              <a:extLst>
                <a:ext uri="{FF2B5EF4-FFF2-40B4-BE49-F238E27FC236}">
                  <a16:creationId xmlns:a16="http://schemas.microsoft.com/office/drawing/2014/main" id="{069CD3B1-7281-FEC0-DDBC-97840FEA89F3}"/>
                </a:ext>
              </a:extLst>
            </p:cNvPr>
            <p:cNvCxnSpPr>
              <a:cxnSpLocks/>
              <a:endCxn id="653" idx="0"/>
            </p:cNvCxnSpPr>
            <p:nvPr/>
          </p:nvCxnSpPr>
          <p:spPr>
            <a:xfrm>
              <a:off x="2902532" y="4641569"/>
              <a:ext cx="0" cy="44638"/>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704" name="Straight Arrow Connector 703">
              <a:extLst>
                <a:ext uri="{FF2B5EF4-FFF2-40B4-BE49-F238E27FC236}">
                  <a16:creationId xmlns:a16="http://schemas.microsoft.com/office/drawing/2014/main" id="{AD5A365F-0593-689D-90EA-574AE9A7FDA7}"/>
                </a:ext>
              </a:extLst>
            </p:cNvPr>
            <p:cNvCxnSpPr>
              <a:cxnSpLocks/>
            </p:cNvCxnSpPr>
            <p:nvPr/>
          </p:nvCxnSpPr>
          <p:spPr>
            <a:xfrm>
              <a:off x="2432749" y="4648053"/>
              <a:ext cx="0" cy="44638"/>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705" name="Straight Arrow Connector 704">
              <a:extLst>
                <a:ext uri="{FF2B5EF4-FFF2-40B4-BE49-F238E27FC236}">
                  <a16:creationId xmlns:a16="http://schemas.microsoft.com/office/drawing/2014/main" id="{CE4BD23C-7321-96B5-6641-3A8B4EF92A3A}"/>
                </a:ext>
              </a:extLst>
            </p:cNvPr>
            <p:cNvCxnSpPr>
              <a:cxnSpLocks/>
            </p:cNvCxnSpPr>
            <p:nvPr/>
          </p:nvCxnSpPr>
          <p:spPr>
            <a:xfrm>
              <a:off x="1955608" y="4648053"/>
              <a:ext cx="0" cy="44638"/>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706" name="Straight Arrow Connector 705">
              <a:extLst>
                <a:ext uri="{FF2B5EF4-FFF2-40B4-BE49-F238E27FC236}">
                  <a16:creationId xmlns:a16="http://schemas.microsoft.com/office/drawing/2014/main" id="{1E958E86-BFD7-6325-1F9A-720773E07575}"/>
                </a:ext>
              </a:extLst>
            </p:cNvPr>
            <p:cNvCxnSpPr>
              <a:cxnSpLocks/>
            </p:cNvCxnSpPr>
            <p:nvPr/>
          </p:nvCxnSpPr>
          <p:spPr>
            <a:xfrm>
              <a:off x="1492121" y="4648053"/>
              <a:ext cx="0" cy="44638"/>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707" name="Straight Arrow Connector 706">
              <a:extLst>
                <a:ext uri="{FF2B5EF4-FFF2-40B4-BE49-F238E27FC236}">
                  <a16:creationId xmlns:a16="http://schemas.microsoft.com/office/drawing/2014/main" id="{927ED13B-367F-54B9-689E-5D170CAD1183}"/>
                </a:ext>
              </a:extLst>
            </p:cNvPr>
            <p:cNvCxnSpPr>
              <a:cxnSpLocks/>
            </p:cNvCxnSpPr>
            <p:nvPr/>
          </p:nvCxnSpPr>
          <p:spPr>
            <a:xfrm>
              <a:off x="1022339" y="4640545"/>
              <a:ext cx="0" cy="44638"/>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708" name="Straight Arrow Connector 707">
              <a:extLst>
                <a:ext uri="{FF2B5EF4-FFF2-40B4-BE49-F238E27FC236}">
                  <a16:creationId xmlns:a16="http://schemas.microsoft.com/office/drawing/2014/main" id="{70798704-0E86-84DE-28E9-A65B17AFCB56}"/>
                </a:ext>
              </a:extLst>
            </p:cNvPr>
            <p:cNvCxnSpPr>
              <a:cxnSpLocks/>
            </p:cNvCxnSpPr>
            <p:nvPr/>
          </p:nvCxnSpPr>
          <p:spPr>
            <a:xfrm>
              <a:off x="552557" y="4648053"/>
              <a:ext cx="0" cy="44638"/>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sp>
          <p:nvSpPr>
            <p:cNvPr id="709" name="Rectangle 708">
              <a:extLst>
                <a:ext uri="{FF2B5EF4-FFF2-40B4-BE49-F238E27FC236}">
                  <a16:creationId xmlns:a16="http://schemas.microsoft.com/office/drawing/2014/main" id="{84149825-4649-E816-D31E-1B5B2FD768CE}"/>
                </a:ext>
              </a:extLst>
            </p:cNvPr>
            <p:cNvSpPr/>
            <p:nvPr/>
          </p:nvSpPr>
          <p:spPr>
            <a:xfrm flipV="1">
              <a:off x="901347" y="4974484"/>
              <a:ext cx="241199" cy="4836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0" name="Rectangle 709">
              <a:extLst>
                <a:ext uri="{FF2B5EF4-FFF2-40B4-BE49-F238E27FC236}">
                  <a16:creationId xmlns:a16="http://schemas.microsoft.com/office/drawing/2014/main" id="{14A6C909-7494-F66F-4550-F0021871D738}"/>
                </a:ext>
              </a:extLst>
            </p:cNvPr>
            <p:cNvSpPr/>
            <p:nvPr/>
          </p:nvSpPr>
          <p:spPr>
            <a:xfrm flipV="1">
              <a:off x="1366252" y="4973197"/>
              <a:ext cx="241199" cy="4836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1" name="Rectangle 710">
              <a:extLst>
                <a:ext uri="{FF2B5EF4-FFF2-40B4-BE49-F238E27FC236}">
                  <a16:creationId xmlns:a16="http://schemas.microsoft.com/office/drawing/2014/main" id="{46D31FDA-E7CE-3BB1-17F2-222501C1B7ED}"/>
                </a:ext>
              </a:extLst>
            </p:cNvPr>
            <p:cNvSpPr/>
            <p:nvPr/>
          </p:nvSpPr>
          <p:spPr>
            <a:xfrm flipV="1">
              <a:off x="1837023" y="4975151"/>
              <a:ext cx="241199" cy="4836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2" name="Rectangle 711">
              <a:extLst>
                <a:ext uri="{FF2B5EF4-FFF2-40B4-BE49-F238E27FC236}">
                  <a16:creationId xmlns:a16="http://schemas.microsoft.com/office/drawing/2014/main" id="{25E411F4-4695-180F-4E90-1DC5345A844C}"/>
                </a:ext>
              </a:extLst>
            </p:cNvPr>
            <p:cNvSpPr/>
            <p:nvPr/>
          </p:nvSpPr>
          <p:spPr>
            <a:xfrm flipV="1">
              <a:off x="2317119" y="4975515"/>
              <a:ext cx="241199" cy="4836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3" name="Rectangle 712">
              <a:extLst>
                <a:ext uri="{FF2B5EF4-FFF2-40B4-BE49-F238E27FC236}">
                  <a16:creationId xmlns:a16="http://schemas.microsoft.com/office/drawing/2014/main" id="{B4AC3E52-7EA3-66C9-ADD7-7A2C3B4F8EE9}"/>
                </a:ext>
              </a:extLst>
            </p:cNvPr>
            <p:cNvSpPr/>
            <p:nvPr/>
          </p:nvSpPr>
          <p:spPr>
            <a:xfrm flipV="1">
              <a:off x="2784138" y="4978790"/>
              <a:ext cx="241199" cy="4836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4" name="Rectangle 713">
              <a:extLst>
                <a:ext uri="{FF2B5EF4-FFF2-40B4-BE49-F238E27FC236}">
                  <a16:creationId xmlns:a16="http://schemas.microsoft.com/office/drawing/2014/main" id="{A883A2CB-4FC0-1048-C2A3-3F20156D2B4C}"/>
                </a:ext>
              </a:extLst>
            </p:cNvPr>
            <p:cNvSpPr/>
            <p:nvPr/>
          </p:nvSpPr>
          <p:spPr>
            <a:xfrm flipV="1">
              <a:off x="3261055" y="4970307"/>
              <a:ext cx="241199" cy="4836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5" name="Rectangle 714">
              <a:extLst>
                <a:ext uri="{FF2B5EF4-FFF2-40B4-BE49-F238E27FC236}">
                  <a16:creationId xmlns:a16="http://schemas.microsoft.com/office/drawing/2014/main" id="{647FE2B7-C638-BF4A-70A5-D624E29BC2F8}"/>
                </a:ext>
              </a:extLst>
            </p:cNvPr>
            <p:cNvSpPr/>
            <p:nvPr/>
          </p:nvSpPr>
          <p:spPr>
            <a:xfrm flipV="1">
              <a:off x="3715685" y="4975151"/>
              <a:ext cx="241199" cy="4836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 name="Rectangle 715">
              <a:extLst>
                <a:ext uri="{FF2B5EF4-FFF2-40B4-BE49-F238E27FC236}">
                  <a16:creationId xmlns:a16="http://schemas.microsoft.com/office/drawing/2014/main" id="{4E3E1F11-C866-00BB-FFE4-6786079EC0E1}"/>
                </a:ext>
              </a:extLst>
            </p:cNvPr>
            <p:cNvSpPr/>
            <p:nvPr/>
          </p:nvSpPr>
          <p:spPr>
            <a:xfrm flipV="1">
              <a:off x="3493304" y="5682383"/>
              <a:ext cx="241199" cy="4836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 name="Rectangle 716">
              <a:extLst>
                <a:ext uri="{FF2B5EF4-FFF2-40B4-BE49-F238E27FC236}">
                  <a16:creationId xmlns:a16="http://schemas.microsoft.com/office/drawing/2014/main" id="{0D0E1513-D793-6365-7586-A7A80F02DC00}"/>
                </a:ext>
              </a:extLst>
            </p:cNvPr>
            <p:cNvSpPr/>
            <p:nvPr/>
          </p:nvSpPr>
          <p:spPr>
            <a:xfrm flipV="1">
              <a:off x="2548320" y="5682383"/>
              <a:ext cx="241199" cy="4836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 name="Rectangle 717">
              <a:extLst>
                <a:ext uri="{FF2B5EF4-FFF2-40B4-BE49-F238E27FC236}">
                  <a16:creationId xmlns:a16="http://schemas.microsoft.com/office/drawing/2014/main" id="{43306905-D9EF-4E35-AC39-E073528F4ACF}"/>
                </a:ext>
              </a:extLst>
            </p:cNvPr>
            <p:cNvSpPr/>
            <p:nvPr/>
          </p:nvSpPr>
          <p:spPr>
            <a:xfrm flipV="1">
              <a:off x="1614885" y="5680986"/>
              <a:ext cx="241199" cy="4836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 name="Rectangle 718">
              <a:extLst>
                <a:ext uri="{FF2B5EF4-FFF2-40B4-BE49-F238E27FC236}">
                  <a16:creationId xmlns:a16="http://schemas.microsoft.com/office/drawing/2014/main" id="{A32C8784-8B2E-E9BF-89F2-468F40C42CAB}"/>
                </a:ext>
              </a:extLst>
            </p:cNvPr>
            <p:cNvSpPr/>
            <p:nvPr/>
          </p:nvSpPr>
          <p:spPr>
            <a:xfrm flipV="1">
              <a:off x="669901" y="5680986"/>
              <a:ext cx="241199" cy="4836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4" name="Rectangle 683">
              <a:extLst>
                <a:ext uri="{FF2B5EF4-FFF2-40B4-BE49-F238E27FC236}">
                  <a16:creationId xmlns:a16="http://schemas.microsoft.com/office/drawing/2014/main" id="{E25D0278-D013-195D-6917-D0F283A987DF}"/>
                </a:ext>
              </a:extLst>
            </p:cNvPr>
            <p:cNvSpPr/>
            <p:nvPr/>
          </p:nvSpPr>
          <p:spPr>
            <a:xfrm flipV="1">
              <a:off x="394262" y="4497354"/>
              <a:ext cx="3520320" cy="10874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6" name="TextBox 645">
            <a:extLst>
              <a:ext uri="{FF2B5EF4-FFF2-40B4-BE49-F238E27FC236}">
                <a16:creationId xmlns:a16="http://schemas.microsoft.com/office/drawing/2014/main" id="{F078F0D3-1E59-128B-1341-4E5D4B12ABC5}"/>
              </a:ext>
            </a:extLst>
          </p:cNvPr>
          <p:cNvSpPr txBox="1"/>
          <p:nvPr/>
        </p:nvSpPr>
        <p:spPr>
          <a:xfrm>
            <a:off x="4372918" y="4134206"/>
            <a:ext cx="1959959" cy="461665"/>
          </a:xfrm>
          <a:prstGeom prst="rect">
            <a:avLst/>
          </a:prstGeom>
          <a:noFill/>
        </p:spPr>
        <p:txBody>
          <a:bodyPr wrap="none" rtlCol="0">
            <a:spAutoFit/>
          </a:bodyPr>
          <a:lstStyle/>
          <a:p>
            <a:pPr algn="ctr"/>
            <a:r>
              <a:rPr lang="en-US" sz="2400" b="1" dirty="0"/>
              <a:t>Matrix-Vector</a:t>
            </a:r>
          </a:p>
        </p:txBody>
      </p:sp>
      <p:grpSp>
        <p:nvGrpSpPr>
          <p:cNvPr id="721" name="Group 720">
            <a:extLst>
              <a:ext uri="{FF2B5EF4-FFF2-40B4-BE49-F238E27FC236}">
                <a16:creationId xmlns:a16="http://schemas.microsoft.com/office/drawing/2014/main" id="{CFF90EA5-9586-E439-2983-9E2C2E4EF761}"/>
              </a:ext>
            </a:extLst>
          </p:cNvPr>
          <p:cNvGrpSpPr/>
          <p:nvPr/>
        </p:nvGrpSpPr>
        <p:grpSpPr>
          <a:xfrm>
            <a:off x="7160696" y="4822488"/>
            <a:ext cx="2588629" cy="1407124"/>
            <a:chOff x="6554211" y="3035327"/>
            <a:chExt cx="4011707" cy="2180679"/>
          </a:xfrm>
        </p:grpSpPr>
        <p:sp>
          <p:nvSpPr>
            <p:cNvPr id="722" name="Oval 721">
              <a:extLst>
                <a:ext uri="{FF2B5EF4-FFF2-40B4-BE49-F238E27FC236}">
                  <a16:creationId xmlns:a16="http://schemas.microsoft.com/office/drawing/2014/main" id="{18FD0E90-200E-A5B5-4B65-57C7EE87BD66}"/>
                </a:ext>
              </a:extLst>
            </p:cNvPr>
            <p:cNvSpPr/>
            <p:nvPr/>
          </p:nvSpPr>
          <p:spPr>
            <a:xfrm>
              <a:off x="6554211" y="3413017"/>
              <a:ext cx="241983" cy="2419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p>
          </p:txBody>
        </p:sp>
        <p:cxnSp>
          <p:nvCxnSpPr>
            <p:cNvPr id="723" name="Straight Arrow Connector 722">
              <a:extLst>
                <a:ext uri="{FF2B5EF4-FFF2-40B4-BE49-F238E27FC236}">
                  <a16:creationId xmlns:a16="http://schemas.microsoft.com/office/drawing/2014/main" id="{4945A25E-8CE6-9DF1-2F0C-B68A74FCCBEF}"/>
                </a:ext>
              </a:extLst>
            </p:cNvPr>
            <p:cNvCxnSpPr>
              <a:cxnSpLocks/>
              <a:endCxn id="722" idx="0"/>
            </p:cNvCxnSpPr>
            <p:nvPr/>
          </p:nvCxnSpPr>
          <p:spPr>
            <a:xfrm flipH="1">
              <a:off x="6675203" y="3131530"/>
              <a:ext cx="4361" cy="2814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4" name="Straight Arrow Connector 723">
              <a:extLst>
                <a:ext uri="{FF2B5EF4-FFF2-40B4-BE49-F238E27FC236}">
                  <a16:creationId xmlns:a16="http://schemas.microsoft.com/office/drawing/2014/main" id="{0757352B-69A2-2D96-1A17-8289F903C9F1}"/>
                </a:ext>
              </a:extLst>
            </p:cNvPr>
            <p:cNvCxnSpPr>
              <a:cxnSpLocks/>
              <a:endCxn id="722" idx="7"/>
            </p:cNvCxnSpPr>
            <p:nvPr/>
          </p:nvCxnSpPr>
          <p:spPr>
            <a:xfrm flipH="1">
              <a:off x="6760756" y="3131530"/>
              <a:ext cx="454195" cy="3169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5" name="Oval 724">
              <a:extLst>
                <a:ext uri="{FF2B5EF4-FFF2-40B4-BE49-F238E27FC236}">
                  <a16:creationId xmlns:a16="http://schemas.microsoft.com/office/drawing/2014/main" id="{54F2DB21-C985-69C8-9F67-06DB174F5A63}"/>
                </a:ext>
              </a:extLst>
            </p:cNvPr>
            <p:cNvSpPr/>
            <p:nvPr/>
          </p:nvSpPr>
          <p:spPr>
            <a:xfrm>
              <a:off x="7091361" y="3414395"/>
              <a:ext cx="241983" cy="2419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p>
          </p:txBody>
        </p:sp>
        <p:cxnSp>
          <p:nvCxnSpPr>
            <p:cNvPr id="726" name="Straight Arrow Connector 725">
              <a:extLst>
                <a:ext uri="{FF2B5EF4-FFF2-40B4-BE49-F238E27FC236}">
                  <a16:creationId xmlns:a16="http://schemas.microsoft.com/office/drawing/2014/main" id="{9ABC6036-3EBC-8108-B11B-8F33D73F8DB2}"/>
                </a:ext>
              </a:extLst>
            </p:cNvPr>
            <p:cNvCxnSpPr>
              <a:cxnSpLocks/>
              <a:endCxn id="725" idx="1"/>
            </p:cNvCxnSpPr>
            <p:nvPr/>
          </p:nvCxnSpPr>
          <p:spPr>
            <a:xfrm flipH="1">
              <a:off x="7126799" y="3131530"/>
              <a:ext cx="625302" cy="31830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7" name="Straight Arrow Connector 726">
              <a:extLst>
                <a:ext uri="{FF2B5EF4-FFF2-40B4-BE49-F238E27FC236}">
                  <a16:creationId xmlns:a16="http://schemas.microsoft.com/office/drawing/2014/main" id="{7EBC8E88-4467-CB7D-2C16-35B7C77A20EA}"/>
                </a:ext>
              </a:extLst>
            </p:cNvPr>
            <p:cNvCxnSpPr>
              <a:cxnSpLocks/>
              <a:endCxn id="725" idx="7"/>
            </p:cNvCxnSpPr>
            <p:nvPr/>
          </p:nvCxnSpPr>
          <p:spPr>
            <a:xfrm flipH="1">
              <a:off x="7297906" y="3131529"/>
              <a:ext cx="991345" cy="3183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8" name="Oval 727">
              <a:extLst>
                <a:ext uri="{FF2B5EF4-FFF2-40B4-BE49-F238E27FC236}">
                  <a16:creationId xmlns:a16="http://schemas.microsoft.com/office/drawing/2014/main" id="{8A81173C-E4A2-D926-F7DF-A1EF76B671F9}"/>
                </a:ext>
              </a:extLst>
            </p:cNvPr>
            <p:cNvSpPr/>
            <p:nvPr/>
          </p:nvSpPr>
          <p:spPr>
            <a:xfrm>
              <a:off x="7636540" y="3411062"/>
              <a:ext cx="241983" cy="2419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a:t>
              </a:r>
              <a:endParaRPr lang="en-US" dirty="0">
                <a:solidFill>
                  <a:schemeClr val="tx1"/>
                </a:solidFill>
              </a:endParaRPr>
            </a:p>
          </p:txBody>
        </p:sp>
        <p:sp>
          <p:nvSpPr>
            <p:cNvPr id="729" name="Oval 728">
              <a:extLst>
                <a:ext uri="{FF2B5EF4-FFF2-40B4-BE49-F238E27FC236}">
                  <a16:creationId xmlns:a16="http://schemas.microsoft.com/office/drawing/2014/main" id="{38C60271-63E4-6718-90B6-9E5DFFBFE79D}"/>
                </a:ext>
              </a:extLst>
            </p:cNvPr>
            <p:cNvSpPr/>
            <p:nvPr/>
          </p:nvSpPr>
          <p:spPr>
            <a:xfrm>
              <a:off x="8161669" y="3413017"/>
              <a:ext cx="241983" cy="2419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a:t>
              </a:r>
              <a:endParaRPr lang="en-US" dirty="0">
                <a:solidFill>
                  <a:schemeClr val="tx1"/>
                </a:solidFill>
              </a:endParaRPr>
            </a:p>
          </p:txBody>
        </p:sp>
        <p:cxnSp>
          <p:nvCxnSpPr>
            <p:cNvPr id="730" name="Straight Arrow Connector 729">
              <a:extLst>
                <a:ext uri="{FF2B5EF4-FFF2-40B4-BE49-F238E27FC236}">
                  <a16:creationId xmlns:a16="http://schemas.microsoft.com/office/drawing/2014/main" id="{EF2A98C8-4204-3A00-F820-EFF735388219}"/>
                </a:ext>
              </a:extLst>
            </p:cNvPr>
            <p:cNvCxnSpPr>
              <a:cxnSpLocks/>
              <a:endCxn id="728" idx="1"/>
            </p:cNvCxnSpPr>
            <p:nvPr/>
          </p:nvCxnSpPr>
          <p:spPr>
            <a:xfrm>
              <a:off x="7214951" y="3131530"/>
              <a:ext cx="457027" cy="31497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1" name="Straight Arrow Connector 730">
              <a:extLst>
                <a:ext uri="{FF2B5EF4-FFF2-40B4-BE49-F238E27FC236}">
                  <a16:creationId xmlns:a16="http://schemas.microsoft.com/office/drawing/2014/main" id="{08DDB1D4-E629-BF11-282B-3600CBA8F10A}"/>
                </a:ext>
              </a:extLst>
            </p:cNvPr>
            <p:cNvCxnSpPr>
              <a:cxnSpLocks/>
              <a:endCxn id="729" idx="1"/>
            </p:cNvCxnSpPr>
            <p:nvPr/>
          </p:nvCxnSpPr>
          <p:spPr>
            <a:xfrm>
              <a:off x="6679564" y="3131530"/>
              <a:ext cx="1517543" cy="3169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2" name="Straight Arrow Connector 731">
              <a:extLst>
                <a:ext uri="{FF2B5EF4-FFF2-40B4-BE49-F238E27FC236}">
                  <a16:creationId xmlns:a16="http://schemas.microsoft.com/office/drawing/2014/main" id="{8EB901BB-EE95-75CA-2638-8933FB804211}"/>
                </a:ext>
              </a:extLst>
            </p:cNvPr>
            <p:cNvCxnSpPr>
              <a:cxnSpLocks/>
              <a:endCxn id="729" idx="0"/>
            </p:cNvCxnSpPr>
            <p:nvPr/>
          </p:nvCxnSpPr>
          <p:spPr>
            <a:xfrm flipH="1">
              <a:off x="8282661" y="3131529"/>
              <a:ext cx="6590" cy="2814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3" name="Straight Arrow Connector 732">
              <a:extLst>
                <a:ext uri="{FF2B5EF4-FFF2-40B4-BE49-F238E27FC236}">
                  <a16:creationId xmlns:a16="http://schemas.microsoft.com/office/drawing/2014/main" id="{837493FC-DE44-C662-2026-72540271574C}"/>
                </a:ext>
              </a:extLst>
            </p:cNvPr>
            <p:cNvCxnSpPr>
              <a:cxnSpLocks/>
              <a:endCxn id="728" idx="0"/>
            </p:cNvCxnSpPr>
            <p:nvPr/>
          </p:nvCxnSpPr>
          <p:spPr>
            <a:xfrm>
              <a:off x="7752101" y="3131530"/>
              <a:ext cx="5431" cy="2795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34" name="Oval 733">
              <a:extLst>
                <a:ext uri="{FF2B5EF4-FFF2-40B4-BE49-F238E27FC236}">
                  <a16:creationId xmlns:a16="http://schemas.microsoft.com/office/drawing/2014/main" id="{748EB03A-872D-26C7-12CB-A6059F015859}"/>
                </a:ext>
              </a:extLst>
            </p:cNvPr>
            <p:cNvSpPr/>
            <p:nvPr/>
          </p:nvSpPr>
          <p:spPr>
            <a:xfrm>
              <a:off x="6808000" y="3742491"/>
              <a:ext cx="241983" cy="2419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a:t>
              </a:r>
              <a:endParaRPr lang="en-US" dirty="0">
                <a:solidFill>
                  <a:schemeClr val="tx1"/>
                </a:solidFill>
              </a:endParaRPr>
            </a:p>
          </p:txBody>
        </p:sp>
        <p:cxnSp>
          <p:nvCxnSpPr>
            <p:cNvPr id="735" name="Straight Arrow Connector 734">
              <a:extLst>
                <a:ext uri="{FF2B5EF4-FFF2-40B4-BE49-F238E27FC236}">
                  <a16:creationId xmlns:a16="http://schemas.microsoft.com/office/drawing/2014/main" id="{86CE4BA0-53A3-EF65-A7EA-10D811CFE1EB}"/>
                </a:ext>
              </a:extLst>
            </p:cNvPr>
            <p:cNvCxnSpPr>
              <a:cxnSpLocks/>
              <a:stCxn id="722" idx="4"/>
              <a:endCxn id="734" idx="1"/>
            </p:cNvCxnSpPr>
            <p:nvPr/>
          </p:nvCxnSpPr>
          <p:spPr>
            <a:xfrm>
              <a:off x="6675203" y="3655000"/>
              <a:ext cx="168235" cy="1229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6" name="Straight Arrow Connector 735">
              <a:extLst>
                <a:ext uri="{FF2B5EF4-FFF2-40B4-BE49-F238E27FC236}">
                  <a16:creationId xmlns:a16="http://schemas.microsoft.com/office/drawing/2014/main" id="{463260E0-E725-CA12-2EF9-B8F06A097674}"/>
                </a:ext>
              </a:extLst>
            </p:cNvPr>
            <p:cNvCxnSpPr>
              <a:cxnSpLocks/>
              <a:stCxn id="725" idx="4"/>
              <a:endCxn id="734" idx="7"/>
            </p:cNvCxnSpPr>
            <p:nvPr/>
          </p:nvCxnSpPr>
          <p:spPr>
            <a:xfrm flipH="1">
              <a:off x="7014545" y="3656378"/>
              <a:ext cx="197808" cy="1215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37" name="Oval 736">
              <a:extLst>
                <a:ext uri="{FF2B5EF4-FFF2-40B4-BE49-F238E27FC236}">
                  <a16:creationId xmlns:a16="http://schemas.microsoft.com/office/drawing/2014/main" id="{D308165B-9048-6219-C911-DE42BF392A86}"/>
                </a:ext>
              </a:extLst>
            </p:cNvPr>
            <p:cNvSpPr/>
            <p:nvPr/>
          </p:nvSpPr>
          <p:spPr>
            <a:xfrm>
              <a:off x="6808000" y="4161304"/>
              <a:ext cx="241983" cy="2419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p>
          </p:txBody>
        </p:sp>
        <p:cxnSp>
          <p:nvCxnSpPr>
            <p:cNvPr id="738" name="Straight Arrow Connector 737">
              <a:extLst>
                <a:ext uri="{FF2B5EF4-FFF2-40B4-BE49-F238E27FC236}">
                  <a16:creationId xmlns:a16="http://schemas.microsoft.com/office/drawing/2014/main" id="{7C2882B8-772C-A23C-2F8D-BF585547D33A}"/>
                </a:ext>
              </a:extLst>
            </p:cNvPr>
            <p:cNvCxnSpPr>
              <a:cxnSpLocks/>
              <a:stCxn id="734" idx="4"/>
              <a:endCxn id="737" idx="0"/>
            </p:cNvCxnSpPr>
            <p:nvPr/>
          </p:nvCxnSpPr>
          <p:spPr>
            <a:xfrm>
              <a:off x="6928992" y="3984474"/>
              <a:ext cx="0" cy="1768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9" name="Straight Arrow Connector 738">
              <a:extLst>
                <a:ext uri="{FF2B5EF4-FFF2-40B4-BE49-F238E27FC236}">
                  <a16:creationId xmlns:a16="http://schemas.microsoft.com/office/drawing/2014/main" id="{ACB068EA-40C4-C854-DE2D-84C4BEF83E70}"/>
                </a:ext>
              </a:extLst>
            </p:cNvPr>
            <p:cNvCxnSpPr>
              <a:cxnSpLocks/>
              <a:stCxn id="728" idx="3"/>
              <a:endCxn id="737" idx="7"/>
            </p:cNvCxnSpPr>
            <p:nvPr/>
          </p:nvCxnSpPr>
          <p:spPr>
            <a:xfrm flipH="1">
              <a:off x="7014545" y="3617607"/>
              <a:ext cx="657433" cy="57913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0" name="Oval 739">
              <a:extLst>
                <a:ext uri="{FF2B5EF4-FFF2-40B4-BE49-F238E27FC236}">
                  <a16:creationId xmlns:a16="http://schemas.microsoft.com/office/drawing/2014/main" id="{937B6C78-573F-F763-82C5-339B4BA6E0D8}"/>
                </a:ext>
              </a:extLst>
            </p:cNvPr>
            <p:cNvSpPr/>
            <p:nvPr/>
          </p:nvSpPr>
          <p:spPr>
            <a:xfrm>
              <a:off x="6807999" y="4580117"/>
              <a:ext cx="241983" cy="2419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p>
          </p:txBody>
        </p:sp>
        <p:cxnSp>
          <p:nvCxnSpPr>
            <p:cNvPr id="741" name="Straight Arrow Connector 740">
              <a:extLst>
                <a:ext uri="{FF2B5EF4-FFF2-40B4-BE49-F238E27FC236}">
                  <a16:creationId xmlns:a16="http://schemas.microsoft.com/office/drawing/2014/main" id="{8EB7B176-060D-618F-FD3D-207D33FC4C34}"/>
                </a:ext>
              </a:extLst>
            </p:cNvPr>
            <p:cNvCxnSpPr>
              <a:cxnSpLocks/>
              <a:stCxn id="737" idx="4"/>
              <a:endCxn id="740" idx="0"/>
            </p:cNvCxnSpPr>
            <p:nvPr/>
          </p:nvCxnSpPr>
          <p:spPr>
            <a:xfrm flipH="1">
              <a:off x="6928991" y="4403287"/>
              <a:ext cx="1" cy="1768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2" name="Straight Arrow Connector 741">
              <a:extLst>
                <a:ext uri="{FF2B5EF4-FFF2-40B4-BE49-F238E27FC236}">
                  <a16:creationId xmlns:a16="http://schemas.microsoft.com/office/drawing/2014/main" id="{2AA2EF1E-FEAE-65C9-F57B-4CF1771E0953}"/>
                </a:ext>
              </a:extLst>
            </p:cNvPr>
            <p:cNvCxnSpPr>
              <a:cxnSpLocks/>
              <a:stCxn id="729" idx="3"/>
              <a:endCxn id="740" idx="6"/>
            </p:cNvCxnSpPr>
            <p:nvPr/>
          </p:nvCxnSpPr>
          <p:spPr>
            <a:xfrm flipH="1">
              <a:off x="7049982" y="3619562"/>
              <a:ext cx="1147125" cy="10815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3" name="Oval 742">
              <a:extLst>
                <a:ext uri="{FF2B5EF4-FFF2-40B4-BE49-F238E27FC236}">
                  <a16:creationId xmlns:a16="http://schemas.microsoft.com/office/drawing/2014/main" id="{BDCEAF0E-1681-797B-E131-9BA010069725}"/>
                </a:ext>
              </a:extLst>
            </p:cNvPr>
            <p:cNvSpPr/>
            <p:nvPr/>
          </p:nvSpPr>
          <p:spPr>
            <a:xfrm>
              <a:off x="7876464" y="4123252"/>
              <a:ext cx="241983" cy="2419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p>
          </p:txBody>
        </p:sp>
        <p:cxnSp>
          <p:nvCxnSpPr>
            <p:cNvPr id="744" name="Straight Arrow Connector 743">
              <a:extLst>
                <a:ext uri="{FF2B5EF4-FFF2-40B4-BE49-F238E27FC236}">
                  <a16:creationId xmlns:a16="http://schemas.microsoft.com/office/drawing/2014/main" id="{D308F547-D3BD-FBF5-A325-73225582901E}"/>
                </a:ext>
              </a:extLst>
            </p:cNvPr>
            <p:cNvCxnSpPr>
              <a:cxnSpLocks/>
              <a:stCxn id="728" idx="4"/>
              <a:endCxn id="743" idx="1"/>
            </p:cNvCxnSpPr>
            <p:nvPr/>
          </p:nvCxnSpPr>
          <p:spPr>
            <a:xfrm>
              <a:off x="7757532" y="3653045"/>
              <a:ext cx="154370" cy="5056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5" name="Straight Arrow Connector 744">
              <a:extLst>
                <a:ext uri="{FF2B5EF4-FFF2-40B4-BE49-F238E27FC236}">
                  <a16:creationId xmlns:a16="http://schemas.microsoft.com/office/drawing/2014/main" id="{E61E84FC-E0FA-C731-627F-960DFA7D1272}"/>
                </a:ext>
              </a:extLst>
            </p:cNvPr>
            <p:cNvCxnSpPr>
              <a:cxnSpLocks/>
              <a:stCxn id="729" idx="4"/>
              <a:endCxn id="743" idx="7"/>
            </p:cNvCxnSpPr>
            <p:nvPr/>
          </p:nvCxnSpPr>
          <p:spPr>
            <a:xfrm flipH="1">
              <a:off x="8083009" y="3655000"/>
              <a:ext cx="199652" cy="5036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6" name="Straight Arrow Connector 745">
              <a:extLst>
                <a:ext uri="{FF2B5EF4-FFF2-40B4-BE49-F238E27FC236}">
                  <a16:creationId xmlns:a16="http://schemas.microsoft.com/office/drawing/2014/main" id="{87E8AD15-5243-C96C-6C9F-6D9AA6187782}"/>
                </a:ext>
              </a:extLst>
            </p:cNvPr>
            <p:cNvCxnSpPr>
              <a:cxnSpLocks/>
              <a:stCxn id="743" idx="4"/>
            </p:cNvCxnSpPr>
            <p:nvPr/>
          </p:nvCxnSpPr>
          <p:spPr>
            <a:xfrm>
              <a:off x="7997456" y="4365235"/>
              <a:ext cx="11" cy="6440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7" name="Straight Arrow Connector 746">
              <a:extLst>
                <a:ext uri="{FF2B5EF4-FFF2-40B4-BE49-F238E27FC236}">
                  <a16:creationId xmlns:a16="http://schemas.microsoft.com/office/drawing/2014/main" id="{4CA14298-33EC-C3CD-006E-B6E560B78264}"/>
                </a:ext>
              </a:extLst>
            </p:cNvPr>
            <p:cNvCxnSpPr>
              <a:cxnSpLocks/>
              <a:stCxn id="740" idx="4"/>
            </p:cNvCxnSpPr>
            <p:nvPr/>
          </p:nvCxnSpPr>
          <p:spPr>
            <a:xfrm flipH="1">
              <a:off x="6928599" y="4822100"/>
              <a:ext cx="392" cy="19159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8" name="Oval 747">
              <a:extLst>
                <a:ext uri="{FF2B5EF4-FFF2-40B4-BE49-F238E27FC236}">
                  <a16:creationId xmlns:a16="http://schemas.microsoft.com/office/drawing/2014/main" id="{6E920E00-1712-9EAB-D9C0-9D3E296AA34D}"/>
                </a:ext>
              </a:extLst>
            </p:cNvPr>
            <p:cNvSpPr/>
            <p:nvPr/>
          </p:nvSpPr>
          <p:spPr>
            <a:xfrm>
              <a:off x="8716477" y="3405103"/>
              <a:ext cx="241983" cy="2419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p>
          </p:txBody>
        </p:sp>
        <p:cxnSp>
          <p:nvCxnSpPr>
            <p:cNvPr id="749" name="Straight Arrow Connector 748">
              <a:extLst>
                <a:ext uri="{FF2B5EF4-FFF2-40B4-BE49-F238E27FC236}">
                  <a16:creationId xmlns:a16="http://schemas.microsoft.com/office/drawing/2014/main" id="{96890965-8132-1778-BDD3-1F8A9ACA6B06}"/>
                </a:ext>
              </a:extLst>
            </p:cNvPr>
            <p:cNvCxnSpPr>
              <a:cxnSpLocks/>
              <a:endCxn id="748" idx="0"/>
            </p:cNvCxnSpPr>
            <p:nvPr/>
          </p:nvCxnSpPr>
          <p:spPr>
            <a:xfrm flipH="1">
              <a:off x="8837469" y="3123616"/>
              <a:ext cx="4361" cy="2814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0" name="Straight Arrow Connector 749">
              <a:extLst>
                <a:ext uri="{FF2B5EF4-FFF2-40B4-BE49-F238E27FC236}">
                  <a16:creationId xmlns:a16="http://schemas.microsoft.com/office/drawing/2014/main" id="{FA199C3F-2468-116C-3463-AFC944F2A765}"/>
                </a:ext>
              </a:extLst>
            </p:cNvPr>
            <p:cNvCxnSpPr>
              <a:cxnSpLocks/>
              <a:endCxn id="748" idx="7"/>
            </p:cNvCxnSpPr>
            <p:nvPr/>
          </p:nvCxnSpPr>
          <p:spPr>
            <a:xfrm flipH="1">
              <a:off x="8923022" y="3123616"/>
              <a:ext cx="454195" cy="3169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51" name="Oval 750">
              <a:extLst>
                <a:ext uri="{FF2B5EF4-FFF2-40B4-BE49-F238E27FC236}">
                  <a16:creationId xmlns:a16="http://schemas.microsoft.com/office/drawing/2014/main" id="{CA03BC20-AB84-0728-1969-A18CC31DD6E8}"/>
                </a:ext>
              </a:extLst>
            </p:cNvPr>
            <p:cNvSpPr/>
            <p:nvPr/>
          </p:nvSpPr>
          <p:spPr>
            <a:xfrm>
              <a:off x="9253627" y="3406481"/>
              <a:ext cx="241983" cy="2419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p>
          </p:txBody>
        </p:sp>
        <p:cxnSp>
          <p:nvCxnSpPr>
            <p:cNvPr id="752" name="Straight Arrow Connector 751">
              <a:extLst>
                <a:ext uri="{FF2B5EF4-FFF2-40B4-BE49-F238E27FC236}">
                  <a16:creationId xmlns:a16="http://schemas.microsoft.com/office/drawing/2014/main" id="{105A2EF9-170C-253A-9568-5AF12B3590B2}"/>
                </a:ext>
              </a:extLst>
            </p:cNvPr>
            <p:cNvCxnSpPr>
              <a:cxnSpLocks/>
              <a:endCxn id="751" idx="1"/>
            </p:cNvCxnSpPr>
            <p:nvPr/>
          </p:nvCxnSpPr>
          <p:spPr>
            <a:xfrm flipH="1">
              <a:off x="9289065" y="3123616"/>
              <a:ext cx="625302" cy="31830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3" name="Straight Arrow Connector 752">
              <a:extLst>
                <a:ext uri="{FF2B5EF4-FFF2-40B4-BE49-F238E27FC236}">
                  <a16:creationId xmlns:a16="http://schemas.microsoft.com/office/drawing/2014/main" id="{E45C1AD2-4458-5891-F7EF-B255CD77E41C}"/>
                </a:ext>
              </a:extLst>
            </p:cNvPr>
            <p:cNvCxnSpPr>
              <a:cxnSpLocks/>
              <a:endCxn id="751" idx="7"/>
            </p:cNvCxnSpPr>
            <p:nvPr/>
          </p:nvCxnSpPr>
          <p:spPr>
            <a:xfrm flipH="1">
              <a:off x="9460172" y="3123615"/>
              <a:ext cx="991345" cy="3183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54" name="Oval 753">
              <a:extLst>
                <a:ext uri="{FF2B5EF4-FFF2-40B4-BE49-F238E27FC236}">
                  <a16:creationId xmlns:a16="http://schemas.microsoft.com/office/drawing/2014/main" id="{A1745AAA-431A-353D-1725-4CBFCB92883C}"/>
                </a:ext>
              </a:extLst>
            </p:cNvPr>
            <p:cNvSpPr/>
            <p:nvPr/>
          </p:nvSpPr>
          <p:spPr>
            <a:xfrm>
              <a:off x="9798806" y="3403148"/>
              <a:ext cx="241983" cy="2419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a:t>
              </a:r>
              <a:endParaRPr lang="en-US" dirty="0">
                <a:solidFill>
                  <a:schemeClr val="tx1"/>
                </a:solidFill>
              </a:endParaRPr>
            </a:p>
          </p:txBody>
        </p:sp>
        <p:sp>
          <p:nvSpPr>
            <p:cNvPr id="755" name="Oval 754">
              <a:extLst>
                <a:ext uri="{FF2B5EF4-FFF2-40B4-BE49-F238E27FC236}">
                  <a16:creationId xmlns:a16="http://schemas.microsoft.com/office/drawing/2014/main" id="{78E886D9-D1BF-4486-839D-BC0ECA8A2CA1}"/>
                </a:ext>
              </a:extLst>
            </p:cNvPr>
            <p:cNvSpPr/>
            <p:nvPr/>
          </p:nvSpPr>
          <p:spPr>
            <a:xfrm>
              <a:off x="10323935" y="3405103"/>
              <a:ext cx="241983" cy="2419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a:t>
              </a:r>
              <a:endParaRPr lang="en-US" dirty="0">
                <a:solidFill>
                  <a:schemeClr val="tx1"/>
                </a:solidFill>
              </a:endParaRPr>
            </a:p>
          </p:txBody>
        </p:sp>
        <p:cxnSp>
          <p:nvCxnSpPr>
            <p:cNvPr id="756" name="Straight Arrow Connector 755">
              <a:extLst>
                <a:ext uri="{FF2B5EF4-FFF2-40B4-BE49-F238E27FC236}">
                  <a16:creationId xmlns:a16="http://schemas.microsoft.com/office/drawing/2014/main" id="{C3CC81B2-3BC0-E94E-C387-A8174CDC9FBD}"/>
                </a:ext>
              </a:extLst>
            </p:cNvPr>
            <p:cNvCxnSpPr>
              <a:cxnSpLocks/>
              <a:endCxn id="754" idx="1"/>
            </p:cNvCxnSpPr>
            <p:nvPr/>
          </p:nvCxnSpPr>
          <p:spPr>
            <a:xfrm>
              <a:off x="9377217" y="3123616"/>
              <a:ext cx="457027" cy="31497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7" name="Straight Arrow Connector 756">
              <a:extLst>
                <a:ext uri="{FF2B5EF4-FFF2-40B4-BE49-F238E27FC236}">
                  <a16:creationId xmlns:a16="http://schemas.microsoft.com/office/drawing/2014/main" id="{5EF80C18-FBB6-6AE5-8ADB-F3C11E4AF6B3}"/>
                </a:ext>
              </a:extLst>
            </p:cNvPr>
            <p:cNvCxnSpPr>
              <a:cxnSpLocks/>
              <a:endCxn id="755" idx="1"/>
            </p:cNvCxnSpPr>
            <p:nvPr/>
          </p:nvCxnSpPr>
          <p:spPr>
            <a:xfrm>
              <a:off x="8841830" y="3123616"/>
              <a:ext cx="1517543" cy="3169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8" name="Straight Arrow Connector 757">
              <a:extLst>
                <a:ext uri="{FF2B5EF4-FFF2-40B4-BE49-F238E27FC236}">
                  <a16:creationId xmlns:a16="http://schemas.microsoft.com/office/drawing/2014/main" id="{91F3496D-8E63-F7F5-0DBD-4E643D770009}"/>
                </a:ext>
              </a:extLst>
            </p:cNvPr>
            <p:cNvCxnSpPr>
              <a:cxnSpLocks/>
              <a:endCxn id="755" idx="0"/>
            </p:cNvCxnSpPr>
            <p:nvPr/>
          </p:nvCxnSpPr>
          <p:spPr>
            <a:xfrm flipH="1">
              <a:off x="10444927" y="3123615"/>
              <a:ext cx="6590" cy="2814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9" name="Straight Arrow Connector 758">
              <a:extLst>
                <a:ext uri="{FF2B5EF4-FFF2-40B4-BE49-F238E27FC236}">
                  <a16:creationId xmlns:a16="http://schemas.microsoft.com/office/drawing/2014/main" id="{26518BB6-8E52-3BE7-780B-7C956C4569B2}"/>
                </a:ext>
              </a:extLst>
            </p:cNvPr>
            <p:cNvCxnSpPr>
              <a:cxnSpLocks/>
              <a:endCxn id="754" idx="0"/>
            </p:cNvCxnSpPr>
            <p:nvPr/>
          </p:nvCxnSpPr>
          <p:spPr>
            <a:xfrm>
              <a:off x="9914367" y="3123616"/>
              <a:ext cx="5431" cy="2795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60" name="Oval 759">
              <a:extLst>
                <a:ext uri="{FF2B5EF4-FFF2-40B4-BE49-F238E27FC236}">
                  <a16:creationId xmlns:a16="http://schemas.microsoft.com/office/drawing/2014/main" id="{07BFC1CB-338A-097E-717C-FAF03306C974}"/>
                </a:ext>
              </a:extLst>
            </p:cNvPr>
            <p:cNvSpPr/>
            <p:nvPr/>
          </p:nvSpPr>
          <p:spPr>
            <a:xfrm>
              <a:off x="8970266" y="3734577"/>
              <a:ext cx="241983" cy="2419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a:t>
              </a:r>
              <a:endParaRPr lang="en-US" dirty="0">
                <a:solidFill>
                  <a:schemeClr val="tx1"/>
                </a:solidFill>
              </a:endParaRPr>
            </a:p>
          </p:txBody>
        </p:sp>
        <p:cxnSp>
          <p:nvCxnSpPr>
            <p:cNvPr id="761" name="Straight Arrow Connector 760">
              <a:extLst>
                <a:ext uri="{FF2B5EF4-FFF2-40B4-BE49-F238E27FC236}">
                  <a16:creationId xmlns:a16="http://schemas.microsoft.com/office/drawing/2014/main" id="{13659C5D-88DD-D549-2764-857D2BC2A679}"/>
                </a:ext>
              </a:extLst>
            </p:cNvPr>
            <p:cNvCxnSpPr>
              <a:cxnSpLocks/>
              <a:stCxn id="748" idx="4"/>
              <a:endCxn id="760" idx="1"/>
            </p:cNvCxnSpPr>
            <p:nvPr/>
          </p:nvCxnSpPr>
          <p:spPr>
            <a:xfrm>
              <a:off x="8837469" y="3647086"/>
              <a:ext cx="168235" cy="1229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2" name="Straight Arrow Connector 761">
              <a:extLst>
                <a:ext uri="{FF2B5EF4-FFF2-40B4-BE49-F238E27FC236}">
                  <a16:creationId xmlns:a16="http://schemas.microsoft.com/office/drawing/2014/main" id="{BBD8C371-418D-35EA-78D5-E326D46A8620}"/>
                </a:ext>
              </a:extLst>
            </p:cNvPr>
            <p:cNvCxnSpPr>
              <a:cxnSpLocks/>
              <a:stCxn id="751" idx="4"/>
              <a:endCxn id="760" idx="7"/>
            </p:cNvCxnSpPr>
            <p:nvPr/>
          </p:nvCxnSpPr>
          <p:spPr>
            <a:xfrm flipH="1">
              <a:off x="9176811" y="3648464"/>
              <a:ext cx="197808" cy="1215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63" name="Oval 762">
              <a:extLst>
                <a:ext uri="{FF2B5EF4-FFF2-40B4-BE49-F238E27FC236}">
                  <a16:creationId xmlns:a16="http://schemas.microsoft.com/office/drawing/2014/main" id="{937BCF9B-8245-6F1C-DB00-E6E0E33F7B1C}"/>
                </a:ext>
              </a:extLst>
            </p:cNvPr>
            <p:cNvSpPr/>
            <p:nvPr/>
          </p:nvSpPr>
          <p:spPr>
            <a:xfrm>
              <a:off x="8970266" y="4153390"/>
              <a:ext cx="241983" cy="2419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p>
          </p:txBody>
        </p:sp>
        <p:cxnSp>
          <p:nvCxnSpPr>
            <p:cNvPr id="764" name="Straight Arrow Connector 763">
              <a:extLst>
                <a:ext uri="{FF2B5EF4-FFF2-40B4-BE49-F238E27FC236}">
                  <a16:creationId xmlns:a16="http://schemas.microsoft.com/office/drawing/2014/main" id="{C36AE553-D133-E97F-49BC-3577A0BD8636}"/>
                </a:ext>
              </a:extLst>
            </p:cNvPr>
            <p:cNvCxnSpPr>
              <a:cxnSpLocks/>
              <a:stCxn id="760" idx="4"/>
              <a:endCxn id="763" idx="0"/>
            </p:cNvCxnSpPr>
            <p:nvPr/>
          </p:nvCxnSpPr>
          <p:spPr>
            <a:xfrm>
              <a:off x="9091258" y="3976560"/>
              <a:ext cx="0" cy="1768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5" name="Straight Arrow Connector 764">
              <a:extLst>
                <a:ext uri="{FF2B5EF4-FFF2-40B4-BE49-F238E27FC236}">
                  <a16:creationId xmlns:a16="http://schemas.microsoft.com/office/drawing/2014/main" id="{8C8FB942-B04E-AF51-C008-26E8EE4A6159}"/>
                </a:ext>
              </a:extLst>
            </p:cNvPr>
            <p:cNvCxnSpPr>
              <a:cxnSpLocks/>
              <a:stCxn id="754" idx="3"/>
              <a:endCxn id="763" idx="7"/>
            </p:cNvCxnSpPr>
            <p:nvPr/>
          </p:nvCxnSpPr>
          <p:spPr>
            <a:xfrm flipH="1">
              <a:off x="9176811" y="3609693"/>
              <a:ext cx="657433" cy="57913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66" name="Oval 765">
              <a:extLst>
                <a:ext uri="{FF2B5EF4-FFF2-40B4-BE49-F238E27FC236}">
                  <a16:creationId xmlns:a16="http://schemas.microsoft.com/office/drawing/2014/main" id="{F65FBAC7-5E4B-3763-3DE7-6177C37D9954}"/>
                </a:ext>
              </a:extLst>
            </p:cNvPr>
            <p:cNvSpPr/>
            <p:nvPr/>
          </p:nvSpPr>
          <p:spPr>
            <a:xfrm>
              <a:off x="8970265" y="4572203"/>
              <a:ext cx="241983" cy="2419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p>
          </p:txBody>
        </p:sp>
        <p:cxnSp>
          <p:nvCxnSpPr>
            <p:cNvPr id="767" name="Straight Arrow Connector 766">
              <a:extLst>
                <a:ext uri="{FF2B5EF4-FFF2-40B4-BE49-F238E27FC236}">
                  <a16:creationId xmlns:a16="http://schemas.microsoft.com/office/drawing/2014/main" id="{4FA3F687-DB06-5E39-B45D-13DCEA0365BB}"/>
                </a:ext>
              </a:extLst>
            </p:cNvPr>
            <p:cNvCxnSpPr>
              <a:cxnSpLocks/>
              <a:stCxn id="763" idx="4"/>
              <a:endCxn id="766" idx="0"/>
            </p:cNvCxnSpPr>
            <p:nvPr/>
          </p:nvCxnSpPr>
          <p:spPr>
            <a:xfrm flipH="1">
              <a:off x="9091257" y="4395373"/>
              <a:ext cx="1" cy="1768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8" name="Straight Arrow Connector 767">
              <a:extLst>
                <a:ext uri="{FF2B5EF4-FFF2-40B4-BE49-F238E27FC236}">
                  <a16:creationId xmlns:a16="http://schemas.microsoft.com/office/drawing/2014/main" id="{3C0249C1-F489-F576-4BE4-9C7A0AB2C3C9}"/>
                </a:ext>
              </a:extLst>
            </p:cNvPr>
            <p:cNvCxnSpPr>
              <a:cxnSpLocks/>
              <a:stCxn id="755" idx="3"/>
              <a:endCxn id="766" idx="6"/>
            </p:cNvCxnSpPr>
            <p:nvPr/>
          </p:nvCxnSpPr>
          <p:spPr>
            <a:xfrm flipH="1">
              <a:off x="9212248" y="3611648"/>
              <a:ext cx="1147125" cy="10815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69" name="Oval 768">
              <a:extLst>
                <a:ext uri="{FF2B5EF4-FFF2-40B4-BE49-F238E27FC236}">
                  <a16:creationId xmlns:a16="http://schemas.microsoft.com/office/drawing/2014/main" id="{F71499F2-EC9C-7F74-3801-7FC4F3C06635}"/>
                </a:ext>
              </a:extLst>
            </p:cNvPr>
            <p:cNvSpPr/>
            <p:nvPr/>
          </p:nvSpPr>
          <p:spPr>
            <a:xfrm>
              <a:off x="10038730" y="4115338"/>
              <a:ext cx="241983" cy="2419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p>
          </p:txBody>
        </p:sp>
        <p:cxnSp>
          <p:nvCxnSpPr>
            <p:cNvPr id="770" name="Straight Arrow Connector 769">
              <a:extLst>
                <a:ext uri="{FF2B5EF4-FFF2-40B4-BE49-F238E27FC236}">
                  <a16:creationId xmlns:a16="http://schemas.microsoft.com/office/drawing/2014/main" id="{36E75090-AC51-CD3E-5396-36BC9E10324D}"/>
                </a:ext>
              </a:extLst>
            </p:cNvPr>
            <p:cNvCxnSpPr>
              <a:cxnSpLocks/>
              <a:stCxn id="754" idx="4"/>
              <a:endCxn id="769" idx="1"/>
            </p:cNvCxnSpPr>
            <p:nvPr/>
          </p:nvCxnSpPr>
          <p:spPr>
            <a:xfrm>
              <a:off x="9919798" y="3645131"/>
              <a:ext cx="154370" cy="5056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1" name="Straight Arrow Connector 770">
              <a:extLst>
                <a:ext uri="{FF2B5EF4-FFF2-40B4-BE49-F238E27FC236}">
                  <a16:creationId xmlns:a16="http://schemas.microsoft.com/office/drawing/2014/main" id="{0FF7DF3C-0320-6349-B56B-5FFF70AF0270}"/>
                </a:ext>
              </a:extLst>
            </p:cNvPr>
            <p:cNvCxnSpPr>
              <a:cxnSpLocks/>
              <a:stCxn id="755" idx="4"/>
              <a:endCxn id="769" idx="7"/>
            </p:cNvCxnSpPr>
            <p:nvPr/>
          </p:nvCxnSpPr>
          <p:spPr>
            <a:xfrm flipH="1">
              <a:off x="10245275" y="3647086"/>
              <a:ext cx="199652" cy="5036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2" name="Straight Arrow Connector 771">
              <a:extLst>
                <a:ext uri="{FF2B5EF4-FFF2-40B4-BE49-F238E27FC236}">
                  <a16:creationId xmlns:a16="http://schemas.microsoft.com/office/drawing/2014/main" id="{55AFB000-20F1-22E3-ACC3-2930F8658618}"/>
                </a:ext>
              </a:extLst>
            </p:cNvPr>
            <p:cNvCxnSpPr>
              <a:cxnSpLocks/>
              <a:stCxn id="769" idx="4"/>
            </p:cNvCxnSpPr>
            <p:nvPr/>
          </p:nvCxnSpPr>
          <p:spPr>
            <a:xfrm>
              <a:off x="10159722" y="4357321"/>
              <a:ext cx="11" cy="6440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3" name="Straight Arrow Connector 772">
              <a:extLst>
                <a:ext uri="{FF2B5EF4-FFF2-40B4-BE49-F238E27FC236}">
                  <a16:creationId xmlns:a16="http://schemas.microsoft.com/office/drawing/2014/main" id="{0F106C24-1EAC-7E3A-6EB1-CBBBE230EE8C}"/>
                </a:ext>
              </a:extLst>
            </p:cNvPr>
            <p:cNvCxnSpPr>
              <a:cxnSpLocks/>
              <a:stCxn id="766" idx="4"/>
            </p:cNvCxnSpPr>
            <p:nvPr/>
          </p:nvCxnSpPr>
          <p:spPr>
            <a:xfrm flipH="1">
              <a:off x="9090865" y="4814186"/>
              <a:ext cx="392" cy="19159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74" name="Rectangle 773">
              <a:extLst>
                <a:ext uri="{FF2B5EF4-FFF2-40B4-BE49-F238E27FC236}">
                  <a16:creationId xmlns:a16="http://schemas.microsoft.com/office/drawing/2014/main" id="{25C10848-4225-136D-8EFE-A2ECF818E866}"/>
                </a:ext>
              </a:extLst>
            </p:cNvPr>
            <p:cNvSpPr/>
            <p:nvPr/>
          </p:nvSpPr>
          <p:spPr>
            <a:xfrm flipV="1">
              <a:off x="6560801" y="3039078"/>
              <a:ext cx="1845617" cy="132717"/>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5" name="Rectangle 774">
              <a:extLst>
                <a:ext uri="{FF2B5EF4-FFF2-40B4-BE49-F238E27FC236}">
                  <a16:creationId xmlns:a16="http://schemas.microsoft.com/office/drawing/2014/main" id="{13721BEE-22EF-45C3-FB03-B3FAA289C3D4}"/>
                </a:ext>
              </a:extLst>
            </p:cNvPr>
            <p:cNvSpPr/>
            <p:nvPr/>
          </p:nvSpPr>
          <p:spPr>
            <a:xfrm flipV="1">
              <a:off x="8720301" y="3035327"/>
              <a:ext cx="1845617" cy="132717"/>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6" name="Group 775">
              <a:extLst>
                <a:ext uri="{FF2B5EF4-FFF2-40B4-BE49-F238E27FC236}">
                  <a16:creationId xmlns:a16="http://schemas.microsoft.com/office/drawing/2014/main" id="{582FE9F5-69B5-D9DA-6B19-4DB944F63A0C}"/>
                </a:ext>
              </a:extLst>
            </p:cNvPr>
            <p:cNvGrpSpPr/>
            <p:nvPr/>
          </p:nvGrpSpPr>
          <p:grpSpPr>
            <a:xfrm>
              <a:off x="6843471" y="5006098"/>
              <a:ext cx="171042" cy="203584"/>
              <a:chOff x="6331759" y="1662495"/>
              <a:chExt cx="171042" cy="203584"/>
            </a:xfrm>
          </p:grpSpPr>
          <p:sp>
            <p:nvSpPr>
              <p:cNvPr id="791" name="Rectangle 790">
                <a:extLst>
                  <a:ext uri="{FF2B5EF4-FFF2-40B4-BE49-F238E27FC236}">
                    <a16:creationId xmlns:a16="http://schemas.microsoft.com/office/drawing/2014/main" id="{8AD1F01A-4236-D254-CA5C-2EC89A703711}"/>
                  </a:ext>
                </a:extLst>
              </p:cNvPr>
              <p:cNvSpPr/>
              <p:nvPr/>
            </p:nvSpPr>
            <p:spPr>
              <a:xfrm>
                <a:off x="6331760" y="1798218"/>
                <a:ext cx="171041" cy="67861"/>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2" name="Rectangle 791">
                <a:extLst>
                  <a:ext uri="{FF2B5EF4-FFF2-40B4-BE49-F238E27FC236}">
                    <a16:creationId xmlns:a16="http://schemas.microsoft.com/office/drawing/2014/main" id="{9C79E43C-42DA-729D-464D-5C8839553B86}"/>
                  </a:ext>
                </a:extLst>
              </p:cNvPr>
              <p:cNvSpPr/>
              <p:nvPr/>
            </p:nvSpPr>
            <p:spPr>
              <a:xfrm>
                <a:off x="6331760" y="1730356"/>
                <a:ext cx="171041" cy="67861"/>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3" name="Rectangle 792">
                <a:extLst>
                  <a:ext uri="{FF2B5EF4-FFF2-40B4-BE49-F238E27FC236}">
                    <a16:creationId xmlns:a16="http://schemas.microsoft.com/office/drawing/2014/main" id="{A1DDEAAA-70BD-63E1-ED22-376D0D9C85B2}"/>
                  </a:ext>
                </a:extLst>
              </p:cNvPr>
              <p:cNvSpPr/>
              <p:nvPr/>
            </p:nvSpPr>
            <p:spPr>
              <a:xfrm>
                <a:off x="6331759" y="1662495"/>
                <a:ext cx="171041" cy="67861"/>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7" name="Group 776">
              <a:extLst>
                <a:ext uri="{FF2B5EF4-FFF2-40B4-BE49-F238E27FC236}">
                  <a16:creationId xmlns:a16="http://schemas.microsoft.com/office/drawing/2014/main" id="{DC00F2F1-DF4F-8420-BAC3-9B65B45515EB}"/>
                </a:ext>
              </a:extLst>
            </p:cNvPr>
            <p:cNvGrpSpPr/>
            <p:nvPr/>
          </p:nvGrpSpPr>
          <p:grpSpPr>
            <a:xfrm>
              <a:off x="7911902" y="5001215"/>
              <a:ext cx="171042" cy="203584"/>
              <a:chOff x="6331759" y="1662495"/>
              <a:chExt cx="171042" cy="203584"/>
            </a:xfrm>
          </p:grpSpPr>
          <p:sp>
            <p:nvSpPr>
              <p:cNvPr id="788" name="Rectangle 787">
                <a:extLst>
                  <a:ext uri="{FF2B5EF4-FFF2-40B4-BE49-F238E27FC236}">
                    <a16:creationId xmlns:a16="http://schemas.microsoft.com/office/drawing/2014/main" id="{0FFE8C7A-2057-7FDE-B7D1-27F9997073A1}"/>
                  </a:ext>
                </a:extLst>
              </p:cNvPr>
              <p:cNvSpPr/>
              <p:nvPr/>
            </p:nvSpPr>
            <p:spPr>
              <a:xfrm>
                <a:off x="6331760" y="1798218"/>
                <a:ext cx="171041" cy="67861"/>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9" name="Rectangle 788">
                <a:extLst>
                  <a:ext uri="{FF2B5EF4-FFF2-40B4-BE49-F238E27FC236}">
                    <a16:creationId xmlns:a16="http://schemas.microsoft.com/office/drawing/2014/main" id="{B735AE09-51E3-2B2A-767A-A8F97FF8252A}"/>
                  </a:ext>
                </a:extLst>
              </p:cNvPr>
              <p:cNvSpPr/>
              <p:nvPr/>
            </p:nvSpPr>
            <p:spPr>
              <a:xfrm>
                <a:off x="6331760" y="1730356"/>
                <a:ext cx="171041" cy="67861"/>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0" name="Rectangle 789">
                <a:extLst>
                  <a:ext uri="{FF2B5EF4-FFF2-40B4-BE49-F238E27FC236}">
                    <a16:creationId xmlns:a16="http://schemas.microsoft.com/office/drawing/2014/main" id="{25003257-79D7-45A7-9693-186257EFAF54}"/>
                  </a:ext>
                </a:extLst>
              </p:cNvPr>
              <p:cNvSpPr/>
              <p:nvPr/>
            </p:nvSpPr>
            <p:spPr>
              <a:xfrm>
                <a:off x="6331759" y="1662495"/>
                <a:ext cx="171041" cy="67861"/>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8" name="Group 777">
              <a:extLst>
                <a:ext uri="{FF2B5EF4-FFF2-40B4-BE49-F238E27FC236}">
                  <a16:creationId xmlns:a16="http://schemas.microsoft.com/office/drawing/2014/main" id="{659502B8-4B58-DD7C-4A34-54FD8B9D6D72}"/>
                </a:ext>
              </a:extLst>
            </p:cNvPr>
            <p:cNvGrpSpPr/>
            <p:nvPr/>
          </p:nvGrpSpPr>
          <p:grpSpPr>
            <a:xfrm>
              <a:off x="9005769" y="5012422"/>
              <a:ext cx="171042" cy="203584"/>
              <a:chOff x="6331759" y="1662495"/>
              <a:chExt cx="171042" cy="203584"/>
            </a:xfrm>
          </p:grpSpPr>
          <p:sp>
            <p:nvSpPr>
              <p:cNvPr id="785" name="Rectangle 784">
                <a:extLst>
                  <a:ext uri="{FF2B5EF4-FFF2-40B4-BE49-F238E27FC236}">
                    <a16:creationId xmlns:a16="http://schemas.microsoft.com/office/drawing/2014/main" id="{4DABCD10-D195-12CF-B994-E9627F7BF25E}"/>
                  </a:ext>
                </a:extLst>
              </p:cNvPr>
              <p:cNvSpPr/>
              <p:nvPr/>
            </p:nvSpPr>
            <p:spPr>
              <a:xfrm>
                <a:off x="6331760" y="1798218"/>
                <a:ext cx="171041" cy="67861"/>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6" name="Rectangle 785">
                <a:extLst>
                  <a:ext uri="{FF2B5EF4-FFF2-40B4-BE49-F238E27FC236}">
                    <a16:creationId xmlns:a16="http://schemas.microsoft.com/office/drawing/2014/main" id="{0DC2746B-0FCE-CBC1-7F38-85D0018F3D25}"/>
                  </a:ext>
                </a:extLst>
              </p:cNvPr>
              <p:cNvSpPr/>
              <p:nvPr/>
            </p:nvSpPr>
            <p:spPr>
              <a:xfrm>
                <a:off x="6331760" y="1730356"/>
                <a:ext cx="171041" cy="67861"/>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7" name="Rectangle 786">
                <a:extLst>
                  <a:ext uri="{FF2B5EF4-FFF2-40B4-BE49-F238E27FC236}">
                    <a16:creationId xmlns:a16="http://schemas.microsoft.com/office/drawing/2014/main" id="{90602C8B-BD2D-F31D-32F1-F46FAE659AE0}"/>
                  </a:ext>
                </a:extLst>
              </p:cNvPr>
              <p:cNvSpPr/>
              <p:nvPr/>
            </p:nvSpPr>
            <p:spPr>
              <a:xfrm>
                <a:off x="6331759" y="1662495"/>
                <a:ext cx="171041" cy="67861"/>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9" name="Group 778">
              <a:extLst>
                <a:ext uri="{FF2B5EF4-FFF2-40B4-BE49-F238E27FC236}">
                  <a16:creationId xmlns:a16="http://schemas.microsoft.com/office/drawing/2014/main" id="{6E6306DF-3B76-A666-2575-467E86E4120B}"/>
                </a:ext>
              </a:extLst>
            </p:cNvPr>
            <p:cNvGrpSpPr/>
            <p:nvPr/>
          </p:nvGrpSpPr>
          <p:grpSpPr>
            <a:xfrm>
              <a:off x="10074168" y="5001215"/>
              <a:ext cx="171042" cy="203584"/>
              <a:chOff x="6331759" y="1662495"/>
              <a:chExt cx="171042" cy="203584"/>
            </a:xfrm>
          </p:grpSpPr>
          <p:sp>
            <p:nvSpPr>
              <p:cNvPr id="782" name="Rectangle 781">
                <a:extLst>
                  <a:ext uri="{FF2B5EF4-FFF2-40B4-BE49-F238E27FC236}">
                    <a16:creationId xmlns:a16="http://schemas.microsoft.com/office/drawing/2014/main" id="{2F4EA9D4-2AFE-BF26-44B7-98B72684F8DB}"/>
                  </a:ext>
                </a:extLst>
              </p:cNvPr>
              <p:cNvSpPr/>
              <p:nvPr/>
            </p:nvSpPr>
            <p:spPr>
              <a:xfrm>
                <a:off x="6331760" y="1798218"/>
                <a:ext cx="171041" cy="67861"/>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3" name="Rectangle 782">
                <a:extLst>
                  <a:ext uri="{FF2B5EF4-FFF2-40B4-BE49-F238E27FC236}">
                    <a16:creationId xmlns:a16="http://schemas.microsoft.com/office/drawing/2014/main" id="{ADC28375-6C27-925D-FC01-56B1F180972D}"/>
                  </a:ext>
                </a:extLst>
              </p:cNvPr>
              <p:cNvSpPr/>
              <p:nvPr/>
            </p:nvSpPr>
            <p:spPr>
              <a:xfrm>
                <a:off x="6331760" y="1730356"/>
                <a:ext cx="171041" cy="67861"/>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4" name="Rectangle 783">
                <a:extLst>
                  <a:ext uri="{FF2B5EF4-FFF2-40B4-BE49-F238E27FC236}">
                    <a16:creationId xmlns:a16="http://schemas.microsoft.com/office/drawing/2014/main" id="{68FED322-E816-6E4C-D963-F43A5FD219C9}"/>
                  </a:ext>
                </a:extLst>
              </p:cNvPr>
              <p:cNvSpPr/>
              <p:nvPr/>
            </p:nvSpPr>
            <p:spPr>
              <a:xfrm>
                <a:off x="6331759" y="1662495"/>
                <a:ext cx="171041" cy="67861"/>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95" name="TextBox 794">
            <a:extLst>
              <a:ext uri="{FF2B5EF4-FFF2-40B4-BE49-F238E27FC236}">
                <a16:creationId xmlns:a16="http://schemas.microsoft.com/office/drawing/2014/main" id="{942C63BE-6413-FD88-701C-B907F31AB10F}"/>
              </a:ext>
            </a:extLst>
          </p:cNvPr>
          <p:cNvSpPr txBox="1"/>
          <p:nvPr/>
        </p:nvSpPr>
        <p:spPr>
          <a:xfrm>
            <a:off x="7136275" y="4134206"/>
            <a:ext cx="2443298" cy="461665"/>
          </a:xfrm>
          <a:prstGeom prst="rect">
            <a:avLst/>
          </a:prstGeom>
          <a:noFill/>
        </p:spPr>
        <p:txBody>
          <a:bodyPr wrap="none" rtlCol="0">
            <a:spAutoFit/>
          </a:bodyPr>
          <a:lstStyle/>
          <a:p>
            <a:pPr algn="ctr"/>
            <a:r>
              <a:rPr lang="en-US" altLang="zh-CN" sz="2400" b="1" dirty="0"/>
              <a:t>Complex Multiply</a:t>
            </a:r>
            <a:endParaRPr lang="en-US" sz="2400" b="1" dirty="0"/>
          </a:p>
        </p:txBody>
      </p:sp>
      <p:sp>
        <p:nvSpPr>
          <p:cNvPr id="797" name="Rectangle 796">
            <a:extLst>
              <a:ext uri="{FF2B5EF4-FFF2-40B4-BE49-F238E27FC236}">
                <a16:creationId xmlns:a16="http://schemas.microsoft.com/office/drawing/2014/main" id="{9092F4D9-49E9-868C-0BEB-9F02668319C9}"/>
              </a:ext>
            </a:extLst>
          </p:cNvPr>
          <p:cNvSpPr/>
          <p:nvPr/>
        </p:nvSpPr>
        <p:spPr>
          <a:xfrm>
            <a:off x="7131409" y="4532800"/>
            <a:ext cx="2617916" cy="259922"/>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Memory</a:t>
            </a:r>
            <a:endParaRPr lang="en-US" dirty="0">
              <a:solidFill>
                <a:schemeClr val="tx1"/>
              </a:solidFill>
            </a:endParaRPr>
          </a:p>
        </p:txBody>
      </p:sp>
    </p:spTree>
    <p:extLst>
      <p:ext uri="{BB962C8B-B14F-4D97-AF65-F5344CB8AC3E}">
        <p14:creationId xmlns:p14="http://schemas.microsoft.com/office/powerpoint/2010/main" val="3264858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E53F2-9AB2-7B94-73A8-74DE27DC69FF}"/>
              </a:ext>
            </a:extLst>
          </p:cNvPr>
          <p:cNvSpPr>
            <a:spLocks noGrp="1"/>
          </p:cNvSpPr>
          <p:nvPr>
            <p:ph type="title"/>
          </p:nvPr>
        </p:nvSpPr>
        <p:spPr>
          <a:xfrm>
            <a:off x="314500" y="149050"/>
            <a:ext cx="10515600" cy="914706"/>
          </a:xfrm>
        </p:spPr>
        <p:txBody>
          <a:bodyPr/>
          <a:lstStyle/>
          <a:p>
            <a:r>
              <a:rPr lang="en-US" dirty="0"/>
              <a:t>Parameters: System &amp; Accelerator</a:t>
            </a:r>
          </a:p>
        </p:txBody>
      </p:sp>
      <p:sp>
        <p:nvSpPr>
          <p:cNvPr id="61" name="Rectangle 60">
            <a:extLst>
              <a:ext uri="{FF2B5EF4-FFF2-40B4-BE49-F238E27FC236}">
                <a16:creationId xmlns:a16="http://schemas.microsoft.com/office/drawing/2014/main" id="{E1F19BD1-45BD-E67E-F8CE-21384B1F9D93}"/>
              </a:ext>
            </a:extLst>
          </p:cNvPr>
          <p:cNvSpPr/>
          <p:nvPr/>
        </p:nvSpPr>
        <p:spPr>
          <a:xfrm>
            <a:off x="1920703" y="2611769"/>
            <a:ext cx="831392" cy="510465"/>
          </a:xfrm>
          <a:prstGeom prst="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Calibri" panose="020F0502020204030204"/>
                <a:ea typeface="等线" panose="03000509000000000000" pitchFamily="65" charset="-122"/>
                <a:cs typeface="+mn-cs"/>
                <a:sym typeface="Arial"/>
              </a:rPr>
              <a:t>RISCV CPU</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
        <p:nvSpPr>
          <p:cNvPr id="62" name="Rectangle 61">
            <a:extLst>
              <a:ext uri="{FF2B5EF4-FFF2-40B4-BE49-F238E27FC236}">
                <a16:creationId xmlns:a16="http://schemas.microsoft.com/office/drawing/2014/main" id="{CA33866C-795C-DCE5-755D-C9923C6B2F6C}"/>
              </a:ext>
            </a:extLst>
          </p:cNvPr>
          <p:cNvSpPr/>
          <p:nvPr/>
        </p:nvSpPr>
        <p:spPr>
          <a:xfrm>
            <a:off x="3611285" y="2611769"/>
            <a:ext cx="831392" cy="510465"/>
          </a:xfrm>
          <a:prstGeom prst="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Calibri" panose="020F0502020204030204"/>
                <a:ea typeface="等线" panose="03000509000000000000" pitchFamily="65" charset="-122"/>
                <a:cs typeface="+mn-cs"/>
                <a:sym typeface="Arial"/>
              </a:rPr>
              <a:t>RISCV CPU</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cxnSp>
        <p:nvCxnSpPr>
          <p:cNvPr id="63" name="Straight Arrow Connector 62">
            <a:extLst>
              <a:ext uri="{FF2B5EF4-FFF2-40B4-BE49-F238E27FC236}">
                <a16:creationId xmlns:a16="http://schemas.microsoft.com/office/drawing/2014/main" id="{8CBFFA6D-AB7F-ED4C-71A6-54E4A6710F2B}"/>
              </a:ext>
            </a:extLst>
          </p:cNvPr>
          <p:cNvCxnSpPr>
            <a:cxnSpLocks/>
            <a:stCxn id="61" idx="2"/>
          </p:cNvCxnSpPr>
          <p:nvPr/>
        </p:nvCxnSpPr>
        <p:spPr>
          <a:xfrm>
            <a:off x="2336399" y="3122234"/>
            <a:ext cx="0" cy="176759"/>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2F6B7D65-AC5D-B847-97E5-2E5B0BB54A32}"/>
              </a:ext>
            </a:extLst>
          </p:cNvPr>
          <p:cNvCxnSpPr>
            <a:cxnSpLocks/>
          </p:cNvCxnSpPr>
          <p:nvPr/>
        </p:nvCxnSpPr>
        <p:spPr>
          <a:xfrm>
            <a:off x="4007230" y="3122235"/>
            <a:ext cx="0" cy="176758"/>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33" name="Group 132">
            <a:extLst>
              <a:ext uri="{FF2B5EF4-FFF2-40B4-BE49-F238E27FC236}">
                <a16:creationId xmlns:a16="http://schemas.microsoft.com/office/drawing/2014/main" id="{CF5F4985-40C0-BEE5-CFF5-C80514A81C27}"/>
              </a:ext>
            </a:extLst>
          </p:cNvPr>
          <p:cNvGrpSpPr/>
          <p:nvPr/>
        </p:nvGrpSpPr>
        <p:grpSpPr>
          <a:xfrm>
            <a:off x="1893655" y="3287331"/>
            <a:ext cx="1460206" cy="428039"/>
            <a:chOff x="1893655" y="3287331"/>
            <a:chExt cx="1460206" cy="428039"/>
          </a:xfrm>
        </p:grpSpPr>
        <p:sp>
          <p:nvSpPr>
            <p:cNvPr id="64" name="Rectangle: Rounded Corners 63">
              <a:extLst>
                <a:ext uri="{FF2B5EF4-FFF2-40B4-BE49-F238E27FC236}">
                  <a16:creationId xmlns:a16="http://schemas.microsoft.com/office/drawing/2014/main" id="{22E12E7A-3778-330A-C8E9-DAD2986EF590}"/>
                </a:ext>
              </a:extLst>
            </p:cNvPr>
            <p:cNvSpPr/>
            <p:nvPr/>
          </p:nvSpPr>
          <p:spPr>
            <a:xfrm>
              <a:off x="1893655" y="3287331"/>
              <a:ext cx="1460206" cy="428039"/>
            </a:xfrm>
            <a:prstGeom prst="roundRect">
              <a:avLst/>
            </a:prstGeom>
            <a:solidFill>
              <a:schemeClr val="accent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a:solidFill>
                    <a:schemeClr val="tx1"/>
                  </a:solidFill>
                </a:rPr>
                <a:t>Accel</a:t>
              </a:r>
            </a:p>
          </p:txBody>
        </p:sp>
        <p:sp>
          <p:nvSpPr>
            <p:cNvPr id="67" name="Rectangle 66">
              <a:extLst>
                <a:ext uri="{FF2B5EF4-FFF2-40B4-BE49-F238E27FC236}">
                  <a16:creationId xmlns:a16="http://schemas.microsoft.com/office/drawing/2014/main" id="{7EC88140-3F89-D28E-B1C1-FFFB9F42CA4A}"/>
                </a:ext>
              </a:extLst>
            </p:cNvPr>
            <p:cNvSpPr/>
            <p:nvPr/>
          </p:nvSpPr>
          <p:spPr>
            <a:xfrm>
              <a:off x="2062175" y="3381430"/>
              <a:ext cx="217690" cy="99309"/>
            </a:xfrm>
            <a:prstGeom prst="rect">
              <a:avLst/>
            </a:prstGeom>
            <a:solidFill>
              <a:srgbClr val="F8C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BD1D750E-B168-DE56-1EEE-6B1C08FCD088}"/>
                </a:ext>
              </a:extLst>
            </p:cNvPr>
            <p:cNvSpPr/>
            <p:nvPr/>
          </p:nvSpPr>
          <p:spPr>
            <a:xfrm>
              <a:off x="2323420" y="3381430"/>
              <a:ext cx="217690" cy="99309"/>
            </a:xfrm>
            <a:prstGeom prst="rect">
              <a:avLst/>
            </a:prstGeom>
            <a:solidFill>
              <a:srgbClr val="F8C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0D714864-C338-F0D6-C3B5-B33FC161601C}"/>
                </a:ext>
              </a:extLst>
            </p:cNvPr>
            <p:cNvSpPr/>
            <p:nvPr/>
          </p:nvSpPr>
          <p:spPr>
            <a:xfrm>
              <a:off x="2062175" y="3521040"/>
              <a:ext cx="217690" cy="99309"/>
            </a:xfrm>
            <a:prstGeom prst="rect">
              <a:avLst/>
            </a:prstGeom>
            <a:solidFill>
              <a:srgbClr val="BC8FD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2D75D1CB-F374-51B8-F719-C9B8528C2F71}"/>
                </a:ext>
              </a:extLst>
            </p:cNvPr>
            <p:cNvSpPr/>
            <p:nvPr/>
          </p:nvSpPr>
          <p:spPr>
            <a:xfrm>
              <a:off x="2323420" y="3517779"/>
              <a:ext cx="217690" cy="99309"/>
            </a:xfrm>
            <a:prstGeom prst="rect">
              <a:avLst/>
            </a:prstGeom>
            <a:solidFill>
              <a:srgbClr val="F8C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2" name="Group 131">
            <a:extLst>
              <a:ext uri="{FF2B5EF4-FFF2-40B4-BE49-F238E27FC236}">
                <a16:creationId xmlns:a16="http://schemas.microsoft.com/office/drawing/2014/main" id="{5947A249-7BE6-05BF-BB1F-4D74D8F5803F}"/>
              </a:ext>
            </a:extLst>
          </p:cNvPr>
          <p:cNvGrpSpPr/>
          <p:nvPr/>
        </p:nvGrpSpPr>
        <p:grpSpPr>
          <a:xfrm>
            <a:off x="3611285" y="3281740"/>
            <a:ext cx="1423905" cy="428039"/>
            <a:chOff x="3611285" y="3281740"/>
            <a:chExt cx="1423905" cy="428039"/>
          </a:xfrm>
        </p:grpSpPr>
        <p:sp>
          <p:nvSpPr>
            <p:cNvPr id="65" name="Rectangle: Rounded Corners 64">
              <a:extLst>
                <a:ext uri="{FF2B5EF4-FFF2-40B4-BE49-F238E27FC236}">
                  <a16:creationId xmlns:a16="http://schemas.microsoft.com/office/drawing/2014/main" id="{A1369146-7574-3031-5F17-188E7D5C6B3F}"/>
                </a:ext>
              </a:extLst>
            </p:cNvPr>
            <p:cNvSpPr/>
            <p:nvPr/>
          </p:nvSpPr>
          <p:spPr>
            <a:xfrm>
              <a:off x="3611285" y="3281740"/>
              <a:ext cx="1423905" cy="428039"/>
            </a:xfrm>
            <a:prstGeom prst="roundRect">
              <a:avLst/>
            </a:prstGeom>
            <a:solidFill>
              <a:schemeClr val="accent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a:solidFill>
                    <a:schemeClr val="tx1"/>
                  </a:solidFill>
                </a:rPr>
                <a:t>Accel</a:t>
              </a:r>
            </a:p>
          </p:txBody>
        </p:sp>
        <p:sp>
          <p:nvSpPr>
            <p:cNvPr id="71" name="Rectangle 70">
              <a:extLst>
                <a:ext uri="{FF2B5EF4-FFF2-40B4-BE49-F238E27FC236}">
                  <a16:creationId xmlns:a16="http://schemas.microsoft.com/office/drawing/2014/main" id="{BAC98D2F-9A62-5D6A-9E23-8D9F38410CE7}"/>
                </a:ext>
              </a:extLst>
            </p:cNvPr>
            <p:cNvSpPr/>
            <p:nvPr/>
          </p:nvSpPr>
          <p:spPr>
            <a:xfrm>
              <a:off x="3757200" y="3370520"/>
              <a:ext cx="217690" cy="99309"/>
            </a:xfrm>
            <a:prstGeom prst="rect">
              <a:avLst/>
            </a:prstGeom>
            <a:solidFill>
              <a:srgbClr val="F8C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72" name="Rectangle 71">
              <a:extLst>
                <a:ext uri="{FF2B5EF4-FFF2-40B4-BE49-F238E27FC236}">
                  <a16:creationId xmlns:a16="http://schemas.microsoft.com/office/drawing/2014/main" id="{20C5F9D4-370A-3C9B-1C7A-E4205BD0B7E5}"/>
                </a:ext>
              </a:extLst>
            </p:cNvPr>
            <p:cNvSpPr/>
            <p:nvPr/>
          </p:nvSpPr>
          <p:spPr>
            <a:xfrm>
              <a:off x="4018445" y="3370520"/>
              <a:ext cx="217690" cy="99309"/>
            </a:xfrm>
            <a:prstGeom prst="rect">
              <a:avLst/>
            </a:prstGeom>
            <a:solidFill>
              <a:srgbClr val="F8C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73" name="Rectangle 72">
              <a:extLst>
                <a:ext uri="{FF2B5EF4-FFF2-40B4-BE49-F238E27FC236}">
                  <a16:creationId xmlns:a16="http://schemas.microsoft.com/office/drawing/2014/main" id="{08F80CD3-8FBB-A829-13DB-71C6BA1BB4E2}"/>
                </a:ext>
              </a:extLst>
            </p:cNvPr>
            <p:cNvSpPr/>
            <p:nvPr/>
          </p:nvSpPr>
          <p:spPr>
            <a:xfrm>
              <a:off x="3757200" y="3510130"/>
              <a:ext cx="217690" cy="99309"/>
            </a:xfrm>
            <a:prstGeom prst="rect">
              <a:avLst/>
            </a:prstGeom>
            <a:solidFill>
              <a:srgbClr val="BC8FD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74" name="Rectangle 73">
              <a:extLst>
                <a:ext uri="{FF2B5EF4-FFF2-40B4-BE49-F238E27FC236}">
                  <a16:creationId xmlns:a16="http://schemas.microsoft.com/office/drawing/2014/main" id="{AA1E74FD-52AC-BE4D-B3CE-AEE44EC89400}"/>
                </a:ext>
              </a:extLst>
            </p:cNvPr>
            <p:cNvSpPr/>
            <p:nvPr/>
          </p:nvSpPr>
          <p:spPr>
            <a:xfrm>
              <a:off x="4018445" y="3506869"/>
              <a:ext cx="217690" cy="99309"/>
            </a:xfrm>
            <a:prstGeom prst="rect">
              <a:avLst/>
            </a:prstGeom>
            <a:solidFill>
              <a:srgbClr val="F8C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75" name="Group 74">
            <a:extLst>
              <a:ext uri="{FF2B5EF4-FFF2-40B4-BE49-F238E27FC236}">
                <a16:creationId xmlns:a16="http://schemas.microsoft.com/office/drawing/2014/main" id="{19DCD463-E995-5D71-E829-643F843E9ACC}"/>
              </a:ext>
            </a:extLst>
          </p:cNvPr>
          <p:cNvGrpSpPr/>
          <p:nvPr/>
        </p:nvGrpSpPr>
        <p:grpSpPr>
          <a:xfrm>
            <a:off x="328569" y="1257132"/>
            <a:ext cx="4630113" cy="1268466"/>
            <a:chOff x="7460485" y="1932319"/>
            <a:chExt cx="4246279" cy="1018828"/>
          </a:xfrm>
        </p:grpSpPr>
        <p:sp>
          <p:nvSpPr>
            <p:cNvPr id="76" name="Rectangle 75">
              <a:extLst>
                <a:ext uri="{FF2B5EF4-FFF2-40B4-BE49-F238E27FC236}">
                  <a16:creationId xmlns:a16="http://schemas.microsoft.com/office/drawing/2014/main" id="{AE7B8D1A-1B78-A5C8-57C9-AC22EF67B331}"/>
                </a:ext>
              </a:extLst>
            </p:cNvPr>
            <p:cNvSpPr/>
            <p:nvPr/>
          </p:nvSpPr>
          <p:spPr>
            <a:xfrm>
              <a:off x="7463284" y="2662538"/>
              <a:ext cx="4243480" cy="288609"/>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Network-on-Chip</a:t>
              </a:r>
            </a:p>
          </p:txBody>
        </p:sp>
        <p:sp>
          <p:nvSpPr>
            <p:cNvPr id="77" name="Rectangle 76">
              <a:extLst>
                <a:ext uri="{FF2B5EF4-FFF2-40B4-BE49-F238E27FC236}">
                  <a16:creationId xmlns:a16="http://schemas.microsoft.com/office/drawing/2014/main" id="{9DB6F509-D667-0142-8E83-520E2B676444}"/>
                </a:ext>
              </a:extLst>
            </p:cNvPr>
            <p:cNvSpPr/>
            <p:nvPr/>
          </p:nvSpPr>
          <p:spPr>
            <a:xfrm>
              <a:off x="7463284" y="2296997"/>
              <a:ext cx="4243480" cy="288609"/>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LLC</a:t>
              </a:r>
            </a:p>
          </p:txBody>
        </p:sp>
        <p:sp>
          <p:nvSpPr>
            <p:cNvPr id="78" name="Rectangle 77">
              <a:extLst>
                <a:ext uri="{FF2B5EF4-FFF2-40B4-BE49-F238E27FC236}">
                  <a16:creationId xmlns:a16="http://schemas.microsoft.com/office/drawing/2014/main" id="{65D3522F-F358-C2B4-7971-9C4593B6A0A7}"/>
                </a:ext>
              </a:extLst>
            </p:cNvPr>
            <p:cNvSpPr/>
            <p:nvPr/>
          </p:nvSpPr>
          <p:spPr>
            <a:xfrm>
              <a:off x="7460485" y="1932319"/>
              <a:ext cx="4243480" cy="288609"/>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DRAM</a:t>
              </a:r>
            </a:p>
          </p:txBody>
        </p:sp>
      </p:grpSp>
      <p:sp>
        <p:nvSpPr>
          <p:cNvPr id="80" name="Rectangle 79">
            <a:extLst>
              <a:ext uri="{FF2B5EF4-FFF2-40B4-BE49-F238E27FC236}">
                <a16:creationId xmlns:a16="http://schemas.microsoft.com/office/drawing/2014/main" id="{FA613E84-DB51-8F8C-7504-72CEC38D4A1C}"/>
              </a:ext>
            </a:extLst>
          </p:cNvPr>
          <p:cNvSpPr/>
          <p:nvPr/>
        </p:nvSpPr>
        <p:spPr>
          <a:xfrm>
            <a:off x="328569" y="2608142"/>
            <a:ext cx="831392" cy="510465"/>
          </a:xfrm>
          <a:prstGeom prst="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Calibri" panose="020F0502020204030204"/>
                <a:ea typeface="等线" panose="03000509000000000000" pitchFamily="65" charset="-122"/>
                <a:cs typeface="+mn-cs"/>
                <a:sym typeface="Arial"/>
              </a:rPr>
              <a:t>RISCV CPU</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cxnSp>
        <p:nvCxnSpPr>
          <p:cNvPr id="81" name="Straight Arrow Connector 80">
            <a:extLst>
              <a:ext uri="{FF2B5EF4-FFF2-40B4-BE49-F238E27FC236}">
                <a16:creationId xmlns:a16="http://schemas.microsoft.com/office/drawing/2014/main" id="{83844E3E-3973-1898-D726-CB88738D70B0}"/>
              </a:ext>
            </a:extLst>
          </p:cNvPr>
          <p:cNvCxnSpPr>
            <a:cxnSpLocks/>
            <a:stCxn id="80" idx="2"/>
          </p:cNvCxnSpPr>
          <p:nvPr/>
        </p:nvCxnSpPr>
        <p:spPr>
          <a:xfrm>
            <a:off x="744265" y="3118607"/>
            <a:ext cx="0" cy="176759"/>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34" name="Group 133">
            <a:extLst>
              <a:ext uri="{FF2B5EF4-FFF2-40B4-BE49-F238E27FC236}">
                <a16:creationId xmlns:a16="http://schemas.microsoft.com/office/drawing/2014/main" id="{6FF4F626-C929-14C2-4162-2D46954C37DE}"/>
              </a:ext>
            </a:extLst>
          </p:cNvPr>
          <p:cNvGrpSpPr/>
          <p:nvPr/>
        </p:nvGrpSpPr>
        <p:grpSpPr>
          <a:xfrm>
            <a:off x="314500" y="3283704"/>
            <a:ext cx="1460206" cy="428039"/>
            <a:chOff x="314500" y="3283704"/>
            <a:chExt cx="1460206" cy="428039"/>
          </a:xfrm>
        </p:grpSpPr>
        <p:sp>
          <p:nvSpPr>
            <p:cNvPr id="82" name="Rectangle: Rounded Corners 81">
              <a:extLst>
                <a:ext uri="{FF2B5EF4-FFF2-40B4-BE49-F238E27FC236}">
                  <a16:creationId xmlns:a16="http://schemas.microsoft.com/office/drawing/2014/main" id="{8D21FFD9-D997-43CC-022E-E28CD7FDEA69}"/>
                </a:ext>
              </a:extLst>
            </p:cNvPr>
            <p:cNvSpPr/>
            <p:nvPr/>
          </p:nvSpPr>
          <p:spPr>
            <a:xfrm>
              <a:off x="314500" y="3283704"/>
              <a:ext cx="1460206" cy="428039"/>
            </a:xfrm>
            <a:prstGeom prst="roundRect">
              <a:avLst/>
            </a:prstGeom>
            <a:solidFill>
              <a:schemeClr val="accent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a:solidFill>
                    <a:schemeClr val="tx1"/>
                  </a:solidFill>
                </a:rPr>
                <a:t>Accel</a:t>
              </a:r>
            </a:p>
          </p:txBody>
        </p:sp>
        <p:sp>
          <p:nvSpPr>
            <p:cNvPr id="83" name="Rectangle 82">
              <a:extLst>
                <a:ext uri="{FF2B5EF4-FFF2-40B4-BE49-F238E27FC236}">
                  <a16:creationId xmlns:a16="http://schemas.microsoft.com/office/drawing/2014/main" id="{9832D779-965C-F794-5087-F4A0BB109D17}"/>
                </a:ext>
              </a:extLst>
            </p:cNvPr>
            <p:cNvSpPr/>
            <p:nvPr/>
          </p:nvSpPr>
          <p:spPr>
            <a:xfrm>
              <a:off x="483020" y="3377803"/>
              <a:ext cx="217690" cy="99309"/>
            </a:xfrm>
            <a:prstGeom prst="rect">
              <a:avLst/>
            </a:prstGeom>
            <a:solidFill>
              <a:srgbClr val="F8C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76EE28A6-0874-EF64-882C-856DA94EE928}"/>
                </a:ext>
              </a:extLst>
            </p:cNvPr>
            <p:cNvSpPr/>
            <p:nvPr/>
          </p:nvSpPr>
          <p:spPr>
            <a:xfrm>
              <a:off x="744265" y="3377803"/>
              <a:ext cx="217690" cy="99309"/>
            </a:xfrm>
            <a:prstGeom prst="rect">
              <a:avLst/>
            </a:prstGeom>
            <a:solidFill>
              <a:srgbClr val="F8C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737F0049-6737-94F8-0891-8E859D769F9D}"/>
                </a:ext>
              </a:extLst>
            </p:cNvPr>
            <p:cNvSpPr/>
            <p:nvPr/>
          </p:nvSpPr>
          <p:spPr>
            <a:xfrm>
              <a:off x="483020" y="3517413"/>
              <a:ext cx="217690" cy="99309"/>
            </a:xfrm>
            <a:prstGeom prst="rect">
              <a:avLst/>
            </a:prstGeom>
            <a:solidFill>
              <a:srgbClr val="BC8FD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CDA84775-2753-35A6-BD62-E2F4D26FFD3F}"/>
                </a:ext>
              </a:extLst>
            </p:cNvPr>
            <p:cNvSpPr/>
            <p:nvPr/>
          </p:nvSpPr>
          <p:spPr>
            <a:xfrm>
              <a:off x="744265" y="3514152"/>
              <a:ext cx="217690" cy="99309"/>
            </a:xfrm>
            <a:prstGeom prst="rect">
              <a:avLst/>
            </a:prstGeom>
            <a:solidFill>
              <a:srgbClr val="F8C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7" name="Content Placeholder 2">
            <a:extLst>
              <a:ext uri="{FF2B5EF4-FFF2-40B4-BE49-F238E27FC236}">
                <a16:creationId xmlns:a16="http://schemas.microsoft.com/office/drawing/2014/main" id="{BE339AB7-57B2-B891-AA37-1BB508987F5B}"/>
              </a:ext>
            </a:extLst>
          </p:cNvPr>
          <p:cNvSpPr>
            <a:spLocks noGrp="1"/>
          </p:cNvSpPr>
          <p:nvPr>
            <p:ph idx="1"/>
          </p:nvPr>
        </p:nvSpPr>
        <p:spPr>
          <a:xfrm>
            <a:off x="5124150" y="1033978"/>
            <a:ext cx="7176478" cy="5824022"/>
          </a:xfrm>
        </p:spPr>
        <p:txBody>
          <a:bodyPr>
            <a:noAutofit/>
          </a:bodyPr>
          <a:lstStyle/>
          <a:p>
            <a:r>
              <a:rPr lang="en-US" dirty="0"/>
              <a:t>System Params</a:t>
            </a:r>
          </a:p>
          <a:p>
            <a:pPr lvl="1"/>
            <a:r>
              <a:rPr lang="en-US" dirty="0"/>
              <a:t>L2 Banks</a:t>
            </a:r>
          </a:p>
          <a:p>
            <a:pPr lvl="1"/>
            <a:r>
              <a:rPr lang="en-US" dirty="0"/>
              <a:t>L2 Capacity</a:t>
            </a:r>
          </a:p>
          <a:p>
            <a:pPr lvl="1"/>
            <a:r>
              <a:rPr lang="en-US" dirty="0" err="1"/>
              <a:t>NoC</a:t>
            </a:r>
            <a:r>
              <a:rPr lang="en-US" dirty="0"/>
              <a:t> Bandwidth</a:t>
            </a:r>
          </a:p>
          <a:p>
            <a:pPr lvl="1"/>
            <a:r>
              <a:rPr lang="en-US" dirty="0"/>
              <a:t># Cores</a:t>
            </a:r>
          </a:p>
          <a:p>
            <a:pPr marL="457200" lvl="1" indent="0">
              <a:buNone/>
            </a:pPr>
            <a:endParaRPr lang="en-US" dirty="0"/>
          </a:p>
          <a:p>
            <a:r>
              <a:rPr lang="en-US" dirty="0"/>
              <a:t>Spatial Params</a:t>
            </a:r>
          </a:p>
          <a:p>
            <a:pPr lvl="1"/>
            <a:r>
              <a:rPr lang="en-US" dirty="0"/>
              <a:t>Common (PEs/switches/mem/ports)</a:t>
            </a:r>
          </a:p>
          <a:p>
            <a:pPr lvl="2"/>
            <a:r>
              <a:rPr lang="en-US" dirty="0"/>
              <a:t>Width, </a:t>
            </a:r>
            <a:r>
              <a:rPr lang="en-US" dirty="0" err="1"/>
              <a:t>Topolgy</a:t>
            </a:r>
            <a:endParaRPr lang="en-US" dirty="0"/>
          </a:p>
          <a:p>
            <a:pPr lvl="1"/>
            <a:r>
              <a:rPr lang="en-US" dirty="0"/>
              <a:t>Proc Elements (PEs)</a:t>
            </a:r>
          </a:p>
          <a:p>
            <a:pPr lvl="2"/>
            <a:r>
              <a:rPr lang="en-US" dirty="0" err="1"/>
              <a:t>Func</a:t>
            </a:r>
            <a:r>
              <a:rPr lang="en-US" dirty="0"/>
              <a:t>-unit Set, Static/dynamic Sched., Dedicated/Shared</a:t>
            </a:r>
          </a:p>
          <a:p>
            <a:pPr lvl="1"/>
            <a:r>
              <a:rPr lang="en-US" dirty="0"/>
              <a:t>Memory Units (stream engines)</a:t>
            </a:r>
          </a:p>
          <a:p>
            <a:pPr lvl="2"/>
            <a:r>
              <a:rPr lang="en-US" dirty="0"/>
              <a:t>DMA, SPADs, Recurrence Bus, Generate</a:t>
            </a:r>
          </a:p>
          <a:p>
            <a:pPr lvl="2"/>
            <a:r>
              <a:rPr lang="en-US" dirty="0"/>
              <a:t>Capacity</a:t>
            </a:r>
          </a:p>
          <a:p>
            <a:pPr lvl="2"/>
            <a:r>
              <a:rPr lang="en-US" dirty="0"/>
              <a:t>Address Patterns Supported (affine, indirect)</a:t>
            </a:r>
          </a:p>
          <a:p>
            <a:pPr lvl="1"/>
            <a:endParaRPr lang="en-US" dirty="0"/>
          </a:p>
        </p:txBody>
      </p:sp>
      <p:grpSp>
        <p:nvGrpSpPr>
          <p:cNvPr id="135" name="Group 134">
            <a:extLst>
              <a:ext uri="{FF2B5EF4-FFF2-40B4-BE49-F238E27FC236}">
                <a16:creationId xmlns:a16="http://schemas.microsoft.com/office/drawing/2014/main" id="{C9545BCB-2418-4689-D073-335A9B2C2802}"/>
              </a:ext>
            </a:extLst>
          </p:cNvPr>
          <p:cNvGrpSpPr/>
          <p:nvPr/>
        </p:nvGrpSpPr>
        <p:grpSpPr>
          <a:xfrm>
            <a:off x="328569" y="3980920"/>
            <a:ext cx="3492934" cy="2788283"/>
            <a:chOff x="328569" y="4019909"/>
            <a:chExt cx="3492934" cy="2788283"/>
          </a:xfrm>
        </p:grpSpPr>
        <p:sp>
          <p:nvSpPr>
            <p:cNvPr id="101" name="Rectangle: Rounded Corners 100">
              <a:extLst>
                <a:ext uri="{FF2B5EF4-FFF2-40B4-BE49-F238E27FC236}">
                  <a16:creationId xmlns:a16="http://schemas.microsoft.com/office/drawing/2014/main" id="{FF5A64D9-A8A1-30AE-AE3C-332D93F0BD63}"/>
                </a:ext>
              </a:extLst>
            </p:cNvPr>
            <p:cNvSpPr/>
            <p:nvPr/>
          </p:nvSpPr>
          <p:spPr>
            <a:xfrm>
              <a:off x="328569" y="4019909"/>
              <a:ext cx="3492934" cy="2777706"/>
            </a:xfrm>
            <a:prstGeom prst="roundRect">
              <a:avLst>
                <a:gd name="adj" fmla="val 6326"/>
              </a:avLst>
            </a:prstGeom>
            <a:solidFill>
              <a:schemeClr val="accent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b="1" dirty="0">
                <a:solidFill>
                  <a:schemeClr val="tx1"/>
                </a:solidFill>
              </a:endParaRPr>
            </a:p>
          </p:txBody>
        </p:sp>
        <p:cxnSp>
          <p:nvCxnSpPr>
            <p:cNvPr id="5" name="Straight Arrow Connector 4">
              <a:extLst>
                <a:ext uri="{FF2B5EF4-FFF2-40B4-BE49-F238E27FC236}">
                  <a16:creationId xmlns:a16="http://schemas.microsoft.com/office/drawing/2014/main" id="{D3B483DD-4F91-8BEF-65CF-9C8F1ACCCED2}"/>
                </a:ext>
              </a:extLst>
            </p:cNvPr>
            <p:cNvCxnSpPr>
              <a:cxnSpLocks/>
            </p:cNvCxnSpPr>
            <p:nvPr/>
          </p:nvCxnSpPr>
          <p:spPr>
            <a:xfrm>
              <a:off x="2635841" y="5030865"/>
              <a:ext cx="2" cy="164610"/>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E9EABAD2-4DE1-6677-1AC8-7222307A31F0}"/>
                </a:ext>
              </a:extLst>
            </p:cNvPr>
            <p:cNvCxnSpPr>
              <a:cxnSpLocks/>
            </p:cNvCxnSpPr>
            <p:nvPr/>
          </p:nvCxnSpPr>
          <p:spPr>
            <a:xfrm>
              <a:off x="2081629" y="5028009"/>
              <a:ext cx="2" cy="164610"/>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BFC73C79-AD42-0F7A-AC78-C8EDAC95436A}"/>
                </a:ext>
              </a:extLst>
            </p:cNvPr>
            <p:cNvSpPr/>
            <p:nvPr/>
          </p:nvSpPr>
          <p:spPr>
            <a:xfrm>
              <a:off x="2189508" y="5326582"/>
              <a:ext cx="333757" cy="333757"/>
            </a:xfrm>
            <a:prstGeom prst="ellipse">
              <a:avLst/>
            </a:prstGeom>
            <a:solidFill>
              <a:schemeClr val="accent2">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E61A0988-489C-0B09-1054-E6ACF936F8D8}"/>
                </a:ext>
              </a:extLst>
            </p:cNvPr>
            <p:cNvSpPr/>
            <p:nvPr/>
          </p:nvSpPr>
          <p:spPr>
            <a:xfrm>
              <a:off x="2021276" y="5182591"/>
              <a:ext cx="123241" cy="123241"/>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69491152-D5D6-F721-2E07-9ED603C18329}"/>
                </a:ext>
              </a:extLst>
            </p:cNvPr>
            <p:cNvSpPr/>
            <p:nvPr/>
          </p:nvSpPr>
          <p:spPr>
            <a:xfrm>
              <a:off x="2021276" y="5715960"/>
              <a:ext cx="123241" cy="123241"/>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DA5BACB2-15C8-6E48-85BC-4D789A03CD30}"/>
                </a:ext>
              </a:extLst>
            </p:cNvPr>
            <p:cNvSpPr/>
            <p:nvPr/>
          </p:nvSpPr>
          <p:spPr>
            <a:xfrm>
              <a:off x="2578245" y="5186450"/>
              <a:ext cx="123241" cy="123241"/>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6C6437BA-FE8E-3D51-F3D8-39D8E749B4C3}"/>
                </a:ext>
              </a:extLst>
            </p:cNvPr>
            <p:cNvSpPr/>
            <p:nvPr/>
          </p:nvSpPr>
          <p:spPr>
            <a:xfrm>
              <a:off x="2580929" y="5715960"/>
              <a:ext cx="123241" cy="123241"/>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2" name="Straight Arrow Connector 11">
              <a:extLst>
                <a:ext uri="{FF2B5EF4-FFF2-40B4-BE49-F238E27FC236}">
                  <a16:creationId xmlns:a16="http://schemas.microsoft.com/office/drawing/2014/main" id="{CBE70EE0-3B71-46D8-CD45-E1D8CBCF627D}"/>
                </a:ext>
              </a:extLst>
            </p:cNvPr>
            <p:cNvCxnSpPr>
              <a:cxnSpLocks/>
              <a:stCxn id="8" idx="5"/>
              <a:endCxn id="7" idx="1"/>
            </p:cNvCxnSpPr>
            <p:nvPr/>
          </p:nvCxnSpPr>
          <p:spPr>
            <a:xfrm>
              <a:off x="2126468" y="5287783"/>
              <a:ext cx="111918" cy="87676"/>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3374860-2D46-8F35-1D83-743AE8D611B1}"/>
                </a:ext>
              </a:extLst>
            </p:cNvPr>
            <p:cNvCxnSpPr>
              <a:cxnSpLocks/>
              <a:stCxn id="10" idx="3"/>
              <a:endCxn id="7" idx="7"/>
            </p:cNvCxnSpPr>
            <p:nvPr/>
          </p:nvCxnSpPr>
          <p:spPr>
            <a:xfrm flipH="1">
              <a:off x="2474388" y="5291643"/>
              <a:ext cx="121907" cy="83817"/>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8BB8AC5-8D88-6222-BDC1-0A213D41F473}"/>
                </a:ext>
              </a:extLst>
            </p:cNvPr>
            <p:cNvCxnSpPr>
              <a:cxnSpLocks/>
              <a:stCxn id="9" idx="7"/>
              <a:endCxn id="7" idx="3"/>
            </p:cNvCxnSpPr>
            <p:nvPr/>
          </p:nvCxnSpPr>
          <p:spPr>
            <a:xfrm flipV="1">
              <a:off x="2126468" y="5611461"/>
              <a:ext cx="111918" cy="122547"/>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9D07567-2319-74F9-A876-CCDC4D589E87}"/>
                </a:ext>
              </a:extLst>
            </p:cNvPr>
            <p:cNvCxnSpPr>
              <a:cxnSpLocks/>
              <a:stCxn id="7" idx="5"/>
              <a:endCxn id="11" idx="1"/>
            </p:cNvCxnSpPr>
            <p:nvPr/>
          </p:nvCxnSpPr>
          <p:spPr>
            <a:xfrm>
              <a:off x="2474388" y="5611461"/>
              <a:ext cx="124589" cy="122547"/>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9E8D5A6-65E9-BAA7-267D-2D745EE2FA97}"/>
                </a:ext>
              </a:extLst>
            </p:cNvPr>
            <p:cNvCxnSpPr>
              <a:cxnSpLocks/>
              <a:stCxn id="9" idx="6"/>
              <a:endCxn id="11" idx="2"/>
            </p:cNvCxnSpPr>
            <p:nvPr/>
          </p:nvCxnSpPr>
          <p:spPr>
            <a:xfrm>
              <a:off x="2144517" y="5777581"/>
              <a:ext cx="436413" cy="0"/>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F216544-733F-8868-22F4-70A94383A1F8}"/>
                </a:ext>
              </a:extLst>
            </p:cNvPr>
            <p:cNvCxnSpPr>
              <a:cxnSpLocks/>
              <a:stCxn id="8" idx="4"/>
              <a:endCxn id="9" idx="0"/>
            </p:cNvCxnSpPr>
            <p:nvPr/>
          </p:nvCxnSpPr>
          <p:spPr>
            <a:xfrm>
              <a:off x="2082897" y="5305832"/>
              <a:ext cx="0" cy="410128"/>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DA50CB9-7D2E-94C8-1A85-847FFBAB61E6}"/>
                </a:ext>
              </a:extLst>
            </p:cNvPr>
            <p:cNvCxnSpPr>
              <a:cxnSpLocks/>
              <a:stCxn id="8" idx="6"/>
              <a:endCxn id="10" idx="2"/>
            </p:cNvCxnSpPr>
            <p:nvPr/>
          </p:nvCxnSpPr>
          <p:spPr>
            <a:xfrm>
              <a:off x="2144517" y="5244212"/>
              <a:ext cx="433728" cy="3858"/>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3B05F64-7C04-03B5-456F-D7BDA0908F23}"/>
                </a:ext>
              </a:extLst>
            </p:cNvPr>
            <p:cNvCxnSpPr>
              <a:cxnSpLocks/>
              <a:stCxn id="11" idx="0"/>
              <a:endCxn id="10" idx="4"/>
            </p:cNvCxnSpPr>
            <p:nvPr/>
          </p:nvCxnSpPr>
          <p:spPr>
            <a:xfrm flipH="1" flipV="1">
              <a:off x="2639866" y="5309692"/>
              <a:ext cx="2682" cy="406269"/>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08AA3F4D-5733-AC3D-2C85-7EB13106BFE3}"/>
                </a:ext>
              </a:extLst>
            </p:cNvPr>
            <p:cNvSpPr/>
            <p:nvPr/>
          </p:nvSpPr>
          <p:spPr>
            <a:xfrm>
              <a:off x="2746480" y="5331840"/>
              <a:ext cx="333757" cy="333757"/>
            </a:xfrm>
            <a:prstGeom prst="ellipse">
              <a:avLst/>
            </a:prstGeom>
            <a:solidFill>
              <a:schemeClr val="accent2">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1" name="Straight Arrow Connector 20">
              <a:extLst>
                <a:ext uri="{FF2B5EF4-FFF2-40B4-BE49-F238E27FC236}">
                  <a16:creationId xmlns:a16="http://schemas.microsoft.com/office/drawing/2014/main" id="{E02F82DE-E1A7-5DE3-4492-F60B6B40B2F3}"/>
                </a:ext>
              </a:extLst>
            </p:cNvPr>
            <p:cNvCxnSpPr>
              <a:cxnSpLocks/>
              <a:endCxn id="20" idx="1"/>
            </p:cNvCxnSpPr>
            <p:nvPr/>
          </p:nvCxnSpPr>
          <p:spPr>
            <a:xfrm>
              <a:off x="2683438" y="5293042"/>
              <a:ext cx="111918" cy="87676"/>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E073739-B8BB-AC08-4726-78F0EDD90A46}"/>
                </a:ext>
              </a:extLst>
            </p:cNvPr>
            <p:cNvCxnSpPr>
              <a:cxnSpLocks/>
              <a:endCxn id="20" idx="7"/>
            </p:cNvCxnSpPr>
            <p:nvPr/>
          </p:nvCxnSpPr>
          <p:spPr>
            <a:xfrm flipH="1">
              <a:off x="3031359" y="5046960"/>
              <a:ext cx="149973" cy="333759"/>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6D05054-1F5A-EDD6-1510-0F51827EF2A9}"/>
                </a:ext>
              </a:extLst>
            </p:cNvPr>
            <p:cNvCxnSpPr>
              <a:cxnSpLocks/>
              <a:endCxn id="20" idx="3"/>
            </p:cNvCxnSpPr>
            <p:nvPr/>
          </p:nvCxnSpPr>
          <p:spPr>
            <a:xfrm flipV="1">
              <a:off x="2683438" y="5616719"/>
              <a:ext cx="111918" cy="122547"/>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F9C5C12D-BF11-EB20-CBAC-A7F0F12F9F20}"/>
                </a:ext>
              </a:extLst>
            </p:cNvPr>
            <p:cNvSpPr/>
            <p:nvPr/>
          </p:nvSpPr>
          <p:spPr>
            <a:xfrm>
              <a:off x="2186826" y="5861638"/>
              <a:ext cx="333757" cy="333757"/>
            </a:xfrm>
            <a:prstGeom prst="ellipse">
              <a:avLst/>
            </a:prstGeom>
            <a:solidFill>
              <a:schemeClr val="accent2">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C2964214-5E54-D79D-94CB-417E5CEAF110}"/>
                </a:ext>
              </a:extLst>
            </p:cNvPr>
            <p:cNvSpPr/>
            <p:nvPr/>
          </p:nvSpPr>
          <p:spPr>
            <a:xfrm>
              <a:off x="2018594" y="6251018"/>
              <a:ext cx="123241" cy="123241"/>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7DF57700-6727-6025-2E4D-E7AE108E8CC7}"/>
                </a:ext>
              </a:extLst>
            </p:cNvPr>
            <p:cNvSpPr/>
            <p:nvPr/>
          </p:nvSpPr>
          <p:spPr>
            <a:xfrm>
              <a:off x="2578245" y="6251018"/>
              <a:ext cx="123241" cy="123241"/>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7" name="Straight Arrow Connector 26">
              <a:extLst>
                <a:ext uri="{FF2B5EF4-FFF2-40B4-BE49-F238E27FC236}">
                  <a16:creationId xmlns:a16="http://schemas.microsoft.com/office/drawing/2014/main" id="{8C5517FF-01F8-9003-9CAA-8BBEED56B31D}"/>
                </a:ext>
              </a:extLst>
            </p:cNvPr>
            <p:cNvCxnSpPr>
              <a:cxnSpLocks/>
              <a:endCxn id="24" idx="1"/>
            </p:cNvCxnSpPr>
            <p:nvPr/>
          </p:nvCxnSpPr>
          <p:spPr>
            <a:xfrm>
              <a:off x="2123785" y="5822841"/>
              <a:ext cx="111918" cy="87676"/>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846C848C-5115-4C4C-ADE2-F02FEA2882D2}"/>
                </a:ext>
              </a:extLst>
            </p:cNvPr>
            <p:cNvCxnSpPr>
              <a:cxnSpLocks/>
              <a:endCxn id="24" idx="7"/>
            </p:cNvCxnSpPr>
            <p:nvPr/>
          </p:nvCxnSpPr>
          <p:spPr>
            <a:xfrm flipH="1">
              <a:off x="2471704" y="5826699"/>
              <a:ext cx="121907" cy="83817"/>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548F5A3-BB5B-0F9D-F626-7A335F6C0882}"/>
                </a:ext>
              </a:extLst>
            </p:cNvPr>
            <p:cNvCxnSpPr>
              <a:cxnSpLocks/>
              <a:stCxn id="25" idx="7"/>
              <a:endCxn id="24" idx="3"/>
            </p:cNvCxnSpPr>
            <p:nvPr/>
          </p:nvCxnSpPr>
          <p:spPr>
            <a:xfrm flipV="1">
              <a:off x="2123785" y="6146516"/>
              <a:ext cx="111918" cy="122547"/>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E4EC64C-7C50-B2F4-2584-FDA841E7EA2E}"/>
                </a:ext>
              </a:extLst>
            </p:cNvPr>
            <p:cNvCxnSpPr>
              <a:cxnSpLocks/>
              <a:stCxn id="24" idx="5"/>
              <a:endCxn id="26" idx="1"/>
            </p:cNvCxnSpPr>
            <p:nvPr/>
          </p:nvCxnSpPr>
          <p:spPr>
            <a:xfrm>
              <a:off x="2471704" y="6146516"/>
              <a:ext cx="124589" cy="122547"/>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81EEC58-AE05-E5C8-389B-21BE6F8B9F1B}"/>
                </a:ext>
              </a:extLst>
            </p:cNvPr>
            <p:cNvCxnSpPr>
              <a:cxnSpLocks/>
              <a:endCxn id="25" idx="0"/>
            </p:cNvCxnSpPr>
            <p:nvPr/>
          </p:nvCxnSpPr>
          <p:spPr>
            <a:xfrm>
              <a:off x="2080213" y="5840889"/>
              <a:ext cx="0" cy="410128"/>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F014F551-36F1-AD1A-9A83-37F39411C432}"/>
                </a:ext>
              </a:extLst>
            </p:cNvPr>
            <p:cNvCxnSpPr>
              <a:cxnSpLocks/>
              <a:stCxn id="26" idx="0"/>
            </p:cNvCxnSpPr>
            <p:nvPr/>
          </p:nvCxnSpPr>
          <p:spPr>
            <a:xfrm flipH="1" flipV="1">
              <a:off x="2637184" y="5844747"/>
              <a:ext cx="2682" cy="406269"/>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1559E607-A24E-1349-F904-D07E1C4E924F}"/>
                </a:ext>
              </a:extLst>
            </p:cNvPr>
            <p:cNvCxnSpPr>
              <a:cxnSpLocks/>
            </p:cNvCxnSpPr>
            <p:nvPr/>
          </p:nvCxnSpPr>
          <p:spPr>
            <a:xfrm>
              <a:off x="2635841" y="6373349"/>
              <a:ext cx="2" cy="164610"/>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1D319789-753A-2305-178A-1427A682DCE8}"/>
                </a:ext>
              </a:extLst>
            </p:cNvPr>
            <p:cNvCxnSpPr>
              <a:cxnSpLocks/>
            </p:cNvCxnSpPr>
            <p:nvPr/>
          </p:nvCxnSpPr>
          <p:spPr>
            <a:xfrm>
              <a:off x="2081629" y="6370496"/>
              <a:ext cx="2" cy="164610"/>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05D2887B-D1A8-4CBC-084A-1DE314A73656}"/>
                </a:ext>
              </a:extLst>
            </p:cNvPr>
            <p:cNvSpPr/>
            <p:nvPr/>
          </p:nvSpPr>
          <p:spPr>
            <a:xfrm>
              <a:off x="1434200" y="6537292"/>
              <a:ext cx="1907305" cy="181847"/>
            </a:xfrm>
            <a:prstGeom prst="rect">
              <a:avLst/>
            </a:prstGeom>
            <a:solidFill>
              <a:schemeClr val="accent6">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6" name="Connector: Elbow 35">
              <a:extLst>
                <a:ext uri="{FF2B5EF4-FFF2-40B4-BE49-F238E27FC236}">
                  <a16:creationId xmlns:a16="http://schemas.microsoft.com/office/drawing/2014/main" id="{0CFB6803-30D8-4CAC-37E8-0426E9BDC1A6}"/>
                </a:ext>
              </a:extLst>
            </p:cNvPr>
            <p:cNvCxnSpPr>
              <a:cxnSpLocks/>
              <a:stCxn id="35" idx="3"/>
              <a:endCxn id="52" idx="1"/>
            </p:cNvCxnSpPr>
            <p:nvPr/>
          </p:nvCxnSpPr>
          <p:spPr>
            <a:xfrm flipV="1">
              <a:off x="3341505" y="6472342"/>
              <a:ext cx="267632" cy="155874"/>
            </a:xfrm>
            <a:prstGeom prst="bentConnector2">
              <a:avLst/>
            </a:prstGeom>
            <a:ln w="127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ED6006B1-9B28-E800-7485-AD4EEC844F37}"/>
                </a:ext>
              </a:extLst>
            </p:cNvPr>
            <p:cNvCxnSpPr>
              <a:cxnSpLocks/>
              <a:endCxn id="38" idx="1"/>
            </p:cNvCxnSpPr>
            <p:nvPr/>
          </p:nvCxnSpPr>
          <p:spPr>
            <a:xfrm>
              <a:off x="1514125" y="5028009"/>
              <a:ext cx="156758" cy="347451"/>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1E119786-0D73-8FB8-CFB8-E3CDE732A88F}"/>
                </a:ext>
              </a:extLst>
            </p:cNvPr>
            <p:cNvSpPr/>
            <p:nvPr/>
          </p:nvSpPr>
          <p:spPr>
            <a:xfrm>
              <a:off x="1622004" y="5326582"/>
              <a:ext cx="333757" cy="333757"/>
            </a:xfrm>
            <a:prstGeom prst="ellipse">
              <a:avLst/>
            </a:prstGeom>
            <a:solidFill>
              <a:schemeClr val="accent2">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id="{383CDD17-ADF6-D22D-1621-0148DDFD19A1}"/>
                </a:ext>
              </a:extLst>
            </p:cNvPr>
            <p:cNvSpPr/>
            <p:nvPr/>
          </p:nvSpPr>
          <p:spPr>
            <a:xfrm>
              <a:off x="1453772" y="5715960"/>
              <a:ext cx="123241" cy="123241"/>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0" name="Straight Arrow Connector 39">
              <a:extLst>
                <a:ext uri="{FF2B5EF4-FFF2-40B4-BE49-F238E27FC236}">
                  <a16:creationId xmlns:a16="http://schemas.microsoft.com/office/drawing/2014/main" id="{5ECFAA54-36B8-89ED-6624-73D9AD4D3DBA}"/>
                </a:ext>
              </a:extLst>
            </p:cNvPr>
            <p:cNvCxnSpPr>
              <a:cxnSpLocks/>
              <a:endCxn id="38" idx="7"/>
            </p:cNvCxnSpPr>
            <p:nvPr/>
          </p:nvCxnSpPr>
          <p:spPr>
            <a:xfrm flipH="1">
              <a:off x="1906884" y="5291643"/>
              <a:ext cx="121907" cy="83817"/>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09BEAA35-6062-7341-B822-A1739297F6CB}"/>
                </a:ext>
              </a:extLst>
            </p:cNvPr>
            <p:cNvCxnSpPr>
              <a:cxnSpLocks/>
              <a:stCxn id="39" idx="7"/>
              <a:endCxn id="38" idx="3"/>
            </p:cNvCxnSpPr>
            <p:nvPr/>
          </p:nvCxnSpPr>
          <p:spPr>
            <a:xfrm flipV="1">
              <a:off x="1558964" y="5611461"/>
              <a:ext cx="111918" cy="122547"/>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6F474824-B987-99AC-A5AF-505E7CF28361}"/>
                </a:ext>
              </a:extLst>
            </p:cNvPr>
            <p:cNvCxnSpPr>
              <a:cxnSpLocks/>
              <a:stCxn id="38" idx="5"/>
            </p:cNvCxnSpPr>
            <p:nvPr/>
          </p:nvCxnSpPr>
          <p:spPr>
            <a:xfrm>
              <a:off x="1906884" y="5611461"/>
              <a:ext cx="124589" cy="122547"/>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A54DB8BF-DE12-A7FA-5F41-60E37B3C4B8B}"/>
                </a:ext>
              </a:extLst>
            </p:cNvPr>
            <p:cNvSpPr/>
            <p:nvPr/>
          </p:nvSpPr>
          <p:spPr>
            <a:xfrm>
              <a:off x="1619321" y="5861638"/>
              <a:ext cx="333757" cy="333757"/>
            </a:xfrm>
            <a:prstGeom prst="ellipse">
              <a:avLst/>
            </a:prstGeom>
            <a:solidFill>
              <a:srgbClr val="BC8FDD"/>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76166C52-AFB5-9430-DBA4-B8BDB083669C}"/>
                </a:ext>
              </a:extLst>
            </p:cNvPr>
            <p:cNvSpPr/>
            <p:nvPr/>
          </p:nvSpPr>
          <p:spPr>
            <a:xfrm>
              <a:off x="1451089" y="6251018"/>
              <a:ext cx="123241" cy="123241"/>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5" name="Straight Arrow Connector 44">
              <a:extLst>
                <a:ext uri="{FF2B5EF4-FFF2-40B4-BE49-F238E27FC236}">
                  <a16:creationId xmlns:a16="http://schemas.microsoft.com/office/drawing/2014/main" id="{B1ACE830-DB24-E2F7-E7A9-B40FB76738E7}"/>
                </a:ext>
              </a:extLst>
            </p:cNvPr>
            <p:cNvCxnSpPr>
              <a:cxnSpLocks/>
              <a:endCxn id="43" idx="1"/>
            </p:cNvCxnSpPr>
            <p:nvPr/>
          </p:nvCxnSpPr>
          <p:spPr>
            <a:xfrm>
              <a:off x="1556282" y="5822841"/>
              <a:ext cx="111918" cy="87676"/>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7EC9D387-991A-6C81-42DC-83BD10905676}"/>
                </a:ext>
              </a:extLst>
            </p:cNvPr>
            <p:cNvCxnSpPr>
              <a:cxnSpLocks/>
              <a:endCxn id="43" idx="7"/>
            </p:cNvCxnSpPr>
            <p:nvPr/>
          </p:nvCxnSpPr>
          <p:spPr>
            <a:xfrm flipH="1">
              <a:off x="1904201" y="5826699"/>
              <a:ext cx="121907" cy="83817"/>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7D9503D0-17B7-8806-EAD8-9020BD8CA366}"/>
                </a:ext>
              </a:extLst>
            </p:cNvPr>
            <p:cNvCxnSpPr>
              <a:cxnSpLocks/>
              <a:stCxn id="44" idx="7"/>
              <a:endCxn id="43" idx="3"/>
            </p:cNvCxnSpPr>
            <p:nvPr/>
          </p:nvCxnSpPr>
          <p:spPr>
            <a:xfrm flipV="1">
              <a:off x="1556282" y="6146516"/>
              <a:ext cx="111918" cy="122547"/>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72A99BA4-F3B4-36EA-9000-AA3B7B6B63D5}"/>
                </a:ext>
              </a:extLst>
            </p:cNvPr>
            <p:cNvCxnSpPr>
              <a:cxnSpLocks/>
              <a:endCxn id="44" idx="0"/>
            </p:cNvCxnSpPr>
            <p:nvPr/>
          </p:nvCxnSpPr>
          <p:spPr>
            <a:xfrm>
              <a:off x="1512708" y="5840889"/>
              <a:ext cx="0" cy="410128"/>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EB4D53CE-378B-E66C-CB87-E880BB4DD279}"/>
                </a:ext>
              </a:extLst>
            </p:cNvPr>
            <p:cNvCxnSpPr>
              <a:cxnSpLocks/>
            </p:cNvCxnSpPr>
            <p:nvPr/>
          </p:nvCxnSpPr>
          <p:spPr>
            <a:xfrm>
              <a:off x="1514125" y="6370496"/>
              <a:ext cx="2" cy="164610"/>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13C2EE43-DFA1-84A1-A2A0-DC908D125AA8}"/>
                </a:ext>
              </a:extLst>
            </p:cNvPr>
            <p:cNvSpPr/>
            <p:nvPr/>
          </p:nvSpPr>
          <p:spPr>
            <a:xfrm>
              <a:off x="1434198" y="4865376"/>
              <a:ext cx="1907306" cy="181847"/>
            </a:xfrm>
            <a:prstGeom prst="rect">
              <a:avLst/>
            </a:prstGeom>
            <a:solidFill>
              <a:schemeClr val="accent6">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Calibri" panose="020F0502020204030204"/>
                  <a:ea typeface="+mn-ea"/>
                  <a:cs typeface="+mn-cs"/>
                </a:rPr>
                <a:t>Ports</a:t>
              </a:r>
            </a:p>
          </p:txBody>
        </p:sp>
        <p:cxnSp>
          <p:nvCxnSpPr>
            <p:cNvPr id="56" name="Straight Arrow Connector 55">
              <a:extLst>
                <a:ext uri="{FF2B5EF4-FFF2-40B4-BE49-F238E27FC236}">
                  <a16:creationId xmlns:a16="http://schemas.microsoft.com/office/drawing/2014/main" id="{15617C6F-505C-3F58-09F4-1128037B4577}"/>
                </a:ext>
              </a:extLst>
            </p:cNvPr>
            <p:cNvCxnSpPr>
              <a:cxnSpLocks/>
            </p:cNvCxnSpPr>
            <p:nvPr/>
          </p:nvCxnSpPr>
          <p:spPr>
            <a:xfrm flipH="1">
              <a:off x="1753947" y="4597883"/>
              <a:ext cx="2230" cy="267497"/>
            </a:xfrm>
            <a:prstGeom prst="straightConnector1">
              <a:avLst/>
            </a:prstGeom>
            <a:ln w="12700">
              <a:solidFill>
                <a:schemeClr val="bg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07A036B7-3560-BD58-9439-094B5B699754}"/>
                </a:ext>
              </a:extLst>
            </p:cNvPr>
            <p:cNvCxnSpPr>
              <a:cxnSpLocks/>
            </p:cNvCxnSpPr>
            <p:nvPr/>
          </p:nvCxnSpPr>
          <p:spPr>
            <a:xfrm>
              <a:off x="2561454" y="4609935"/>
              <a:ext cx="0" cy="255444"/>
            </a:xfrm>
            <a:prstGeom prst="straightConnector1">
              <a:avLst/>
            </a:prstGeom>
            <a:ln w="38100">
              <a:solidFill>
                <a:schemeClr val="bg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53F387D9-07F1-DD8A-74B4-66FA04BC1CFD}"/>
                </a:ext>
              </a:extLst>
            </p:cNvPr>
            <p:cNvCxnSpPr>
              <a:cxnSpLocks/>
            </p:cNvCxnSpPr>
            <p:nvPr/>
          </p:nvCxnSpPr>
          <p:spPr>
            <a:xfrm>
              <a:off x="3188593" y="4441978"/>
              <a:ext cx="0" cy="423397"/>
            </a:xfrm>
            <a:prstGeom prst="straightConnector1">
              <a:avLst/>
            </a:prstGeom>
            <a:ln w="12700">
              <a:solidFill>
                <a:schemeClr val="bg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397D9B8C-054F-FE9D-37D9-F89E726E2518}"/>
                </a:ext>
              </a:extLst>
            </p:cNvPr>
            <p:cNvSpPr/>
            <p:nvPr/>
          </p:nvSpPr>
          <p:spPr>
            <a:xfrm rot="16200000">
              <a:off x="3181561" y="5924496"/>
              <a:ext cx="855151" cy="240540"/>
            </a:xfrm>
            <a:prstGeom prst="rect">
              <a:avLst/>
            </a:prstGeom>
            <a:solidFill>
              <a:srgbClr val="B4C7E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Rec Bus</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53" name="Connector: Elbow 52">
              <a:extLst>
                <a:ext uri="{FF2B5EF4-FFF2-40B4-BE49-F238E27FC236}">
                  <a16:creationId xmlns:a16="http://schemas.microsoft.com/office/drawing/2014/main" id="{F3DF7B91-81E3-4664-9A87-3B5B99B38113}"/>
                </a:ext>
              </a:extLst>
            </p:cNvPr>
            <p:cNvCxnSpPr>
              <a:cxnSpLocks/>
              <a:stCxn id="52" idx="3"/>
              <a:endCxn id="50" idx="3"/>
            </p:cNvCxnSpPr>
            <p:nvPr/>
          </p:nvCxnSpPr>
          <p:spPr>
            <a:xfrm rot="16200000" flipV="1">
              <a:off x="3144875" y="5152929"/>
              <a:ext cx="660891" cy="267632"/>
            </a:xfrm>
            <a:prstGeom prst="bentConnector2">
              <a:avLst/>
            </a:prstGeom>
            <a:ln w="127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7" name="Rectangle 86">
              <a:extLst>
                <a:ext uri="{FF2B5EF4-FFF2-40B4-BE49-F238E27FC236}">
                  <a16:creationId xmlns:a16="http://schemas.microsoft.com/office/drawing/2014/main" id="{18198447-E5B2-A7D1-1AEE-F489729E71C7}"/>
                </a:ext>
              </a:extLst>
            </p:cNvPr>
            <p:cNvSpPr/>
            <p:nvPr/>
          </p:nvSpPr>
          <p:spPr>
            <a:xfrm>
              <a:off x="3049119" y="4199415"/>
              <a:ext cx="725841" cy="242559"/>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Calibri" panose="020F0502020204030204"/>
                  <a:ea typeface="等线" panose="03000509000000000000" pitchFamily="65" charset="-122"/>
                  <a:cs typeface="+mn-cs"/>
                  <a:sym typeface="Arial"/>
                </a:rPr>
                <a:t>DMA</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
          <p:nvSpPr>
            <p:cNvPr id="97" name="Rectangle 96">
              <a:extLst>
                <a:ext uri="{FF2B5EF4-FFF2-40B4-BE49-F238E27FC236}">
                  <a16:creationId xmlns:a16="http://schemas.microsoft.com/office/drawing/2014/main" id="{CE6CA1FD-52D8-2660-8EF6-7A21EB81CC41}"/>
                </a:ext>
              </a:extLst>
            </p:cNvPr>
            <p:cNvSpPr/>
            <p:nvPr/>
          </p:nvSpPr>
          <p:spPr>
            <a:xfrm>
              <a:off x="1275398" y="4076771"/>
              <a:ext cx="683383" cy="533161"/>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Calibri" panose="020F0502020204030204"/>
                  <a:ea typeface="等线" panose="03000509000000000000" pitchFamily="65" charset="-122"/>
                  <a:cs typeface="+mn-cs"/>
                  <a:sym typeface="Arial"/>
                </a:rPr>
                <a:t>SPAD 1</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
          <p:nvSpPr>
            <p:cNvPr id="99" name="Rectangle 98">
              <a:extLst>
                <a:ext uri="{FF2B5EF4-FFF2-40B4-BE49-F238E27FC236}">
                  <a16:creationId xmlns:a16="http://schemas.microsoft.com/office/drawing/2014/main" id="{EDE8FD24-ED68-3924-23B0-93AD68A53CDA}"/>
                </a:ext>
              </a:extLst>
            </p:cNvPr>
            <p:cNvSpPr/>
            <p:nvPr/>
          </p:nvSpPr>
          <p:spPr>
            <a:xfrm>
              <a:off x="2092406" y="4067349"/>
              <a:ext cx="908513" cy="548095"/>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Calibri" panose="020F0502020204030204"/>
                  <a:ea typeface="等线" panose="03000509000000000000" pitchFamily="65" charset="-122"/>
                  <a:cs typeface="+mn-cs"/>
                  <a:sym typeface="Arial"/>
                </a:rPr>
                <a:t>SPAD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Calibri" panose="020F0502020204030204"/>
                  <a:ea typeface="等线" panose="03000509000000000000" pitchFamily="65" charset="-122"/>
                  <a:cs typeface="+mn-cs"/>
                  <a:sym typeface="Arial"/>
                </a:rPr>
                <a:t>2</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
          <p:nvSpPr>
            <p:cNvPr id="116" name="TextBox 115">
              <a:extLst>
                <a:ext uri="{FF2B5EF4-FFF2-40B4-BE49-F238E27FC236}">
                  <a16:creationId xmlns:a16="http://schemas.microsoft.com/office/drawing/2014/main" id="{DBFEF719-667B-D424-5EC7-C485E411714C}"/>
                </a:ext>
              </a:extLst>
            </p:cNvPr>
            <p:cNvSpPr txBox="1"/>
            <p:nvPr/>
          </p:nvSpPr>
          <p:spPr>
            <a:xfrm>
              <a:off x="735838" y="6438860"/>
              <a:ext cx="881252" cy="369332"/>
            </a:xfrm>
            <a:prstGeom prst="rect">
              <a:avLst/>
            </a:prstGeom>
            <a:noFill/>
          </p:spPr>
          <p:txBody>
            <a:bodyPr wrap="square">
              <a:spAutoFit/>
            </a:bodyPr>
            <a:lstStyle/>
            <a:p>
              <a:r>
                <a:rPr lang="en-US" b="1" dirty="0">
                  <a:solidFill>
                    <a:schemeClr val="tx1"/>
                  </a:solidFill>
                </a:rPr>
                <a:t>Accel</a:t>
              </a:r>
              <a:endParaRPr lang="en-US" dirty="0"/>
            </a:p>
          </p:txBody>
        </p:sp>
        <p:sp>
          <p:nvSpPr>
            <p:cNvPr id="122" name="Rectangle 121">
              <a:extLst>
                <a:ext uri="{FF2B5EF4-FFF2-40B4-BE49-F238E27FC236}">
                  <a16:creationId xmlns:a16="http://schemas.microsoft.com/office/drawing/2014/main" id="{AEFACD14-B459-4320-70D1-4FA8C9FED69A}"/>
                </a:ext>
              </a:extLst>
            </p:cNvPr>
            <p:cNvSpPr/>
            <p:nvPr/>
          </p:nvSpPr>
          <p:spPr>
            <a:xfrm>
              <a:off x="435195" y="4825587"/>
              <a:ext cx="665489" cy="261426"/>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Calibri" panose="020F0502020204030204"/>
                  <a:ea typeface="等线" panose="03000509000000000000" pitchFamily="65" charset="-122"/>
                  <a:cs typeface="+mn-cs"/>
                  <a:sym typeface="Arial"/>
                </a:rPr>
                <a:t>Gen</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cxnSp>
          <p:nvCxnSpPr>
            <p:cNvPr id="123" name="Straight Arrow Connector 122">
              <a:extLst>
                <a:ext uri="{FF2B5EF4-FFF2-40B4-BE49-F238E27FC236}">
                  <a16:creationId xmlns:a16="http://schemas.microsoft.com/office/drawing/2014/main" id="{848C4982-BF77-067B-6CDD-2D4F9527AD6B}"/>
                </a:ext>
              </a:extLst>
            </p:cNvPr>
            <p:cNvCxnSpPr>
              <a:cxnSpLocks/>
              <a:stCxn id="122" idx="3"/>
              <a:endCxn id="50" idx="1"/>
            </p:cNvCxnSpPr>
            <p:nvPr/>
          </p:nvCxnSpPr>
          <p:spPr>
            <a:xfrm>
              <a:off x="1100684" y="4956300"/>
              <a:ext cx="333514" cy="0"/>
            </a:xfrm>
            <a:prstGeom prst="straightConnector1">
              <a:avLst/>
            </a:prstGeom>
            <a:ln w="12700">
              <a:solidFill>
                <a:schemeClr val="bg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7" name="TextBox 126">
              <a:extLst>
                <a:ext uri="{FF2B5EF4-FFF2-40B4-BE49-F238E27FC236}">
                  <a16:creationId xmlns:a16="http://schemas.microsoft.com/office/drawing/2014/main" id="{B80BE47D-D2B9-43FF-715A-104A2FF5778E}"/>
                </a:ext>
              </a:extLst>
            </p:cNvPr>
            <p:cNvSpPr txBox="1"/>
            <p:nvPr/>
          </p:nvSpPr>
          <p:spPr>
            <a:xfrm>
              <a:off x="418406" y="4106939"/>
              <a:ext cx="907621" cy="646331"/>
            </a:xfrm>
            <a:prstGeom prst="rect">
              <a:avLst/>
            </a:prstGeom>
            <a:noFill/>
          </p:spPr>
          <p:txBody>
            <a:bodyPr wrap="none" rtlCol="0">
              <a:spAutoFit/>
            </a:bodyPr>
            <a:lstStyle/>
            <a:p>
              <a:r>
                <a:rPr lang="en-US" b="1" dirty="0">
                  <a:solidFill>
                    <a:schemeClr val="accent1">
                      <a:lumMod val="60000"/>
                      <a:lumOff val="40000"/>
                    </a:schemeClr>
                  </a:solidFill>
                </a:rPr>
                <a:t>Stream</a:t>
              </a:r>
            </a:p>
            <a:p>
              <a:r>
                <a:rPr lang="en-US" b="1" dirty="0">
                  <a:solidFill>
                    <a:schemeClr val="accent1">
                      <a:lumMod val="60000"/>
                      <a:lumOff val="40000"/>
                    </a:schemeClr>
                  </a:solidFill>
                </a:rPr>
                <a:t>Engines</a:t>
              </a:r>
            </a:p>
          </p:txBody>
        </p:sp>
        <p:cxnSp>
          <p:nvCxnSpPr>
            <p:cNvPr id="128" name="Straight Arrow Connector 127">
              <a:extLst>
                <a:ext uri="{FF2B5EF4-FFF2-40B4-BE49-F238E27FC236}">
                  <a16:creationId xmlns:a16="http://schemas.microsoft.com/office/drawing/2014/main" id="{D120824A-57BC-6E61-E066-FC5BE10A1AF7}"/>
                </a:ext>
              </a:extLst>
            </p:cNvPr>
            <p:cNvCxnSpPr>
              <a:cxnSpLocks/>
            </p:cNvCxnSpPr>
            <p:nvPr/>
          </p:nvCxnSpPr>
          <p:spPr>
            <a:xfrm>
              <a:off x="2795356" y="4609931"/>
              <a:ext cx="0" cy="255444"/>
            </a:xfrm>
            <a:prstGeom prst="straightConnector1">
              <a:avLst/>
            </a:prstGeom>
            <a:ln w="38100">
              <a:solidFill>
                <a:schemeClr val="bg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FC6D348F-99DA-A076-35C0-C6AD79DDEFE9}"/>
                </a:ext>
              </a:extLst>
            </p:cNvPr>
            <p:cNvCxnSpPr>
              <a:cxnSpLocks/>
            </p:cNvCxnSpPr>
            <p:nvPr/>
          </p:nvCxnSpPr>
          <p:spPr>
            <a:xfrm>
              <a:off x="2327552" y="4609931"/>
              <a:ext cx="0" cy="255444"/>
            </a:xfrm>
            <a:prstGeom prst="straightConnector1">
              <a:avLst/>
            </a:prstGeom>
            <a:ln w="38100">
              <a:solidFill>
                <a:schemeClr val="bg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31" name="Rectangle: Rounded Corners 130">
            <a:extLst>
              <a:ext uri="{FF2B5EF4-FFF2-40B4-BE49-F238E27FC236}">
                <a16:creationId xmlns:a16="http://schemas.microsoft.com/office/drawing/2014/main" id="{136221D1-4FE7-02FC-7CF7-2AA9D662B204}"/>
              </a:ext>
            </a:extLst>
          </p:cNvPr>
          <p:cNvSpPr/>
          <p:nvPr/>
        </p:nvSpPr>
        <p:spPr>
          <a:xfrm>
            <a:off x="8344835" y="588879"/>
            <a:ext cx="3667775" cy="1695829"/>
          </a:xfrm>
          <a:prstGeom prst="roundRect">
            <a:avLst/>
          </a:prstGeom>
          <a:solidFill>
            <a:srgbClr val="B4C7E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Key Tradeoffs:</a:t>
            </a:r>
          </a:p>
          <a:p>
            <a:pPr algn="ctr"/>
            <a:r>
              <a:rPr lang="en-US" dirty="0">
                <a:solidFill>
                  <a:schemeClr val="tx1"/>
                </a:solidFill>
              </a:rPr>
              <a:t>Few Big vs More Small Cores?</a:t>
            </a:r>
          </a:p>
          <a:p>
            <a:pPr algn="ctr"/>
            <a:r>
              <a:rPr lang="en-US" dirty="0">
                <a:solidFill>
                  <a:schemeClr val="tx1"/>
                </a:solidFill>
              </a:rPr>
              <a:t>L2 Size vs Scratchpad Size?</a:t>
            </a:r>
          </a:p>
          <a:p>
            <a:pPr algn="ctr"/>
            <a:r>
              <a:rPr lang="en-US" dirty="0">
                <a:solidFill>
                  <a:schemeClr val="tx1"/>
                </a:solidFill>
              </a:rPr>
              <a:t>More Compute vs More Network?</a:t>
            </a:r>
          </a:p>
          <a:p>
            <a:pPr algn="ctr"/>
            <a:r>
              <a:rPr lang="en-US" dirty="0">
                <a:solidFill>
                  <a:schemeClr val="tx1"/>
                </a:solidFill>
              </a:rPr>
              <a:t>Parallelism vs Generality?</a:t>
            </a:r>
          </a:p>
        </p:txBody>
      </p:sp>
      <p:sp>
        <p:nvSpPr>
          <p:cNvPr id="137" name="TextBox 136">
            <a:extLst>
              <a:ext uri="{FF2B5EF4-FFF2-40B4-BE49-F238E27FC236}">
                <a16:creationId xmlns:a16="http://schemas.microsoft.com/office/drawing/2014/main" id="{319BBC4A-657C-97C8-AD63-0590B24595D5}"/>
              </a:ext>
            </a:extLst>
          </p:cNvPr>
          <p:cNvSpPr txBox="1"/>
          <p:nvPr/>
        </p:nvSpPr>
        <p:spPr>
          <a:xfrm>
            <a:off x="8389023" y="2358410"/>
            <a:ext cx="3579397" cy="923330"/>
          </a:xfrm>
          <a:prstGeom prst="rect">
            <a:avLst/>
          </a:prstGeom>
          <a:noFill/>
        </p:spPr>
        <p:txBody>
          <a:bodyPr wrap="square">
            <a:spAutoFit/>
          </a:bodyPr>
          <a:lstStyle/>
          <a:p>
            <a:pPr algn="ctr"/>
            <a:r>
              <a:rPr lang="en-US" b="1" dirty="0">
                <a:solidFill>
                  <a:schemeClr val="tx1"/>
                </a:solidFill>
              </a:rPr>
              <a:t>How? Compiler/DSE must reason about </a:t>
            </a:r>
            <a:r>
              <a:rPr lang="en-US" b="1" dirty="0"/>
              <a:t>model memory and compute bandwidths + data reuse</a:t>
            </a:r>
            <a:endParaRPr lang="en-US" b="1" dirty="0">
              <a:solidFill>
                <a:schemeClr val="tx1"/>
              </a:solidFill>
            </a:endParaRPr>
          </a:p>
        </p:txBody>
      </p:sp>
    </p:spTree>
    <p:extLst>
      <p:ext uri="{BB962C8B-B14F-4D97-AF65-F5344CB8AC3E}">
        <p14:creationId xmlns:p14="http://schemas.microsoft.com/office/powerpoint/2010/main" val="1034541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
                                            <p:txEl>
                                              <p:pRg st="0" end="0"/>
                                            </p:txEl>
                                          </p:spTgt>
                                        </p:tgtEl>
                                        <p:attrNameLst>
                                          <p:attrName>style.visibility</p:attrName>
                                        </p:attrNameLst>
                                      </p:cBhvr>
                                      <p:to>
                                        <p:strVal val="visible"/>
                                      </p:to>
                                    </p:set>
                                    <p:animEffect transition="in" filter="fade">
                                      <p:cBhvr>
                                        <p:cTn id="7" dur="500"/>
                                        <p:tgtEl>
                                          <p:spTgt spid="11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7">
                                            <p:txEl>
                                              <p:pRg st="1" end="1"/>
                                            </p:txEl>
                                          </p:spTgt>
                                        </p:tgtEl>
                                        <p:attrNameLst>
                                          <p:attrName>style.visibility</p:attrName>
                                        </p:attrNameLst>
                                      </p:cBhvr>
                                      <p:to>
                                        <p:strVal val="visible"/>
                                      </p:to>
                                    </p:set>
                                    <p:animEffect transition="in" filter="fade">
                                      <p:cBhvr>
                                        <p:cTn id="10" dur="500"/>
                                        <p:tgtEl>
                                          <p:spTgt spid="11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17">
                                            <p:txEl>
                                              <p:pRg st="2" end="2"/>
                                            </p:txEl>
                                          </p:spTgt>
                                        </p:tgtEl>
                                        <p:attrNameLst>
                                          <p:attrName>style.visibility</p:attrName>
                                        </p:attrNameLst>
                                      </p:cBhvr>
                                      <p:to>
                                        <p:strVal val="visible"/>
                                      </p:to>
                                    </p:set>
                                    <p:animEffect transition="in" filter="fade">
                                      <p:cBhvr>
                                        <p:cTn id="13" dur="500"/>
                                        <p:tgtEl>
                                          <p:spTgt spid="117">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17">
                                            <p:txEl>
                                              <p:pRg st="3" end="3"/>
                                            </p:txEl>
                                          </p:spTgt>
                                        </p:tgtEl>
                                        <p:attrNameLst>
                                          <p:attrName>style.visibility</p:attrName>
                                        </p:attrNameLst>
                                      </p:cBhvr>
                                      <p:to>
                                        <p:strVal val="visible"/>
                                      </p:to>
                                    </p:set>
                                    <p:animEffect transition="in" filter="fade">
                                      <p:cBhvr>
                                        <p:cTn id="16" dur="500"/>
                                        <p:tgtEl>
                                          <p:spTgt spid="117">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17">
                                            <p:txEl>
                                              <p:pRg st="4" end="4"/>
                                            </p:txEl>
                                          </p:spTgt>
                                        </p:tgtEl>
                                        <p:attrNameLst>
                                          <p:attrName>style.visibility</p:attrName>
                                        </p:attrNameLst>
                                      </p:cBhvr>
                                      <p:to>
                                        <p:strVal val="visible"/>
                                      </p:to>
                                    </p:set>
                                    <p:animEffect transition="in" filter="fade">
                                      <p:cBhvr>
                                        <p:cTn id="19" dur="500"/>
                                        <p:tgtEl>
                                          <p:spTgt spid="117">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fade">
                                      <p:cBhvr>
                                        <p:cTn id="22" dur="500"/>
                                        <p:tgtEl>
                                          <p:spTgt spid="6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fade">
                                      <p:cBhvr>
                                        <p:cTn id="25" dur="500"/>
                                        <p:tgtEl>
                                          <p:spTgt spid="62"/>
                                        </p:tgtEl>
                                      </p:cBhvr>
                                    </p:animEffect>
                                  </p:childTnLst>
                                </p:cTn>
                              </p:par>
                              <p:par>
                                <p:cTn id="26" presetID="10" presetClass="entr" presetSubtype="0" fill="hold" nodeType="withEffect">
                                  <p:stCondLst>
                                    <p:cond delay="0"/>
                                  </p:stCondLst>
                                  <p:childTnLst>
                                    <p:set>
                                      <p:cBhvr>
                                        <p:cTn id="27" dur="1" fill="hold">
                                          <p:stCondLst>
                                            <p:cond delay="0"/>
                                          </p:stCondLst>
                                        </p:cTn>
                                        <p:tgtEl>
                                          <p:spTgt spid="63"/>
                                        </p:tgtEl>
                                        <p:attrNameLst>
                                          <p:attrName>style.visibility</p:attrName>
                                        </p:attrNameLst>
                                      </p:cBhvr>
                                      <p:to>
                                        <p:strVal val="visible"/>
                                      </p:to>
                                    </p:set>
                                    <p:animEffect transition="in" filter="fade">
                                      <p:cBhvr>
                                        <p:cTn id="28" dur="500"/>
                                        <p:tgtEl>
                                          <p:spTgt spid="63"/>
                                        </p:tgtEl>
                                      </p:cBhvr>
                                    </p:animEffect>
                                  </p:childTnLst>
                                </p:cTn>
                              </p:par>
                              <p:par>
                                <p:cTn id="29" presetID="10" presetClass="entr" presetSubtype="0" fill="hold" nodeType="withEffect">
                                  <p:stCondLst>
                                    <p:cond delay="0"/>
                                  </p:stCondLst>
                                  <p:childTnLst>
                                    <p:set>
                                      <p:cBhvr>
                                        <p:cTn id="30" dur="1" fill="hold">
                                          <p:stCondLst>
                                            <p:cond delay="0"/>
                                          </p:stCondLst>
                                        </p:cTn>
                                        <p:tgtEl>
                                          <p:spTgt spid="66"/>
                                        </p:tgtEl>
                                        <p:attrNameLst>
                                          <p:attrName>style.visibility</p:attrName>
                                        </p:attrNameLst>
                                      </p:cBhvr>
                                      <p:to>
                                        <p:strVal val="visible"/>
                                      </p:to>
                                    </p:set>
                                    <p:animEffect transition="in" filter="fade">
                                      <p:cBhvr>
                                        <p:cTn id="31" dur="500"/>
                                        <p:tgtEl>
                                          <p:spTgt spid="66"/>
                                        </p:tgtEl>
                                      </p:cBhvr>
                                    </p:animEffect>
                                  </p:childTnLst>
                                </p:cTn>
                              </p:par>
                              <p:par>
                                <p:cTn id="32" presetID="10" presetClass="entr" presetSubtype="0" fill="hold" nodeType="withEffect">
                                  <p:stCondLst>
                                    <p:cond delay="0"/>
                                  </p:stCondLst>
                                  <p:childTnLst>
                                    <p:set>
                                      <p:cBhvr>
                                        <p:cTn id="33" dur="1" fill="hold">
                                          <p:stCondLst>
                                            <p:cond delay="0"/>
                                          </p:stCondLst>
                                        </p:cTn>
                                        <p:tgtEl>
                                          <p:spTgt spid="75"/>
                                        </p:tgtEl>
                                        <p:attrNameLst>
                                          <p:attrName>style.visibility</p:attrName>
                                        </p:attrNameLst>
                                      </p:cBhvr>
                                      <p:to>
                                        <p:strVal val="visible"/>
                                      </p:to>
                                    </p:set>
                                    <p:animEffect transition="in" filter="fade">
                                      <p:cBhvr>
                                        <p:cTn id="34" dur="500"/>
                                        <p:tgtEl>
                                          <p:spTgt spid="7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0"/>
                                        </p:tgtEl>
                                        <p:attrNameLst>
                                          <p:attrName>style.visibility</p:attrName>
                                        </p:attrNameLst>
                                      </p:cBhvr>
                                      <p:to>
                                        <p:strVal val="visible"/>
                                      </p:to>
                                    </p:set>
                                    <p:animEffect transition="in" filter="fade">
                                      <p:cBhvr>
                                        <p:cTn id="37" dur="500"/>
                                        <p:tgtEl>
                                          <p:spTgt spid="80"/>
                                        </p:tgtEl>
                                      </p:cBhvr>
                                    </p:animEffect>
                                  </p:childTnLst>
                                </p:cTn>
                              </p:par>
                              <p:par>
                                <p:cTn id="38" presetID="10" presetClass="entr" presetSubtype="0" fill="hold" nodeType="withEffect">
                                  <p:stCondLst>
                                    <p:cond delay="0"/>
                                  </p:stCondLst>
                                  <p:childTnLst>
                                    <p:set>
                                      <p:cBhvr>
                                        <p:cTn id="39" dur="1" fill="hold">
                                          <p:stCondLst>
                                            <p:cond delay="0"/>
                                          </p:stCondLst>
                                        </p:cTn>
                                        <p:tgtEl>
                                          <p:spTgt spid="81"/>
                                        </p:tgtEl>
                                        <p:attrNameLst>
                                          <p:attrName>style.visibility</p:attrName>
                                        </p:attrNameLst>
                                      </p:cBhvr>
                                      <p:to>
                                        <p:strVal val="visible"/>
                                      </p:to>
                                    </p:set>
                                    <p:animEffect transition="in" filter="fade">
                                      <p:cBhvr>
                                        <p:cTn id="40" dur="500"/>
                                        <p:tgtEl>
                                          <p:spTgt spid="81"/>
                                        </p:tgtEl>
                                      </p:cBhvr>
                                    </p:animEffect>
                                  </p:childTnLst>
                                </p:cTn>
                              </p:par>
                              <p:par>
                                <p:cTn id="41" presetID="10" presetClass="entr" presetSubtype="0" fill="hold" nodeType="withEffect">
                                  <p:stCondLst>
                                    <p:cond delay="0"/>
                                  </p:stCondLst>
                                  <p:childTnLst>
                                    <p:set>
                                      <p:cBhvr>
                                        <p:cTn id="42" dur="1" fill="hold">
                                          <p:stCondLst>
                                            <p:cond delay="0"/>
                                          </p:stCondLst>
                                        </p:cTn>
                                        <p:tgtEl>
                                          <p:spTgt spid="133"/>
                                        </p:tgtEl>
                                        <p:attrNameLst>
                                          <p:attrName>style.visibility</p:attrName>
                                        </p:attrNameLst>
                                      </p:cBhvr>
                                      <p:to>
                                        <p:strVal val="visible"/>
                                      </p:to>
                                    </p:set>
                                    <p:animEffect transition="in" filter="fade">
                                      <p:cBhvr>
                                        <p:cTn id="43" dur="500"/>
                                        <p:tgtEl>
                                          <p:spTgt spid="133"/>
                                        </p:tgtEl>
                                      </p:cBhvr>
                                    </p:animEffect>
                                  </p:childTnLst>
                                </p:cTn>
                              </p:par>
                              <p:par>
                                <p:cTn id="44" presetID="10" presetClass="entr" presetSubtype="0" fill="hold" nodeType="withEffect">
                                  <p:stCondLst>
                                    <p:cond delay="0"/>
                                  </p:stCondLst>
                                  <p:childTnLst>
                                    <p:set>
                                      <p:cBhvr>
                                        <p:cTn id="45" dur="1" fill="hold">
                                          <p:stCondLst>
                                            <p:cond delay="0"/>
                                          </p:stCondLst>
                                        </p:cTn>
                                        <p:tgtEl>
                                          <p:spTgt spid="132"/>
                                        </p:tgtEl>
                                        <p:attrNameLst>
                                          <p:attrName>style.visibility</p:attrName>
                                        </p:attrNameLst>
                                      </p:cBhvr>
                                      <p:to>
                                        <p:strVal val="visible"/>
                                      </p:to>
                                    </p:set>
                                    <p:animEffect transition="in" filter="fade">
                                      <p:cBhvr>
                                        <p:cTn id="46" dur="500"/>
                                        <p:tgtEl>
                                          <p:spTgt spid="132"/>
                                        </p:tgtEl>
                                      </p:cBhvr>
                                    </p:animEffect>
                                  </p:childTnLst>
                                </p:cTn>
                              </p:par>
                              <p:par>
                                <p:cTn id="47" presetID="10" presetClass="entr" presetSubtype="0" fill="hold" nodeType="withEffect">
                                  <p:stCondLst>
                                    <p:cond delay="0"/>
                                  </p:stCondLst>
                                  <p:childTnLst>
                                    <p:set>
                                      <p:cBhvr>
                                        <p:cTn id="48" dur="1" fill="hold">
                                          <p:stCondLst>
                                            <p:cond delay="0"/>
                                          </p:stCondLst>
                                        </p:cTn>
                                        <p:tgtEl>
                                          <p:spTgt spid="134"/>
                                        </p:tgtEl>
                                        <p:attrNameLst>
                                          <p:attrName>style.visibility</p:attrName>
                                        </p:attrNameLst>
                                      </p:cBhvr>
                                      <p:to>
                                        <p:strVal val="visible"/>
                                      </p:to>
                                    </p:set>
                                    <p:animEffect transition="in" filter="fade">
                                      <p:cBhvr>
                                        <p:cTn id="49" dur="500"/>
                                        <p:tgtEl>
                                          <p:spTgt spid="13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17">
                                            <p:txEl>
                                              <p:pRg st="6" end="6"/>
                                            </p:txEl>
                                          </p:spTgt>
                                        </p:tgtEl>
                                        <p:attrNameLst>
                                          <p:attrName>style.visibility</p:attrName>
                                        </p:attrNameLst>
                                      </p:cBhvr>
                                      <p:to>
                                        <p:strVal val="visible"/>
                                      </p:to>
                                    </p:set>
                                    <p:animEffect transition="in" filter="fade">
                                      <p:cBhvr>
                                        <p:cTn id="54" dur="500"/>
                                        <p:tgtEl>
                                          <p:spTgt spid="117">
                                            <p:txEl>
                                              <p:pRg st="6" end="6"/>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117">
                                            <p:txEl>
                                              <p:pRg st="7" end="7"/>
                                            </p:txEl>
                                          </p:spTgt>
                                        </p:tgtEl>
                                        <p:attrNameLst>
                                          <p:attrName>style.visibility</p:attrName>
                                        </p:attrNameLst>
                                      </p:cBhvr>
                                      <p:to>
                                        <p:strVal val="visible"/>
                                      </p:to>
                                    </p:set>
                                    <p:animEffect transition="in" filter="fade">
                                      <p:cBhvr>
                                        <p:cTn id="57" dur="500"/>
                                        <p:tgtEl>
                                          <p:spTgt spid="117">
                                            <p:txEl>
                                              <p:pRg st="7" end="7"/>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117">
                                            <p:txEl>
                                              <p:pRg st="8" end="8"/>
                                            </p:txEl>
                                          </p:spTgt>
                                        </p:tgtEl>
                                        <p:attrNameLst>
                                          <p:attrName>style.visibility</p:attrName>
                                        </p:attrNameLst>
                                      </p:cBhvr>
                                      <p:to>
                                        <p:strVal val="visible"/>
                                      </p:to>
                                    </p:set>
                                    <p:animEffect transition="in" filter="fade">
                                      <p:cBhvr>
                                        <p:cTn id="60" dur="500"/>
                                        <p:tgtEl>
                                          <p:spTgt spid="117">
                                            <p:txEl>
                                              <p:pRg st="8" end="8"/>
                                            </p:txEl>
                                          </p:spTgt>
                                        </p:tgtEl>
                                      </p:cBhvr>
                                    </p:animEffect>
                                  </p:childTnLst>
                                </p:cTn>
                              </p:par>
                              <p:par>
                                <p:cTn id="61" presetID="10" presetClass="entr" presetSubtype="0" fill="hold" nodeType="withEffect">
                                  <p:stCondLst>
                                    <p:cond delay="0"/>
                                  </p:stCondLst>
                                  <p:childTnLst>
                                    <p:set>
                                      <p:cBhvr>
                                        <p:cTn id="62" dur="1" fill="hold">
                                          <p:stCondLst>
                                            <p:cond delay="0"/>
                                          </p:stCondLst>
                                        </p:cTn>
                                        <p:tgtEl>
                                          <p:spTgt spid="117">
                                            <p:txEl>
                                              <p:pRg st="9" end="9"/>
                                            </p:txEl>
                                          </p:spTgt>
                                        </p:tgtEl>
                                        <p:attrNameLst>
                                          <p:attrName>style.visibility</p:attrName>
                                        </p:attrNameLst>
                                      </p:cBhvr>
                                      <p:to>
                                        <p:strVal val="visible"/>
                                      </p:to>
                                    </p:set>
                                    <p:animEffect transition="in" filter="fade">
                                      <p:cBhvr>
                                        <p:cTn id="63" dur="500"/>
                                        <p:tgtEl>
                                          <p:spTgt spid="117">
                                            <p:txEl>
                                              <p:pRg st="9" end="9"/>
                                            </p:txEl>
                                          </p:spTgt>
                                        </p:tgtEl>
                                      </p:cBhvr>
                                    </p:animEffect>
                                  </p:childTnLst>
                                </p:cTn>
                              </p:par>
                              <p:par>
                                <p:cTn id="64" presetID="10" presetClass="entr" presetSubtype="0" fill="hold" nodeType="withEffect">
                                  <p:stCondLst>
                                    <p:cond delay="0"/>
                                  </p:stCondLst>
                                  <p:childTnLst>
                                    <p:set>
                                      <p:cBhvr>
                                        <p:cTn id="65" dur="1" fill="hold">
                                          <p:stCondLst>
                                            <p:cond delay="0"/>
                                          </p:stCondLst>
                                        </p:cTn>
                                        <p:tgtEl>
                                          <p:spTgt spid="117">
                                            <p:txEl>
                                              <p:pRg st="10" end="10"/>
                                            </p:txEl>
                                          </p:spTgt>
                                        </p:tgtEl>
                                        <p:attrNameLst>
                                          <p:attrName>style.visibility</p:attrName>
                                        </p:attrNameLst>
                                      </p:cBhvr>
                                      <p:to>
                                        <p:strVal val="visible"/>
                                      </p:to>
                                    </p:set>
                                    <p:animEffect transition="in" filter="fade">
                                      <p:cBhvr>
                                        <p:cTn id="66" dur="500"/>
                                        <p:tgtEl>
                                          <p:spTgt spid="117">
                                            <p:txEl>
                                              <p:pRg st="10" end="10"/>
                                            </p:txEl>
                                          </p:spTgt>
                                        </p:tgtEl>
                                      </p:cBhvr>
                                    </p:animEffect>
                                  </p:childTnLst>
                                </p:cTn>
                              </p:par>
                              <p:par>
                                <p:cTn id="67" presetID="10" presetClass="entr" presetSubtype="0" fill="hold" nodeType="withEffect">
                                  <p:stCondLst>
                                    <p:cond delay="0"/>
                                  </p:stCondLst>
                                  <p:childTnLst>
                                    <p:set>
                                      <p:cBhvr>
                                        <p:cTn id="68" dur="1" fill="hold">
                                          <p:stCondLst>
                                            <p:cond delay="0"/>
                                          </p:stCondLst>
                                        </p:cTn>
                                        <p:tgtEl>
                                          <p:spTgt spid="117">
                                            <p:txEl>
                                              <p:pRg st="11" end="11"/>
                                            </p:txEl>
                                          </p:spTgt>
                                        </p:tgtEl>
                                        <p:attrNameLst>
                                          <p:attrName>style.visibility</p:attrName>
                                        </p:attrNameLst>
                                      </p:cBhvr>
                                      <p:to>
                                        <p:strVal val="visible"/>
                                      </p:to>
                                    </p:set>
                                    <p:animEffect transition="in" filter="fade">
                                      <p:cBhvr>
                                        <p:cTn id="69" dur="500"/>
                                        <p:tgtEl>
                                          <p:spTgt spid="117">
                                            <p:txEl>
                                              <p:pRg st="11" end="11"/>
                                            </p:txEl>
                                          </p:spTgt>
                                        </p:tgtEl>
                                      </p:cBhvr>
                                    </p:animEffect>
                                  </p:childTnLst>
                                </p:cTn>
                              </p:par>
                              <p:par>
                                <p:cTn id="70" presetID="10" presetClass="entr" presetSubtype="0" fill="hold" nodeType="withEffect">
                                  <p:stCondLst>
                                    <p:cond delay="0"/>
                                  </p:stCondLst>
                                  <p:childTnLst>
                                    <p:set>
                                      <p:cBhvr>
                                        <p:cTn id="71" dur="1" fill="hold">
                                          <p:stCondLst>
                                            <p:cond delay="0"/>
                                          </p:stCondLst>
                                        </p:cTn>
                                        <p:tgtEl>
                                          <p:spTgt spid="117">
                                            <p:txEl>
                                              <p:pRg st="12" end="12"/>
                                            </p:txEl>
                                          </p:spTgt>
                                        </p:tgtEl>
                                        <p:attrNameLst>
                                          <p:attrName>style.visibility</p:attrName>
                                        </p:attrNameLst>
                                      </p:cBhvr>
                                      <p:to>
                                        <p:strVal val="visible"/>
                                      </p:to>
                                    </p:set>
                                    <p:animEffect transition="in" filter="fade">
                                      <p:cBhvr>
                                        <p:cTn id="72" dur="500"/>
                                        <p:tgtEl>
                                          <p:spTgt spid="117">
                                            <p:txEl>
                                              <p:pRg st="12" end="12"/>
                                            </p:txEl>
                                          </p:spTgt>
                                        </p:tgtEl>
                                      </p:cBhvr>
                                    </p:animEffect>
                                  </p:childTnLst>
                                </p:cTn>
                              </p:par>
                              <p:par>
                                <p:cTn id="73" presetID="10" presetClass="entr" presetSubtype="0" fill="hold" nodeType="withEffect">
                                  <p:stCondLst>
                                    <p:cond delay="0"/>
                                  </p:stCondLst>
                                  <p:childTnLst>
                                    <p:set>
                                      <p:cBhvr>
                                        <p:cTn id="74" dur="1" fill="hold">
                                          <p:stCondLst>
                                            <p:cond delay="0"/>
                                          </p:stCondLst>
                                        </p:cTn>
                                        <p:tgtEl>
                                          <p:spTgt spid="117">
                                            <p:txEl>
                                              <p:pRg st="13" end="13"/>
                                            </p:txEl>
                                          </p:spTgt>
                                        </p:tgtEl>
                                        <p:attrNameLst>
                                          <p:attrName>style.visibility</p:attrName>
                                        </p:attrNameLst>
                                      </p:cBhvr>
                                      <p:to>
                                        <p:strVal val="visible"/>
                                      </p:to>
                                    </p:set>
                                    <p:animEffect transition="in" filter="fade">
                                      <p:cBhvr>
                                        <p:cTn id="75" dur="500"/>
                                        <p:tgtEl>
                                          <p:spTgt spid="117">
                                            <p:txEl>
                                              <p:pRg st="13" end="13"/>
                                            </p:txEl>
                                          </p:spTgt>
                                        </p:tgtEl>
                                      </p:cBhvr>
                                    </p:animEffect>
                                  </p:childTnLst>
                                </p:cTn>
                              </p:par>
                              <p:par>
                                <p:cTn id="76" presetID="10" presetClass="entr" presetSubtype="0" fill="hold" nodeType="withEffect">
                                  <p:stCondLst>
                                    <p:cond delay="0"/>
                                  </p:stCondLst>
                                  <p:childTnLst>
                                    <p:set>
                                      <p:cBhvr>
                                        <p:cTn id="77" dur="1" fill="hold">
                                          <p:stCondLst>
                                            <p:cond delay="0"/>
                                          </p:stCondLst>
                                        </p:cTn>
                                        <p:tgtEl>
                                          <p:spTgt spid="117">
                                            <p:txEl>
                                              <p:pRg st="14" end="14"/>
                                            </p:txEl>
                                          </p:spTgt>
                                        </p:tgtEl>
                                        <p:attrNameLst>
                                          <p:attrName>style.visibility</p:attrName>
                                        </p:attrNameLst>
                                      </p:cBhvr>
                                      <p:to>
                                        <p:strVal val="visible"/>
                                      </p:to>
                                    </p:set>
                                    <p:animEffect transition="in" filter="fade">
                                      <p:cBhvr>
                                        <p:cTn id="78" dur="500"/>
                                        <p:tgtEl>
                                          <p:spTgt spid="117">
                                            <p:txEl>
                                              <p:pRg st="14" end="14"/>
                                            </p:txEl>
                                          </p:spTgt>
                                        </p:tgtEl>
                                      </p:cBhvr>
                                    </p:animEffect>
                                  </p:childTnLst>
                                </p:cTn>
                              </p:par>
                              <p:par>
                                <p:cTn id="79" presetID="10" presetClass="entr" presetSubtype="0" fill="hold" nodeType="withEffect">
                                  <p:stCondLst>
                                    <p:cond delay="0"/>
                                  </p:stCondLst>
                                  <p:childTnLst>
                                    <p:set>
                                      <p:cBhvr>
                                        <p:cTn id="80" dur="1" fill="hold">
                                          <p:stCondLst>
                                            <p:cond delay="0"/>
                                          </p:stCondLst>
                                        </p:cTn>
                                        <p:tgtEl>
                                          <p:spTgt spid="135"/>
                                        </p:tgtEl>
                                        <p:attrNameLst>
                                          <p:attrName>style.visibility</p:attrName>
                                        </p:attrNameLst>
                                      </p:cBhvr>
                                      <p:to>
                                        <p:strVal val="visible"/>
                                      </p:to>
                                    </p:set>
                                    <p:animEffect transition="in" filter="fade">
                                      <p:cBhvr>
                                        <p:cTn id="81" dur="500"/>
                                        <p:tgtEl>
                                          <p:spTgt spid="135"/>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131"/>
                                        </p:tgtEl>
                                        <p:attrNameLst>
                                          <p:attrName>style.visibility</p:attrName>
                                        </p:attrNameLst>
                                      </p:cBhvr>
                                      <p:to>
                                        <p:strVal val="visible"/>
                                      </p:to>
                                    </p:set>
                                    <p:animEffect transition="in" filter="fade">
                                      <p:cBhvr>
                                        <p:cTn id="86" dur="500"/>
                                        <p:tgtEl>
                                          <p:spTgt spid="131"/>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137"/>
                                        </p:tgtEl>
                                        <p:attrNameLst>
                                          <p:attrName>style.visibility</p:attrName>
                                        </p:attrNameLst>
                                      </p:cBhvr>
                                      <p:to>
                                        <p:strVal val="visible"/>
                                      </p:to>
                                    </p:set>
                                    <p:animEffect transition="in" filter="fade">
                                      <p:cBhvr>
                                        <p:cTn id="91"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80" grpId="0" animBg="1"/>
      <p:bldP spid="131" grpId="0" animBg="1"/>
      <p:bldP spid="13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A0D84-9385-42CD-91ED-64D770AD2596}"/>
              </a:ext>
            </a:extLst>
          </p:cNvPr>
          <p:cNvSpPr>
            <a:spLocks noGrp="1"/>
          </p:cNvSpPr>
          <p:nvPr>
            <p:ph type="title"/>
          </p:nvPr>
        </p:nvSpPr>
        <p:spPr>
          <a:xfrm>
            <a:off x="0" y="0"/>
            <a:ext cx="6096000" cy="1325563"/>
          </a:xfrm>
        </p:spPr>
        <p:txBody>
          <a:bodyPr/>
          <a:lstStyle/>
          <a:p>
            <a:r>
              <a:rPr lang="en-US" dirty="0"/>
              <a:t>Spatial Execution Model</a:t>
            </a:r>
          </a:p>
        </p:txBody>
      </p:sp>
      <p:sp>
        <p:nvSpPr>
          <p:cNvPr id="54" name="TextBox 53">
            <a:extLst>
              <a:ext uri="{FF2B5EF4-FFF2-40B4-BE49-F238E27FC236}">
                <a16:creationId xmlns:a16="http://schemas.microsoft.com/office/drawing/2014/main" id="{C9509487-7DF3-4576-A24E-51CF58B6BB0E}"/>
              </a:ext>
            </a:extLst>
          </p:cNvPr>
          <p:cNvSpPr txBox="1"/>
          <p:nvPr/>
        </p:nvSpPr>
        <p:spPr>
          <a:xfrm>
            <a:off x="2026879" y="1329200"/>
            <a:ext cx="2020105" cy="461665"/>
          </a:xfrm>
          <a:prstGeom prst="rect">
            <a:avLst/>
          </a:prstGeom>
          <a:noFill/>
        </p:spPr>
        <p:txBody>
          <a:bodyPr wrap="none" rtlCol="0">
            <a:spAutoFit/>
          </a:bodyPr>
          <a:lstStyle/>
          <a:p>
            <a:r>
              <a:rPr lang="en-US" sz="2400"/>
              <a:t>Dedicated (=1)</a:t>
            </a:r>
          </a:p>
        </p:txBody>
      </p:sp>
      <p:sp>
        <p:nvSpPr>
          <p:cNvPr id="58" name="TextBox 57">
            <a:extLst>
              <a:ext uri="{FF2B5EF4-FFF2-40B4-BE49-F238E27FC236}">
                <a16:creationId xmlns:a16="http://schemas.microsoft.com/office/drawing/2014/main" id="{76104CF9-67B8-41DE-9AFF-4390B9D7999B}"/>
              </a:ext>
            </a:extLst>
          </p:cNvPr>
          <p:cNvSpPr txBox="1"/>
          <p:nvPr/>
        </p:nvSpPr>
        <p:spPr>
          <a:xfrm>
            <a:off x="4881754" y="1324535"/>
            <a:ext cx="1618520" cy="461665"/>
          </a:xfrm>
          <a:prstGeom prst="rect">
            <a:avLst/>
          </a:prstGeom>
          <a:noFill/>
        </p:spPr>
        <p:txBody>
          <a:bodyPr wrap="none" rtlCol="0">
            <a:spAutoFit/>
          </a:bodyPr>
          <a:lstStyle/>
          <a:p>
            <a:r>
              <a:rPr lang="en-US" sz="2400"/>
              <a:t>Shared (&gt;1)</a:t>
            </a:r>
          </a:p>
        </p:txBody>
      </p:sp>
      <p:sp>
        <p:nvSpPr>
          <p:cNvPr id="59" name="TextBox 58">
            <a:extLst>
              <a:ext uri="{FF2B5EF4-FFF2-40B4-BE49-F238E27FC236}">
                <a16:creationId xmlns:a16="http://schemas.microsoft.com/office/drawing/2014/main" id="{70E97AE6-B6E3-4B92-B64F-CC2C253AE7D9}"/>
              </a:ext>
            </a:extLst>
          </p:cNvPr>
          <p:cNvSpPr txBox="1"/>
          <p:nvPr/>
        </p:nvSpPr>
        <p:spPr>
          <a:xfrm>
            <a:off x="288308" y="2399830"/>
            <a:ext cx="1515803" cy="830997"/>
          </a:xfrm>
          <a:prstGeom prst="rect">
            <a:avLst/>
          </a:prstGeom>
          <a:noFill/>
        </p:spPr>
        <p:txBody>
          <a:bodyPr wrap="square" rtlCol="0">
            <a:spAutoFit/>
          </a:bodyPr>
          <a:lstStyle/>
          <a:p>
            <a:r>
              <a:rPr lang="en-US" sz="2400" dirty="0"/>
              <a:t>Statically Scheduled</a:t>
            </a:r>
          </a:p>
        </p:txBody>
      </p:sp>
      <p:sp>
        <p:nvSpPr>
          <p:cNvPr id="60" name="TextBox 59">
            <a:extLst>
              <a:ext uri="{FF2B5EF4-FFF2-40B4-BE49-F238E27FC236}">
                <a16:creationId xmlns:a16="http://schemas.microsoft.com/office/drawing/2014/main" id="{74FBB14D-7E8D-41D7-A94A-DF51174B1E0A}"/>
              </a:ext>
            </a:extLst>
          </p:cNvPr>
          <p:cNvSpPr txBox="1"/>
          <p:nvPr/>
        </p:nvSpPr>
        <p:spPr>
          <a:xfrm>
            <a:off x="214687" y="4254398"/>
            <a:ext cx="1723034" cy="830997"/>
          </a:xfrm>
          <a:prstGeom prst="rect">
            <a:avLst/>
          </a:prstGeom>
          <a:noFill/>
        </p:spPr>
        <p:txBody>
          <a:bodyPr wrap="square" rtlCol="0">
            <a:spAutoFit/>
          </a:bodyPr>
          <a:lstStyle/>
          <a:p>
            <a:r>
              <a:rPr lang="en-US" sz="2400" dirty="0"/>
              <a:t>Dynamically Scheduled</a:t>
            </a:r>
          </a:p>
        </p:txBody>
      </p:sp>
      <p:sp>
        <p:nvSpPr>
          <p:cNvPr id="65" name="TextBox 64">
            <a:extLst>
              <a:ext uri="{FF2B5EF4-FFF2-40B4-BE49-F238E27FC236}">
                <a16:creationId xmlns:a16="http://schemas.microsoft.com/office/drawing/2014/main" id="{5C0221DA-94C0-4C80-A549-94A133B249B5}"/>
              </a:ext>
            </a:extLst>
          </p:cNvPr>
          <p:cNvSpPr txBox="1"/>
          <p:nvPr/>
        </p:nvSpPr>
        <p:spPr>
          <a:xfrm>
            <a:off x="263087" y="1197160"/>
            <a:ext cx="1743903" cy="830997"/>
          </a:xfrm>
          <a:prstGeom prst="rect">
            <a:avLst/>
          </a:prstGeom>
          <a:noFill/>
        </p:spPr>
        <p:txBody>
          <a:bodyPr wrap="square" rtlCol="0">
            <a:spAutoFit/>
          </a:bodyPr>
          <a:lstStyle/>
          <a:p>
            <a:r>
              <a:rPr lang="en-US" sz="2400"/>
              <a:t>Hardware Cost: Low</a:t>
            </a:r>
          </a:p>
        </p:txBody>
      </p:sp>
      <p:sp>
        <p:nvSpPr>
          <p:cNvPr id="66" name="TextBox 65">
            <a:extLst>
              <a:ext uri="{FF2B5EF4-FFF2-40B4-BE49-F238E27FC236}">
                <a16:creationId xmlns:a16="http://schemas.microsoft.com/office/drawing/2014/main" id="{BD38DAA6-C1B5-450D-B5C6-E88C075E7CC3}"/>
              </a:ext>
            </a:extLst>
          </p:cNvPr>
          <p:cNvSpPr txBox="1"/>
          <p:nvPr/>
        </p:nvSpPr>
        <p:spPr>
          <a:xfrm>
            <a:off x="1099602" y="5730999"/>
            <a:ext cx="753732" cy="461665"/>
          </a:xfrm>
          <a:prstGeom prst="rect">
            <a:avLst/>
          </a:prstGeom>
          <a:noFill/>
        </p:spPr>
        <p:txBody>
          <a:bodyPr wrap="none" rtlCol="0">
            <a:spAutoFit/>
          </a:bodyPr>
          <a:lstStyle/>
          <a:p>
            <a:r>
              <a:rPr lang="en-US" sz="2400"/>
              <a:t>High</a:t>
            </a:r>
          </a:p>
        </p:txBody>
      </p:sp>
      <p:sp>
        <p:nvSpPr>
          <p:cNvPr id="67" name="TextBox 66">
            <a:extLst>
              <a:ext uri="{FF2B5EF4-FFF2-40B4-BE49-F238E27FC236}">
                <a16:creationId xmlns:a16="http://schemas.microsoft.com/office/drawing/2014/main" id="{E6ACFD89-E5A0-4B0F-B6A7-E3B830360351}"/>
              </a:ext>
            </a:extLst>
          </p:cNvPr>
          <p:cNvSpPr txBox="1"/>
          <p:nvPr/>
        </p:nvSpPr>
        <p:spPr>
          <a:xfrm>
            <a:off x="6901233" y="1494020"/>
            <a:ext cx="753732" cy="461665"/>
          </a:xfrm>
          <a:prstGeom prst="rect">
            <a:avLst/>
          </a:prstGeom>
          <a:noFill/>
        </p:spPr>
        <p:txBody>
          <a:bodyPr wrap="none" rtlCol="0">
            <a:spAutoFit/>
          </a:bodyPr>
          <a:lstStyle/>
          <a:p>
            <a:r>
              <a:rPr lang="en-US" sz="2400"/>
              <a:t>High</a:t>
            </a:r>
          </a:p>
        </p:txBody>
      </p:sp>
      <p:sp>
        <p:nvSpPr>
          <p:cNvPr id="7" name="TextBox 6">
            <a:extLst>
              <a:ext uri="{FF2B5EF4-FFF2-40B4-BE49-F238E27FC236}">
                <a16:creationId xmlns:a16="http://schemas.microsoft.com/office/drawing/2014/main" id="{925FC171-B020-46CF-8537-FD71BD96EA13}"/>
              </a:ext>
            </a:extLst>
          </p:cNvPr>
          <p:cNvSpPr txBox="1"/>
          <p:nvPr/>
        </p:nvSpPr>
        <p:spPr>
          <a:xfrm>
            <a:off x="1980932" y="2087434"/>
            <a:ext cx="2457724" cy="1938992"/>
          </a:xfrm>
          <a:prstGeom prst="rect">
            <a:avLst/>
          </a:prstGeom>
          <a:noFill/>
        </p:spPr>
        <p:txBody>
          <a:bodyPr wrap="none" rtlCol="0">
            <a:spAutoFit/>
          </a:bodyPr>
          <a:lstStyle/>
          <a:p>
            <a:r>
              <a:rPr lang="en-US" sz="2400" b="1" dirty="0"/>
              <a:t>“Systolic” 1x Area</a:t>
            </a:r>
          </a:p>
          <a:p>
            <a:r>
              <a:rPr lang="en-US" sz="2400" dirty="0"/>
              <a:t>+ No contention</a:t>
            </a:r>
          </a:p>
          <a:p>
            <a:r>
              <a:rPr lang="en-US" sz="2400" dirty="0"/>
              <a:t>- Harder to map</a:t>
            </a:r>
          </a:p>
          <a:p>
            <a:r>
              <a:rPr lang="en-US" sz="2400" dirty="0"/>
              <a:t>- Higher power</a:t>
            </a:r>
          </a:p>
          <a:p>
            <a:r>
              <a:rPr lang="en-US" sz="2400" dirty="0">
                <a:solidFill>
                  <a:schemeClr val="bg1">
                    <a:lumMod val="50000"/>
                  </a:schemeClr>
                </a:solidFill>
              </a:rPr>
              <a:t>*</a:t>
            </a:r>
            <a:r>
              <a:rPr lang="en-US" sz="2400" dirty="0" err="1">
                <a:solidFill>
                  <a:schemeClr val="bg1">
                    <a:lumMod val="50000"/>
                  </a:schemeClr>
                </a:solidFill>
              </a:rPr>
              <a:t>Softbrain</a:t>
            </a:r>
            <a:endParaRPr lang="en-US" sz="2400" dirty="0">
              <a:solidFill>
                <a:schemeClr val="bg1">
                  <a:lumMod val="50000"/>
                </a:schemeClr>
              </a:solidFill>
            </a:endParaRPr>
          </a:p>
        </p:txBody>
      </p:sp>
      <p:sp>
        <p:nvSpPr>
          <p:cNvPr id="57" name="TextBox 56">
            <a:extLst>
              <a:ext uri="{FF2B5EF4-FFF2-40B4-BE49-F238E27FC236}">
                <a16:creationId xmlns:a16="http://schemas.microsoft.com/office/drawing/2014/main" id="{074DCE22-573A-4D27-8F39-21A0FFDC88AE}"/>
              </a:ext>
            </a:extLst>
          </p:cNvPr>
          <p:cNvSpPr txBox="1"/>
          <p:nvPr/>
        </p:nvSpPr>
        <p:spPr>
          <a:xfrm>
            <a:off x="4665053" y="2077261"/>
            <a:ext cx="2749466" cy="1938992"/>
          </a:xfrm>
          <a:prstGeom prst="rect">
            <a:avLst/>
          </a:prstGeom>
          <a:noFill/>
        </p:spPr>
        <p:txBody>
          <a:bodyPr wrap="square" rtlCol="0">
            <a:spAutoFit/>
          </a:bodyPr>
          <a:lstStyle/>
          <a:p>
            <a:r>
              <a:rPr lang="en-US" sz="2400" b="1" dirty="0"/>
              <a:t>“CGRA” 2.6x Area </a:t>
            </a:r>
          </a:p>
          <a:p>
            <a:r>
              <a:rPr lang="en-US" sz="2400" dirty="0"/>
              <a:t>+ Better resource utilization</a:t>
            </a:r>
          </a:p>
          <a:p>
            <a:r>
              <a:rPr lang="en-US" sz="2400" dirty="0"/>
              <a:t>- Harder to map</a:t>
            </a:r>
          </a:p>
          <a:p>
            <a:r>
              <a:rPr lang="en-US" sz="2400" dirty="0">
                <a:solidFill>
                  <a:schemeClr val="bg1">
                    <a:lumMod val="50000"/>
                  </a:schemeClr>
                </a:solidFill>
              </a:rPr>
              <a:t>*Conventional CGRA</a:t>
            </a:r>
          </a:p>
        </p:txBody>
      </p:sp>
      <p:sp>
        <p:nvSpPr>
          <p:cNvPr id="61" name="TextBox 60">
            <a:extLst>
              <a:ext uri="{FF2B5EF4-FFF2-40B4-BE49-F238E27FC236}">
                <a16:creationId xmlns:a16="http://schemas.microsoft.com/office/drawing/2014/main" id="{49628058-CFF0-4C27-8EB4-C132BAACE45C}"/>
              </a:ext>
            </a:extLst>
          </p:cNvPr>
          <p:cNvSpPr txBox="1"/>
          <p:nvPr/>
        </p:nvSpPr>
        <p:spPr>
          <a:xfrm>
            <a:off x="1950969" y="4098574"/>
            <a:ext cx="2915545" cy="1569660"/>
          </a:xfrm>
          <a:prstGeom prst="rect">
            <a:avLst/>
          </a:prstGeom>
          <a:noFill/>
        </p:spPr>
        <p:txBody>
          <a:bodyPr wrap="square" rtlCol="0">
            <a:spAutoFit/>
          </a:bodyPr>
          <a:lstStyle/>
          <a:p>
            <a:r>
              <a:rPr lang="en-US" sz="2400" b="1" dirty="0"/>
              <a:t>“Ordered Dataflow” 2.1x Area</a:t>
            </a:r>
          </a:p>
          <a:p>
            <a:r>
              <a:rPr lang="en-US" sz="2400" dirty="0"/>
              <a:t>+ Better flexibility</a:t>
            </a:r>
          </a:p>
          <a:p>
            <a:r>
              <a:rPr lang="en-US" sz="2400" dirty="0">
                <a:solidFill>
                  <a:schemeClr val="bg1">
                    <a:lumMod val="50000"/>
                  </a:schemeClr>
                </a:solidFill>
              </a:rPr>
              <a:t>*SPU</a:t>
            </a:r>
          </a:p>
        </p:txBody>
      </p:sp>
      <p:sp>
        <p:nvSpPr>
          <p:cNvPr id="69" name="TextBox 68">
            <a:extLst>
              <a:ext uri="{FF2B5EF4-FFF2-40B4-BE49-F238E27FC236}">
                <a16:creationId xmlns:a16="http://schemas.microsoft.com/office/drawing/2014/main" id="{353F4485-8BB9-4BD5-9AFC-6FED5E98A393}"/>
              </a:ext>
            </a:extLst>
          </p:cNvPr>
          <p:cNvSpPr txBox="1"/>
          <p:nvPr/>
        </p:nvSpPr>
        <p:spPr>
          <a:xfrm>
            <a:off x="4726969" y="3996696"/>
            <a:ext cx="2948434" cy="2308324"/>
          </a:xfrm>
          <a:prstGeom prst="rect">
            <a:avLst/>
          </a:prstGeom>
          <a:noFill/>
        </p:spPr>
        <p:txBody>
          <a:bodyPr wrap="square" rtlCol="0">
            <a:spAutoFit/>
          </a:bodyPr>
          <a:lstStyle/>
          <a:p>
            <a:r>
              <a:rPr lang="en-US" sz="2400" b="1" dirty="0"/>
              <a:t>“Tagged Dataflow” 5.8x Area</a:t>
            </a:r>
          </a:p>
          <a:p>
            <a:r>
              <a:rPr lang="en-US" sz="2400" dirty="0"/>
              <a:t>+ Better flexibility</a:t>
            </a:r>
          </a:p>
          <a:p>
            <a:r>
              <a:rPr lang="en-US" sz="2400" dirty="0"/>
              <a:t>+ Better resource utilization</a:t>
            </a:r>
          </a:p>
          <a:p>
            <a:r>
              <a:rPr lang="en-US" sz="2400" dirty="0">
                <a:solidFill>
                  <a:schemeClr val="bg1">
                    <a:lumMod val="50000"/>
                  </a:schemeClr>
                </a:solidFill>
              </a:rPr>
              <a:t>*Triggered Instruction</a:t>
            </a:r>
          </a:p>
        </p:txBody>
      </p:sp>
      <p:cxnSp>
        <p:nvCxnSpPr>
          <p:cNvPr id="70" name="Straight Arrow Connector 69">
            <a:extLst>
              <a:ext uri="{FF2B5EF4-FFF2-40B4-BE49-F238E27FC236}">
                <a16:creationId xmlns:a16="http://schemas.microsoft.com/office/drawing/2014/main" id="{46496296-524F-49E0-BF6C-AA067876481D}"/>
              </a:ext>
            </a:extLst>
          </p:cNvPr>
          <p:cNvCxnSpPr>
            <a:cxnSpLocks/>
          </p:cNvCxnSpPr>
          <p:nvPr/>
        </p:nvCxnSpPr>
        <p:spPr>
          <a:xfrm flipV="1">
            <a:off x="228523" y="4017043"/>
            <a:ext cx="7102573" cy="18767"/>
          </a:xfrm>
          <a:prstGeom prst="straightConnector1">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D2A64D5C-39F6-4242-9E30-EDF848CDD4A4}"/>
              </a:ext>
            </a:extLst>
          </p:cNvPr>
          <p:cNvCxnSpPr>
            <a:cxnSpLocks/>
          </p:cNvCxnSpPr>
          <p:nvPr/>
        </p:nvCxnSpPr>
        <p:spPr>
          <a:xfrm>
            <a:off x="4583037" y="1324535"/>
            <a:ext cx="36387" cy="4868129"/>
          </a:xfrm>
          <a:prstGeom prst="straightConnector1">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178B7AFA-D889-4446-B60C-31F649E8B9A9}"/>
              </a:ext>
            </a:extLst>
          </p:cNvPr>
          <p:cNvCxnSpPr>
            <a:cxnSpLocks/>
          </p:cNvCxnSpPr>
          <p:nvPr/>
        </p:nvCxnSpPr>
        <p:spPr>
          <a:xfrm flipV="1">
            <a:off x="151933" y="1993917"/>
            <a:ext cx="7102573" cy="1876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22BDDEE6-1E49-41A2-9A70-828F8C1802E6}"/>
              </a:ext>
            </a:extLst>
          </p:cNvPr>
          <p:cNvCxnSpPr>
            <a:cxnSpLocks/>
          </p:cNvCxnSpPr>
          <p:nvPr/>
        </p:nvCxnSpPr>
        <p:spPr>
          <a:xfrm>
            <a:off x="1977466" y="1202147"/>
            <a:ext cx="37876" cy="506721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ED32EA68-E3DC-C1B4-FAFA-FFC77D71D5F5}"/>
              </a:ext>
            </a:extLst>
          </p:cNvPr>
          <p:cNvCxnSpPr>
            <a:cxnSpLocks/>
          </p:cNvCxnSpPr>
          <p:nvPr/>
        </p:nvCxnSpPr>
        <p:spPr>
          <a:xfrm>
            <a:off x="10143849" y="2691385"/>
            <a:ext cx="0" cy="114909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6CDB78C-E5CD-6CD9-1000-146F99D9A005}"/>
              </a:ext>
            </a:extLst>
          </p:cNvPr>
          <p:cNvCxnSpPr>
            <a:cxnSpLocks/>
          </p:cNvCxnSpPr>
          <p:nvPr/>
        </p:nvCxnSpPr>
        <p:spPr>
          <a:xfrm>
            <a:off x="9318096" y="2689577"/>
            <a:ext cx="0" cy="115090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7E53EBE-3E91-4408-8D33-1BD0BB7724D8}"/>
              </a:ext>
            </a:extLst>
          </p:cNvPr>
          <p:cNvSpPr/>
          <p:nvPr/>
        </p:nvSpPr>
        <p:spPr>
          <a:xfrm>
            <a:off x="9112756" y="3840481"/>
            <a:ext cx="1237488" cy="603503"/>
          </a:xfrm>
          <a:prstGeom prst="rect">
            <a:avLst/>
          </a:prstGeom>
          <a:solidFill>
            <a:schemeClr val="accent2">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lumMod val="95000"/>
                    <a:lumOff val="5000"/>
                  </a:schemeClr>
                </a:solidFill>
              </a:rPr>
              <a:t>Function</a:t>
            </a:r>
          </a:p>
          <a:p>
            <a:pPr algn="ctr"/>
            <a:r>
              <a:rPr lang="en-US" altLang="zh-CN">
                <a:solidFill>
                  <a:schemeClr val="tx1">
                    <a:lumMod val="95000"/>
                    <a:lumOff val="5000"/>
                  </a:schemeClr>
                </a:solidFill>
              </a:rPr>
              <a:t>Unit</a:t>
            </a:r>
            <a:endParaRPr lang="en-US">
              <a:solidFill>
                <a:schemeClr val="tx1">
                  <a:lumMod val="95000"/>
                  <a:lumOff val="5000"/>
                </a:schemeClr>
              </a:solidFill>
            </a:endParaRPr>
          </a:p>
        </p:txBody>
      </p:sp>
      <p:cxnSp>
        <p:nvCxnSpPr>
          <p:cNvPr id="11" name="Straight Arrow Connector 10">
            <a:extLst>
              <a:ext uri="{FF2B5EF4-FFF2-40B4-BE49-F238E27FC236}">
                <a16:creationId xmlns:a16="http://schemas.microsoft.com/office/drawing/2014/main" id="{86388666-F611-8320-AE19-425AFFA6FA21}"/>
              </a:ext>
            </a:extLst>
          </p:cNvPr>
          <p:cNvCxnSpPr>
            <a:cxnSpLocks/>
            <a:stCxn id="10" idx="2"/>
          </p:cNvCxnSpPr>
          <p:nvPr/>
        </p:nvCxnSpPr>
        <p:spPr>
          <a:xfrm>
            <a:off x="9731500" y="4443984"/>
            <a:ext cx="0" cy="151784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190D85F-7785-8651-61E6-680A73BAA259}"/>
              </a:ext>
            </a:extLst>
          </p:cNvPr>
          <p:cNvSpPr/>
          <p:nvPr/>
        </p:nvSpPr>
        <p:spPr>
          <a:xfrm>
            <a:off x="7624020" y="3755455"/>
            <a:ext cx="1237488" cy="603503"/>
          </a:xfrm>
          <a:prstGeom prst="rect">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lumMod val="95000"/>
                    <a:lumOff val="5000"/>
                  </a:schemeClr>
                </a:solidFill>
              </a:rPr>
              <a:t>Instruction Buffer</a:t>
            </a:r>
            <a:endParaRPr lang="en-US">
              <a:solidFill>
                <a:schemeClr val="tx1">
                  <a:lumMod val="95000"/>
                  <a:lumOff val="5000"/>
                </a:schemeClr>
              </a:solidFill>
            </a:endParaRPr>
          </a:p>
        </p:txBody>
      </p:sp>
      <p:cxnSp>
        <p:nvCxnSpPr>
          <p:cNvPr id="13" name="Straight Arrow Connector 12">
            <a:extLst>
              <a:ext uri="{FF2B5EF4-FFF2-40B4-BE49-F238E27FC236}">
                <a16:creationId xmlns:a16="http://schemas.microsoft.com/office/drawing/2014/main" id="{89546499-2AE8-6B22-C9D8-DBF3F64FEA7B}"/>
              </a:ext>
            </a:extLst>
          </p:cNvPr>
          <p:cNvCxnSpPr>
            <a:cxnSpLocks/>
          </p:cNvCxnSpPr>
          <p:nvPr/>
        </p:nvCxnSpPr>
        <p:spPr>
          <a:xfrm>
            <a:off x="8861508" y="3931921"/>
            <a:ext cx="251248"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69D839BA-47D6-F47C-A476-9369378A7A61}"/>
              </a:ext>
            </a:extLst>
          </p:cNvPr>
          <p:cNvSpPr/>
          <p:nvPr/>
        </p:nvSpPr>
        <p:spPr>
          <a:xfrm>
            <a:off x="7624020" y="4605529"/>
            <a:ext cx="1237488" cy="603503"/>
          </a:xfrm>
          <a:prstGeom prst="rect">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lumMod val="95000"/>
                    <a:lumOff val="5000"/>
                  </a:schemeClr>
                </a:solidFill>
              </a:rPr>
              <a:t>Instruction Scheduler</a:t>
            </a:r>
            <a:endParaRPr lang="en-US">
              <a:solidFill>
                <a:schemeClr val="tx1">
                  <a:lumMod val="95000"/>
                  <a:lumOff val="5000"/>
                </a:schemeClr>
              </a:solidFill>
            </a:endParaRPr>
          </a:p>
        </p:txBody>
      </p:sp>
      <p:cxnSp>
        <p:nvCxnSpPr>
          <p:cNvPr id="15" name="Straight Arrow Connector 14">
            <a:extLst>
              <a:ext uri="{FF2B5EF4-FFF2-40B4-BE49-F238E27FC236}">
                <a16:creationId xmlns:a16="http://schemas.microsoft.com/office/drawing/2014/main" id="{617FA32A-1C39-D17B-0967-7AB3425DABE6}"/>
              </a:ext>
            </a:extLst>
          </p:cNvPr>
          <p:cNvCxnSpPr>
            <a:cxnSpLocks/>
            <a:stCxn id="12" idx="2"/>
            <a:endCxn id="14" idx="0"/>
          </p:cNvCxnSpPr>
          <p:nvPr/>
        </p:nvCxnSpPr>
        <p:spPr>
          <a:xfrm>
            <a:off x="8242764" y="4358958"/>
            <a:ext cx="0" cy="246571"/>
          </a:xfrm>
          <a:prstGeom prst="straightConnector1">
            <a:avLst/>
          </a:prstGeom>
          <a:ln w="12700">
            <a:solidFill>
              <a:schemeClr val="tx1"/>
            </a:solidFill>
            <a:headEnd type="triangle" w="med" len="sm"/>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7CBAC2A8-5BAE-9A63-B229-D7B4FF43EC47}"/>
              </a:ext>
            </a:extLst>
          </p:cNvPr>
          <p:cNvSpPr/>
          <p:nvPr/>
        </p:nvSpPr>
        <p:spPr>
          <a:xfrm>
            <a:off x="11028211" y="3840480"/>
            <a:ext cx="1058967" cy="603503"/>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lumMod val="95000"/>
                    <a:lumOff val="5000"/>
                  </a:schemeClr>
                </a:solidFill>
              </a:rPr>
              <a:t>Register</a:t>
            </a:r>
          </a:p>
          <a:p>
            <a:pPr algn="ctr"/>
            <a:r>
              <a:rPr lang="en-US">
                <a:solidFill>
                  <a:schemeClr val="tx1">
                    <a:lumMod val="95000"/>
                    <a:lumOff val="5000"/>
                  </a:schemeClr>
                </a:solidFill>
              </a:rPr>
              <a:t>File</a:t>
            </a:r>
          </a:p>
        </p:txBody>
      </p:sp>
      <p:cxnSp>
        <p:nvCxnSpPr>
          <p:cNvPr id="17" name="Connector: Elbow 16">
            <a:extLst>
              <a:ext uri="{FF2B5EF4-FFF2-40B4-BE49-F238E27FC236}">
                <a16:creationId xmlns:a16="http://schemas.microsoft.com/office/drawing/2014/main" id="{FCCF753D-7DCD-6146-1D03-10BD8DE22FC4}"/>
              </a:ext>
            </a:extLst>
          </p:cNvPr>
          <p:cNvCxnSpPr>
            <a:cxnSpLocks/>
            <a:stCxn id="16" idx="0"/>
            <a:endCxn id="31" idx="2"/>
          </p:cNvCxnSpPr>
          <p:nvPr/>
        </p:nvCxnSpPr>
        <p:spPr>
          <a:xfrm rot="16200000" flipV="1">
            <a:off x="9540387" y="1823171"/>
            <a:ext cx="1527047" cy="2507571"/>
          </a:xfrm>
          <a:prstGeom prst="bentConnector3">
            <a:avLst>
              <a:gd name="adj1" fmla="val 11497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A8E4B731-2DA8-CE7E-96F5-5EB2DDBAF46A}"/>
              </a:ext>
            </a:extLst>
          </p:cNvPr>
          <p:cNvCxnSpPr>
            <a:cxnSpLocks/>
            <a:stCxn id="16" idx="0"/>
            <a:endCxn id="37" idx="2"/>
          </p:cNvCxnSpPr>
          <p:nvPr/>
        </p:nvCxnSpPr>
        <p:spPr>
          <a:xfrm rot="16200000" flipV="1">
            <a:off x="10210947" y="2493731"/>
            <a:ext cx="1527047" cy="1166451"/>
          </a:xfrm>
          <a:prstGeom prst="bentConnector3">
            <a:avLst>
              <a:gd name="adj1" fmla="val 11497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AC1F3072-3283-91C7-29D5-8408564C5D80}"/>
              </a:ext>
            </a:extLst>
          </p:cNvPr>
          <p:cNvCxnSpPr>
            <a:cxnSpLocks/>
            <a:stCxn id="10" idx="2"/>
            <a:endCxn id="16" idx="2"/>
          </p:cNvCxnSpPr>
          <p:nvPr/>
        </p:nvCxnSpPr>
        <p:spPr>
          <a:xfrm rot="5400000" flipH="1" flipV="1">
            <a:off x="10644596" y="3530886"/>
            <a:ext cx="1" cy="1826195"/>
          </a:xfrm>
          <a:prstGeom prst="bentConnector3">
            <a:avLst>
              <a:gd name="adj1" fmla="val -2286000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9458808A-7779-1146-6908-F7F86D052D6F}"/>
              </a:ext>
            </a:extLst>
          </p:cNvPr>
          <p:cNvGrpSpPr/>
          <p:nvPr/>
        </p:nvGrpSpPr>
        <p:grpSpPr>
          <a:xfrm>
            <a:off x="9144742" y="2943665"/>
            <a:ext cx="346709" cy="515816"/>
            <a:chOff x="5590365" y="2803326"/>
            <a:chExt cx="459915" cy="515816"/>
          </a:xfrm>
          <a:solidFill>
            <a:schemeClr val="accent5">
              <a:lumMod val="60000"/>
              <a:lumOff val="40000"/>
            </a:schemeClr>
          </a:solidFill>
        </p:grpSpPr>
        <p:sp>
          <p:nvSpPr>
            <p:cNvPr id="21" name="Rectangle 20">
              <a:extLst>
                <a:ext uri="{FF2B5EF4-FFF2-40B4-BE49-F238E27FC236}">
                  <a16:creationId xmlns:a16="http://schemas.microsoft.com/office/drawing/2014/main" id="{6489C775-31B1-91CB-0744-0E47E5F0E7F2}"/>
                </a:ext>
              </a:extLst>
            </p:cNvPr>
            <p:cNvSpPr/>
            <p:nvPr/>
          </p:nvSpPr>
          <p:spPr>
            <a:xfrm>
              <a:off x="5590366" y="3061205"/>
              <a:ext cx="459914" cy="129413"/>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22" name="Rectangle 21">
              <a:extLst>
                <a:ext uri="{FF2B5EF4-FFF2-40B4-BE49-F238E27FC236}">
                  <a16:creationId xmlns:a16="http://schemas.microsoft.com/office/drawing/2014/main" id="{4FBA5A9C-3F22-0B9A-E7AE-C88CCBFE2457}"/>
                </a:ext>
              </a:extLst>
            </p:cNvPr>
            <p:cNvSpPr/>
            <p:nvPr/>
          </p:nvSpPr>
          <p:spPr>
            <a:xfrm>
              <a:off x="5590366" y="2931408"/>
              <a:ext cx="459914" cy="129413"/>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23" name="Rectangle 22">
              <a:extLst>
                <a:ext uri="{FF2B5EF4-FFF2-40B4-BE49-F238E27FC236}">
                  <a16:creationId xmlns:a16="http://schemas.microsoft.com/office/drawing/2014/main" id="{6118BF43-12D5-3750-AD56-1FE35CF8A7AE}"/>
                </a:ext>
              </a:extLst>
            </p:cNvPr>
            <p:cNvSpPr/>
            <p:nvPr/>
          </p:nvSpPr>
          <p:spPr>
            <a:xfrm>
              <a:off x="5590365" y="3189729"/>
              <a:ext cx="459914" cy="129413"/>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24" name="Rectangle 23">
              <a:extLst>
                <a:ext uri="{FF2B5EF4-FFF2-40B4-BE49-F238E27FC236}">
                  <a16:creationId xmlns:a16="http://schemas.microsoft.com/office/drawing/2014/main" id="{C8B7E521-3FAD-9D78-B603-6527A6B90F35}"/>
                </a:ext>
              </a:extLst>
            </p:cNvPr>
            <p:cNvSpPr/>
            <p:nvPr/>
          </p:nvSpPr>
          <p:spPr>
            <a:xfrm>
              <a:off x="5590365" y="2803326"/>
              <a:ext cx="459914" cy="129413"/>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grpSp>
      <p:grpSp>
        <p:nvGrpSpPr>
          <p:cNvPr id="25" name="Group 24">
            <a:extLst>
              <a:ext uri="{FF2B5EF4-FFF2-40B4-BE49-F238E27FC236}">
                <a16:creationId xmlns:a16="http://schemas.microsoft.com/office/drawing/2014/main" id="{291791F8-4328-8B82-D7A0-2161DF788D00}"/>
              </a:ext>
            </a:extLst>
          </p:cNvPr>
          <p:cNvGrpSpPr/>
          <p:nvPr/>
        </p:nvGrpSpPr>
        <p:grpSpPr>
          <a:xfrm>
            <a:off x="9970495" y="2948270"/>
            <a:ext cx="346709" cy="515816"/>
            <a:chOff x="5590365" y="2803326"/>
            <a:chExt cx="459915" cy="515816"/>
          </a:xfrm>
          <a:solidFill>
            <a:schemeClr val="accent5">
              <a:lumMod val="60000"/>
              <a:lumOff val="40000"/>
            </a:schemeClr>
          </a:solidFill>
        </p:grpSpPr>
        <p:sp>
          <p:nvSpPr>
            <p:cNvPr id="26" name="Rectangle 25">
              <a:extLst>
                <a:ext uri="{FF2B5EF4-FFF2-40B4-BE49-F238E27FC236}">
                  <a16:creationId xmlns:a16="http://schemas.microsoft.com/office/drawing/2014/main" id="{EA2987DE-454E-FB6B-E1A5-D82FE11C1D17}"/>
                </a:ext>
              </a:extLst>
            </p:cNvPr>
            <p:cNvSpPr/>
            <p:nvPr/>
          </p:nvSpPr>
          <p:spPr>
            <a:xfrm>
              <a:off x="5590366" y="3061205"/>
              <a:ext cx="459914" cy="129413"/>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27" name="Rectangle 26">
              <a:extLst>
                <a:ext uri="{FF2B5EF4-FFF2-40B4-BE49-F238E27FC236}">
                  <a16:creationId xmlns:a16="http://schemas.microsoft.com/office/drawing/2014/main" id="{DBF34385-48A2-BF2C-5213-C345FC46F400}"/>
                </a:ext>
              </a:extLst>
            </p:cNvPr>
            <p:cNvSpPr/>
            <p:nvPr/>
          </p:nvSpPr>
          <p:spPr>
            <a:xfrm>
              <a:off x="5590366" y="2931408"/>
              <a:ext cx="459914" cy="129413"/>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28" name="Rectangle 27">
              <a:extLst>
                <a:ext uri="{FF2B5EF4-FFF2-40B4-BE49-F238E27FC236}">
                  <a16:creationId xmlns:a16="http://schemas.microsoft.com/office/drawing/2014/main" id="{815FCDFA-9B54-4434-81D0-3DE2BAA5818F}"/>
                </a:ext>
              </a:extLst>
            </p:cNvPr>
            <p:cNvSpPr/>
            <p:nvPr/>
          </p:nvSpPr>
          <p:spPr>
            <a:xfrm>
              <a:off x="5590365" y="3189729"/>
              <a:ext cx="459914" cy="129413"/>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29" name="Rectangle 28">
              <a:extLst>
                <a:ext uri="{FF2B5EF4-FFF2-40B4-BE49-F238E27FC236}">
                  <a16:creationId xmlns:a16="http://schemas.microsoft.com/office/drawing/2014/main" id="{047A56A2-F44E-7052-A7D2-89BC01E23BE9}"/>
                </a:ext>
              </a:extLst>
            </p:cNvPr>
            <p:cNvSpPr/>
            <p:nvPr/>
          </p:nvSpPr>
          <p:spPr>
            <a:xfrm>
              <a:off x="5590365" y="2803326"/>
              <a:ext cx="459914" cy="129413"/>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grpSp>
      <p:grpSp>
        <p:nvGrpSpPr>
          <p:cNvPr id="30" name="Group 29">
            <a:extLst>
              <a:ext uri="{FF2B5EF4-FFF2-40B4-BE49-F238E27FC236}">
                <a16:creationId xmlns:a16="http://schemas.microsoft.com/office/drawing/2014/main" id="{35CFF3F5-2A49-50EF-3F9E-3F2C8FCAE0FB}"/>
              </a:ext>
            </a:extLst>
          </p:cNvPr>
          <p:cNvGrpSpPr/>
          <p:nvPr/>
        </p:nvGrpSpPr>
        <p:grpSpPr>
          <a:xfrm>
            <a:off x="8531308" y="1724852"/>
            <a:ext cx="1037632" cy="966533"/>
            <a:chOff x="8531308" y="1724852"/>
            <a:chExt cx="1037632" cy="966533"/>
          </a:xfrm>
        </p:grpSpPr>
        <p:sp>
          <p:nvSpPr>
            <p:cNvPr id="31" name="Trapezoid 30">
              <a:extLst>
                <a:ext uri="{FF2B5EF4-FFF2-40B4-BE49-F238E27FC236}">
                  <a16:creationId xmlns:a16="http://schemas.microsoft.com/office/drawing/2014/main" id="{67B772D1-CB62-98EA-9138-C71158AD011E}"/>
                </a:ext>
              </a:extLst>
            </p:cNvPr>
            <p:cNvSpPr/>
            <p:nvPr/>
          </p:nvSpPr>
          <p:spPr>
            <a:xfrm rot="10800000">
              <a:off x="8531308" y="2313433"/>
              <a:ext cx="1037632" cy="377952"/>
            </a:xfrm>
            <a:prstGeom prst="trapezoid">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solidFill>
                    <a:schemeClr val="tx1">
                      <a:lumMod val="95000"/>
                      <a:lumOff val="5000"/>
                    </a:schemeClr>
                  </a:solidFill>
                </a:rPr>
                <a:t>MUX</a:t>
              </a:r>
            </a:p>
          </p:txBody>
        </p:sp>
        <p:cxnSp>
          <p:nvCxnSpPr>
            <p:cNvPr id="32" name="Straight Arrow Connector 31">
              <a:extLst>
                <a:ext uri="{FF2B5EF4-FFF2-40B4-BE49-F238E27FC236}">
                  <a16:creationId xmlns:a16="http://schemas.microsoft.com/office/drawing/2014/main" id="{6F119077-A4B9-63EE-53CB-2C4DDA379091}"/>
                </a:ext>
              </a:extLst>
            </p:cNvPr>
            <p:cNvCxnSpPr>
              <a:cxnSpLocks/>
            </p:cNvCxnSpPr>
            <p:nvPr/>
          </p:nvCxnSpPr>
          <p:spPr>
            <a:xfrm flipH="1">
              <a:off x="8745980" y="1724852"/>
              <a:ext cx="2392" cy="58858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E4671096-2896-FC29-ED7B-56DFCA479D5E}"/>
                </a:ext>
              </a:extLst>
            </p:cNvPr>
            <p:cNvCxnSpPr>
              <a:cxnSpLocks/>
            </p:cNvCxnSpPr>
            <p:nvPr/>
          </p:nvCxnSpPr>
          <p:spPr>
            <a:xfrm flipH="1">
              <a:off x="8894793" y="1724852"/>
              <a:ext cx="2392" cy="58858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00AD5079-AD90-D97E-9AC6-3C22EF0BA1FC}"/>
                </a:ext>
              </a:extLst>
            </p:cNvPr>
            <p:cNvCxnSpPr>
              <a:cxnSpLocks/>
            </p:cNvCxnSpPr>
            <p:nvPr/>
          </p:nvCxnSpPr>
          <p:spPr>
            <a:xfrm flipH="1">
              <a:off x="9204715" y="1724852"/>
              <a:ext cx="2392" cy="58858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89E1A87A-4AA0-8900-2EAA-602FD63EBE66}"/>
                </a:ext>
              </a:extLst>
            </p:cNvPr>
            <p:cNvCxnSpPr>
              <a:cxnSpLocks/>
            </p:cNvCxnSpPr>
            <p:nvPr/>
          </p:nvCxnSpPr>
          <p:spPr>
            <a:xfrm flipH="1">
              <a:off x="9357655" y="1724852"/>
              <a:ext cx="2392" cy="58858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CE3FC084-B246-3020-F9A7-24AA0156A71E}"/>
              </a:ext>
            </a:extLst>
          </p:cNvPr>
          <p:cNvGrpSpPr/>
          <p:nvPr/>
        </p:nvGrpSpPr>
        <p:grpSpPr>
          <a:xfrm>
            <a:off x="9872428" y="1724852"/>
            <a:ext cx="1037632" cy="966533"/>
            <a:chOff x="9872428" y="1724852"/>
            <a:chExt cx="1037632" cy="966533"/>
          </a:xfrm>
        </p:grpSpPr>
        <p:sp>
          <p:nvSpPr>
            <p:cNvPr id="37" name="Trapezoid 36">
              <a:extLst>
                <a:ext uri="{FF2B5EF4-FFF2-40B4-BE49-F238E27FC236}">
                  <a16:creationId xmlns:a16="http://schemas.microsoft.com/office/drawing/2014/main" id="{1FD6E18A-D39F-ACF5-8441-98E6F578A2CE}"/>
                </a:ext>
              </a:extLst>
            </p:cNvPr>
            <p:cNvSpPr/>
            <p:nvPr/>
          </p:nvSpPr>
          <p:spPr>
            <a:xfrm rot="10800000">
              <a:off x="9872428" y="2313433"/>
              <a:ext cx="1037632" cy="377952"/>
            </a:xfrm>
            <a:prstGeom prst="trapezoid">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solidFill>
                    <a:schemeClr val="tx1">
                      <a:lumMod val="95000"/>
                      <a:lumOff val="5000"/>
                    </a:schemeClr>
                  </a:solidFill>
                </a:rPr>
                <a:t>MUX</a:t>
              </a:r>
            </a:p>
          </p:txBody>
        </p:sp>
        <p:cxnSp>
          <p:nvCxnSpPr>
            <p:cNvPr id="38" name="Straight Arrow Connector 37">
              <a:extLst>
                <a:ext uri="{FF2B5EF4-FFF2-40B4-BE49-F238E27FC236}">
                  <a16:creationId xmlns:a16="http://schemas.microsoft.com/office/drawing/2014/main" id="{7010D944-E572-E24E-F230-5A4D2800E2ED}"/>
                </a:ext>
              </a:extLst>
            </p:cNvPr>
            <p:cNvCxnSpPr>
              <a:cxnSpLocks/>
            </p:cNvCxnSpPr>
            <p:nvPr/>
          </p:nvCxnSpPr>
          <p:spPr>
            <a:xfrm flipH="1">
              <a:off x="10233416" y="1724852"/>
              <a:ext cx="2392" cy="58858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31426D4B-3FA9-C615-B805-559DDCA1C4BF}"/>
                </a:ext>
              </a:extLst>
            </p:cNvPr>
            <p:cNvCxnSpPr>
              <a:cxnSpLocks/>
            </p:cNvCxnSpPr>
            <p:nvPr/>
          </p:nvCxnSpPr>
          <p:spPr>
            <a:xfrm flipH="1">
              <a:off x="10075587" y="1724852"/>
              <a:ext cx="2392" cy="58858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61A53BAA-40E1-443B-1A31-F1D79A6A960C}"/>
                </a:ext>
              </a:extLst>
            </p:cNvPr>
            <p:cNvCxnSpPr>
              <a:cxnSpLocks/>
            </p:cNvCxnSpPr>
            <p:nvPr/>
          </p:nvCxnSpPr>
          <p:spPr>
            <a:xfrm flipH="1">
              <a:off x="10544688" y="1725835"/>
              <a:ext cx="2392" cy="58858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C9949FC1-0BA1-454C-F5D5-D94EB383C18B}"/>
                </a:ext>
              </a:extLst>
            </p:cNvPr>
            <p:cNvCxnSpPr>
              <a:cxnSpLocks/>
            </p:cNvCxnSpPr>
            <p:nvPr/>
          </p:nvCxnSpPr>
          <p:spPr>
            <a:xfrm flipH="1">
              <a:off x="10700523" y="1724852"/>
              <a:ext cx="2392" cy="58858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2" name="Straight Arrow Connector 41">
            <a:extLst>
              <a:ext uri="{FF2B5EF4-FFF2-40B4-BE49-F238E27FC236}">
                <a16:creationId xmlns:a16="http://schemas.microsoft.com/office/drawing/2014/main" id="{FEAE1756-E249-A911-C12E-7254555B2CDB}"/>
              </a:ext>
            </a:extLst>
          </p:cNvPr>
          <p:cNvCxnSpPr>
            <a:cxnSpLocks/>
          </p:cNvCxnSpPr>
          <p:nvPr/>
        </p:nvCxnSpPr>
        <p:spPr>
          <a:xfrm>
            <a:off x="10143849" y="2687575"/>
            <a:ext cx="0" cy="1149095"/>
          </a:xfrm>
          <a:prstGeom prst="straightConnector1">
            <a:avLst/>
          </a:prstGeom>
          <a:ln w="127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EEF23B06-A413-FDA1-9A3F-AC512C3D0880}"/>
              </a:ext>
            </a:extLst>
          </p:cNvPr>
          <p:cNvCxnSpPr>
            <a:cxnSpLocks/>
          </p:cNvCxnSpPr>
          <p:nvPr/>
        </p:nvCxnSpPr>
        <p:spPr>
          <a:xfrm>
            <a:off x="9318096" y="2685767"/>
            <a:ext cx="0" cy="1150903"/>
          </a:xfrm>
          <a:prstGeom prst="straightConnector1">
            <a:avLst/>
          </a:prstGeom>
          <a:ln w="127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B312BDF8-A463-C3F3-E0AA-788A3546ECC2}"/>
              </a:ext>
            </a:extLst>
          </p:cNvPr>
          <p:cNvCxnSpPr>
            <a:stCxn id="21" idx="3"/>
            <a:endCxn id="31" idx="1"/>
          </p:cNvCxnSpPr>
          <p:nvPr/>
        </p:nvCxnSpPr>
        <p:spPr>
          <a:xfrm flipV="1">
            <a:off x="9491451" y="2502409"/>
            <a:ext cx="30245" cy="763842"/>
          </a:xfrm>
          <a:prstGeom prst="bentConnector3">
            <a:avLst>
              <a:gd name="adj1" fmla="val 747492"/>
            </a:avLst>
          </a:prstGeom>
          <a:ln w="127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05D34364-0914-D9D0-4EA9-CD2262D87434}"/>
              </a:ext>
            </a:extLst>
          </p:cNvPr>
          <p:cNvCxnSpPr>
            <a:cxnSpLocks/>
            <a:stCxn id="26" idx="3"/>
            <a:endCxn id="37" idx="1"/>
          </p:cNvCxnSpPr>
          <p:nvPr/>
        </p:nvCxnSpPr>
        <p:spPr>
          <a:xfrm flipV="1">
            <a:off x="10317204" y="2502409"/>
            <a:ext cx="545612" cy="768447"/>
          </a:xfrm>
          <a:prstGeom prst="bentConnector3">
            <a:avLst>
              <a:gd name="adj1" fmla="val 128910"/>
            </a:avLst>
          </a:prstGeom>
          <a:ln w="127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AA649F0A-B9A1-DEAA-5037-1D8443F53ACE}"/>
              </a:ext>
            </a:extLst>
          </p:cNvPr>
          <p:cNvSpPr txBox="1"/>
          <p:nvPr/>
        </p:nvSpPr>
        <p:spPr>
          <a:xfrm>
            <a:off x="8471745" y="1349559"/>
            <a:ext cx="1173783" cy="369332"/>
          </a:xfrm>
          <a:prstGeom prst="rect">
            <a:avLst/>
          </a:prstGeom>
          <a:noFill/>
        </p:spPr>
        <p:txBody>
          <a:bodyPr wrap="none" rtlCol="0">
            <a:spAutoFit/>
          </a:bodyPr>
          <a:lstStyle/>
          <a:p>
            <a:r>
              <a:rPr lang="en-US"/>
              <a:t>Operand 0</a:t>
            </a:r>
          </a:p>
        </p:txBody>
      </p:sp>
      <p:sp>
        <p:nvSpPr>
          <p:cNvPr id="47" name="TextBox 46">
            <a:extLst>
              <a:ext uri="{FF2B5EF4-FFF2-40B4-BE49-F238E27FC236}">
                <a16:creationId xmlns:a16="http://schemas.microsoft.com/office/drawing/2014/main" id="{9434F1A9-8086-E277-8669-5D8C6418FB6F}"/>
              </a:ext>
            </a:extLst>
          </p:cNvPr>
          <p:cNvSpPr txBox="1"/>
          <p:nvPr/>
        </p:nvSpPr>
        <p:spPr>
          <a:xfrm>
            <a:off x="9791949" y="1354632"/>
            <a:ext cx="1173783" cy="369332"/>
          </a:xfrm>
          <a:prstGeom prst="rect">
            <a:avLst/>
          </a:prstGeom>
          <a:noFill/>
        </p:spPr>
        <p:txBody>
          <a:bodyPr wrap="none" rtlCol="0">
            <a:spAutoFit/>
          </a:bodyPr>
          <a:lstStyle/>
          <a:p>
            <a:r>
              <a:rPr lang="en-US"/>
              <a:t>Operand 1</a:t>
            </a:r>
          </a:p>
        </p:txBody>
      </p:sp>
      <p:sp>
        <p:nvSpPr>
          <p:cNvPr id="48" name="Rectangle 47">
            <a:extLst>
              <a:ext uri="{FF2B5EF4-FFF2-40B4-BE49-F238E27FC236}">
                <a16:creationId xmlns:a16="http://schemas.microsoft.com/office/drawing/2014/main" id="{980DB5B4-CBA5-B11F-E418-9FAB363FF38F}"/>
              </a:ext>
            </a:extLst>
          </p:cNvPr>
          <p:cNvSpPr/>
          <p:nvPr/>
        </p:nvSpPr>
        <p:spPr>
          <a:xfrm>
            <a:off x="10406586" y="5020054"/>
            <a:ext cx="950582" cy="445008"/>
          </a:xfrm>
          <a:prstGeom prst="rect">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95000"/>
                    <a:lumOff val="5000"/>
                  </a:schemeClr>
                </a:solidFill>
              </a:rPr>
              <a:t>Ctrl LUT</a:t>
            </a:r>
          </a:p>
        </p:txBody>
      </p:sp>
      <p:grpSp>
        <p:nvGrpSpPr>
          <p:cNvPr id="49" name="Group 48">
            <a:extLst>
              <a:ext uri="{FF2B5EF4-FFF2-40B4-BE49-F238E27FC236}">
                <a16:creationId xmlns:a16="http://schemas.microsoft.com/office/drawing/2014/main" id="{4A5D5FEC-D575-3C7A-81F5-2D1F86FF86C8}"/>
              </a:ext>
            </a:extLst>
          </p:cNvPr>
          <p:cNvGrpSpPr/>
          <p:nvPr/>
        </p:nvGrpSpPr>
        <p:grpSpPr>
          <a:xfrm>
            <a:off x="10890848" y="699319"/>
            <a:ext cx="613442" cy="550957"/>
            <a:chOff x="9830538" y="1724852"/>
            <a:chExt cx="1037632" cy="953394"/>
          </a:xfrm>
        </p:grpSpPr>
        <p:sp>
          <p:nvSpPr>
            <p:cNvPr id="50" name="Trapezoid 49">
              <a:extLst>
                <a:ext uri="{FF2B5EF4-FFF2-40B4-BE49-F238E27FC236}">
                  <a16:creationId xmlns:a16="http://schemas.microsoft.com/office/drawing/2014/main" id="{F5189B07-2C59-7284-0789-CE29832EBA48}"/>
                </a:ext>
              </a:extLst>
            </p:cNvPr>
            <p:cNvSpPr/>
            <p:nvPr/>
          </p:nvSpPr>
          <p:spPr>
            <a:xfrm rot="10800000">
              <a:off x="9830538" y="2313431"/>
              <a:ext cx="1037632" cy="364815"/>
            </a:xfrm>
            <a:prstGeom prst="trapezoid">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100">
                  <a:solidFill>
                    <a:schemeClr val="tx1">
                      <a:lumMod val="95000"/>
                      <a:lumOff val="5000"/>
                    </a:schemeClr>
                  </a:solidFill>
                </a:rPr>
                <a:t>MUX</a:t>
              </a:r>
              <a:endParaRPr lang="en-US">
                <a:solidFill>
                  <a:schemeClr val="tx1">
                    <a:lumMod val="95000"/>
                    <a:lumOff val="5000"/>
                  </a:schemeClr>
                </a:solidFill>
              </a:endParaRPr>
            </a:p>
          </p:txBody>
        </p:sp>
        <p:cxnSp>
          <p:nvCxnSpPr>
            <p:cNvPr id="51" name="Straight Arrow Connector 50">
              <a:extLst>
                <a:ext uri="{FF2B5EF4-FFF2-40B4-BE49-F238E27FC236}">
                  <a16:creationId xmlns:a16="http://schemas.microsoft.com/office/drawing/2014/main" id="{C5650B67-1F0D-0B55-C4B4-FF711C369543}"/>
                </a:ext>
              </a:extLst>
            </p:cNvPr>
            <p:cNvCxnSpPr>
              <a:cxnSpLocks/>
            </p:cNvCxnSpPr>
            <p:nvPr/>
          </p:nvCxnSpPr>
          <p:spPr>
            <a:xfrm flipH="1">
              <a:off x="10233416" y="1724852"/>
              <a:ext cx="2392" cy="58858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D07A24B2-F781-D4B5-14E5-96BB1D5480A3}"/>
                </a:ext>
              </a:extLst>
            </p:cNvPr>
            <p:cNvCxnSpPr>
              <a:cxnSpLocks/>
            </p:cNvCxnSpPr>
            <p:nvPr/>
          </p:nvCxnSpPr>
          <p:spPr>
            <a:xfrm flipH="1">
              <a:off x="10075587" y="1724852"/>
              <a:ext cx="2392" cy="58858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44973D9A-DAD3-C5E2-7F08-38FD1C00B3D3}"/>
                </a:ext>
              </a:extLst>
            </p:cNvPr>
            <p:cNvCxnSpPr>
              <a:cxnSpLocks/>
            </p:cNvCxnSpPr>
            <p:nvPr/>
          </p:nvCxnSpPr>
          <p:spPr>
            <a:xfrm flipH="1">
              <a:off x="10544688" y="1725835"/>
              <a:ext cx="2392" cy="58858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2DBC25DC-3088-1355-8B3D-CCE5FE54168F}"/>
                </a:ext>
              </a:extLst>
            </p:cNvPr>
            <p:cNvCxnSpPr>
              <a:cxnSpLocks/>
            </p:cNvCxnSpPr>
            <p:nvPr/>
          </p:nvCxnSpPr>
          <p:spPr>
            <a:xfrm flipH="1">
              <a:off x="10700523" y="1724852"/>
              <a:ext cx="2392" cy="58858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2555C629-990B-C863-3635-BA5AF9DC204E}"/>
                </a:ext>
              </a:extLst>
            </p:cNvPr>
            <p:cNvCxnSpPr>
              <a:cxnSpLocks/>
            </p:cNvCxnSpPr>
            <p:nvPr/>
          </p:nvCxnSpPr>
          <p:spPr>
            <a:xfrm>
              <a:off x="9920150" y="2075880"/>
              <a:ext cx="0" cy="22936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B1199765-CDDF-3DED-98A2-5E055EEF51EC}"/>
                </a:ext>
              </a:extLst>
            </p:cNvPr>
            <p:cNvSpPr/>
            <p:nvPr/>
          </p:nvSpPr>
          <p:spPr>
            <a:xfrm>
              <a:off x="9838136" y="1946467"/>
              <a:ext cx="148523" cy="12941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grpSp>
      <p:grpSp>
        <p:nvGrpSpPr>
          <p:cNvPr id="73" name="Group 72">
            <a:extLst>
              <a:ext uri="{FF2B5EF4-FFF2-40B4-BE49-F238E27FC236}">
                <a16:creationId xmlns:a16="http://schemas.microsoft.com/office/drawing/2014/main" id="{6BC27E15-10DA-FD0F-7B49-26B3D92E35F6}"/>
              </a:ext>
            </a:extLst>
          </p:cNvPr>
          <p:cNvGrpSpPr/>
          <p:nvPr/>
        </p:nvGrpSpPr>
        <p:grpSpPr>
          <a:xfrm>
            <a:off x="11024215" y="1386282"/>
            <a:ext cx="346709" cy="515816"/>
            <a:chOff x="5590365" y="2803326"/>
            <a:chExt cx="459915" cy="515816"/>
          </a:xfrm>
          <a:solidFill>
            <a:schemeClr val="accent5">
              <a:lumMod val="60000"/>
              <a:lumOff val="40000"/>
            </a:schemeClr>
          </a:solidFill>
        </p:grpSpPr>
        <p:sp>
          <p:nvSpPr>
            <p:cNvPr id="74" name="Rectangle 73">
              <a:extLst>
                <a:ext uri="{FF2B5EF4-FFF2-40B4-BE49-F238E27FC236}">
                  <a16:creationId xmlns:a16="http://schemas.microsoft.com/office/drawing/2014/main" id="{8D3AC2F1-8E24-850C-3BE2-F96154F6DC52}"/>
                </a:ext>
              </a:extLst>
            </p:cNvPr>
            <p:cNvSpPr/>
            <p:nvPr/>
          </p:nvSpPr>
          <p:spPr>
            <a:xfrm>
              <a:off x="5590366" y="3061205"/>
              <a:ext cx="459914" cy="129413"/>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76" name="Rectangle 75">
              <a:extLst>
                <a:ext uri="{FF2B5EF4-FFF2-40B4-BE49-F238E27FC236}">
                  <a16:creationId xmlns:a16="http://schemas.microsoft.com/office/drawing/2014/main" id="{3DA3248A-346E-1774-9269-A817864BF086}"/>
                </a:ext>
              </a:extLst>
            </p:cNvPr>
            <p:cNvSpPr/>
            <p:nvPr/>
          </p:nvSpPr>
          <p:spPr>
            <a:xfrm>
              <a:off x="5590366" y="2931408"/>
              <a:ext cx="459914" cy="129413"/>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78" name="Rectangle 77">
              <a:extLst>
                <a:ext uri="{FF2B5EF4-FFF2-40B4-BE49-F238E27FC236}">
                  <a16:creationId xmlns:a16="http://schemas.microsoft.com/office/drawing/2014/main" id="{AC6F9424-E595-2393-9C9E-4AE92C89B2A3}"/>
                </a:ext>
              </a:extLst>
            </p:cNvPr>
            <p:cNvSpPr/>
            <p:nvPr/>
          </p:nvSpPr>
          <p:spPr>
            <a:xfrm>
              <a:off x="5590365" y="3189729"/>
              <a:ext cx="459914" cy="129413"/>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79" name="Rectangle 78">
              <a:extLst>
                <a:ext uri="{FF2B5EF4-FFF2-40B4-BE49-F238E27FC236}">
                  <a16:creationId xmlns:a16="http://schemas.microsoft.com/office/drawing/2014/main" id="{E3F86955-E011-A825-BAE8-483AC1810532}"/>
                </a:ext>
              </a:extLst>
            </p:cNvPr>
            <p:cNvSpPr/>
            <p:nvPr/>
          </p:nvSpPr>
          <p:spPr>
            <a:xfrm>
              <a:off x="5590365" y="2803326"/>
              <a:ext cx="459914" cy="129413"/>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grpSp>
      <p:cxnSp>
        <p:nvCxnSpPr>
          <p:cNvPr id="80" name="Straight Arrow Connector 79">
            <a:extLst>
              <a:ext uri="{FF2B5EF4-FFF2-40B4-BE49-F238E27FC236}">
                <a16:creationId xmlns:a16="http://schemas.microsoft.com/office/drawing/2014/main" id="{78842FEC-35FF-7306-B41D-15010871AE21}"/>
              </a:ext>
            </a:extLst>
          </p:cNvPr>
          <p:cNvCxnSpPr>
            <a:cxnSpLocks/>
            <a:stCxn id="50" idx="0"/>
            <a:endCxn id="79" idx="0"/>
          </p:cNvCxnSpPr>
          <p:nvPr/>
        </p:nvCxnSpPr>
        <p:spPr>
          <a:xfrm>
            <a:off x="11197569" y="1250276"/>
            <a:ext cx="0" cy="13600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Connector: Elbow 80">
            <a:extLst>
              <a:ext uri="{FF2B5EF4-FFF2-40B4-BE49-F238E27FC236}">
                <a16:creationId xmlns:a16="http://schemas.microsoft.com/office/drawing/2014/main" id="{07421D6E-5001-939C-B0A7-FE50D786B9D3}"/>
              </a:ext>
            </a:extLst>
          </p:cNvPr>
          <p:cNvCxnSpPr>
            <a:cxnSpLocks/>
            <a:stCxn id="78" idx="2"/>
            <a:endCxn id="48" idx="0"/>
          </p:cNvCxnSpPr>
          <p:nvPr/>
        </p:nvCxnSpPr>
        <p:spPr>
          <a:xfrm rot="5400000">
            <a:off x="9480745" y="3303230"/>
            <a:ext cx="3117956" cy="315692"/>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Connector: Elbow 81">
            <a:extLst>
              <a:ext uri="{FF2B5EF4-FFF2-40B4-BE49-F238E27FC236}">
                <a16:creationId xmlns:a16="http://schemas.microsoft.com/office/drawing/2014/main" id="{3078C49F-70DA-C903-143B-40309CFA40B4}"/>
              </a:ext>
            </a:extLst>
          </p:cNvPr>
          <p:cNvCxnSpPr>
            <a:cxnSpLocks/>
            <a:stCxn id="48" idx="3"/>
          </p:cNvCxnSpPr>
          <p:nvPr/>
        </p:nvCxnSpPr>
        <p:spPr>
          <a:xfrm flipV="1">
            <a:off x="11357168" y="4443982"/>
            <a:ext cx="499552" cy="798576"/>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Connector: Elbow 82">
            <a:extLst>
              <a:ext uri="{FF2B5EF4-FFF2-40B4-BE49-F238E27FC236}">
                <a16:creationId xmlns:a16="http://schemas.microsoft.com/office/drawing/2014/main" id="{13640502-F657-E3D2-2212-41D8C2544733}"/>
              </a:ext>
            </a:extLst>
          </p:cNvPr>
          <p:cNvCxnSpPr>
            <a:cxnSpLocks/>
            <a:stCxn id="48" idx="2"/>
          </p:cNvCxnSpPr>
          <p:nvPr/>
        </p:nvCxnSpPr>
        <p:spPr>
          <a:xfrm rot="5400000" flipH="1">
            <a:off x="9924014" y="4507199"/>
            <a:ext cx="1004344" cy="911382"/>
          </a:xfrm>
          <a:prstGeom prst="bentConnector3">
            <a:avLst>
              <a:gd name="adj1" fmla="val -2276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012796F5-5400-D993-2B46-7B2DA07C6FD3}"/>
              </a:ext>
            </a:extLst>
          </p:cNvPr>
          <p:cNvSpPr txBox="1"/>
          <p:nvPr/>
        </p:nvSpPr>
        <p:spPr>
          <a:xfrm>
            <a:off x="10612561" y="396747"/>
            <a:ext cx="1256049" cy="369332"/>
          </a:xfrm>
          <a:prstGeom prst="rect">
            <a:avLst/>
          </a:prstGeom>
          <a:noFill/>
        </p:spPr>
        <p:txBody>
          <a:bodyPr wrap="none" rtlCol="0">
            <a:spAutoFit/>
          </a:bodyPr>
          <a:lstStyle/>
          <a:p>
            <a:r>
              <a:rPr lang="en-US"/>
              <a:t>Control Sig.</a:t>
            </a:r>
          </a:p>
        </p:txBody>
      </p:sp>
      <p:cxnSp>
        <p:nvCxnSpPr>
          <p:cNvPr id="85" name="Straight Arrow Connector 84">
            <a:extLst>
              <a:ext uri="{FF2B5EF4-FFF2-40B4-BE49-F238E27FC236}">
                <a16:creationId xmlns:a16="http://schemas.microsoft.com/office/drawing/2014/main" id="{FB7C3FA3-74F2-D6FD-7205-E92F4367DAFF}"/>
              </a:ext>
            </a:extLst>
          </p:cNvPr>
          <p:cNvCxnSpPr>
            <a:cxnSpLocks/>
          </p:cNvCxnSpPr>
          <p:nvPr/>
        </p:nvCxnSpPr>
        <p:spPr>
          <a:xfrm>
            <a:off x="9731499" y="5242558"/>
            <a:ext cx="675087"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Connector: Elbow 85">
            <a:extLst>
              <a:ext uri="{FF2B5EF4-FFF2-40B4-BE49-F238E27FC236}">
                <a16:creationId xmlns:a16="http://schemas.microsoft.com/office/drawing/2014/main" id="{D5958703-AEC3-3FBA-DECC-0A5B99E712F2}"/>
              </a:ext>
            </a:extLst>
          </p:cNvPr>
          <p:cNvCxnSpPr>
            <a:cxnSpLocks/>
          </p:cNvCxnSpPr>
          <p:nvPr/>
        </p:nvCxnSpPr>
        <p:spPr>
          <a:xfrm rot="16200000" flipV="1">
            <a:off x="9211441" y="3635884"/>
            <a:ext cx="1566288" cy="1202051"/>
          </a:xfrm>
          <a:prstGeom prst="bentConnector3">
            <a:avLst>
              <a:gd name="adj1" fmla="val 8746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62B0C799-2615-77E2-AA75-E26A550FE18A}"/>
              </a:ext>
            </a:extLst>
          </p:cNvPr>
          <p:cNvCxnSpPr>
            <a:cxnSpLocks/>
          </p:cNvCxnSpPr>
          <p:nvPr/>
        </p:nvCxnSpPr>
        <p:spPr>
          <a:xfrm flipV="1">
            <a:off x="10256520" y="3465196"/>
            <a:ext cx="0" cy="19049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155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8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8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80"/>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73"/>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81"/>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8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4"/>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5"/>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20"/>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25"/>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45"/>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4"/>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42"/>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43"/>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86"/>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8" grpId="0"/>
      <p:bldP spid="59" grpId="0"/>
      <p:bldP spid="60" grpId="0"/>
      <p:bldP spid="65" grpId="0"/>
      <p:bldP spid="66" grpId="0"/>
      <p:bldP spid="67" grpId="0"/>
      <p:bldP spid="7" grpId="0"/>
      <p:bldP spid="57" grpId="0"/>
      <p:bldP spid="61" grpId="0"/>
      <p:bldP spid="69" grpId="0"/>
      <p:bldP spid="12" grpId="0" animBg="1"/>
      <p:bldP spid="14" grpId="0" animBg="1"/>
      <p:bldP spid="16" grpId="0" animBg="1"/>
      <p:bldP spid="48" grpId="0" animBg="1"/>
      <p:bldP spid="8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5EF08-BCEE-4A5C-AC4E-A63FB7BC4217}"/>
              </a:ext>
            </a:extLst>
          </p:cNvPr>
          <p:cNvSpPr>
            <a:spLocks noGrp="1"/>
          </p:cNvSpPr>
          <p:nvPr>
            <p:ph type="title"/>
          </p:nvPr>
        </p:nvSpPr>
        <p:spPr>
          <a:xfrm>
            <a:off x="80701" y="128737"/>
            <a:ext cx="10515600" cy="1325563"/>
          </a:xfrm>
        </p:spPr>
        <p:txBody>
          <a:bodyPr/>
          <a:lstStyle/>
          <a:p>
            <a:r>
              <a:rPr lang="en-US" dirty="0"/>
              <a:t>Resources</a:t>
            </a:r>
          </a:p>
        </p:txBody>
      </p:sp>
      <p:sp>
        <p:nvSpPr>
          <p:cNvPr id="3" name="Content Placeholder 2">
            <a:extLst>
              <a:ext uri="{FF2B5EF4-FFF2-40B4-BE49-F238E27FC236}">
                <a16:creationId xmlns:a16="http://schemas.microsoft.com/office/drawing/2014/main" id="{A74C54AD-B68E-4E67-ADA3-E3773D1F502C}"/>
              </a:ext>
            </a:extLst>
          </p:cNvPr>
          <p:cNvSpPr>
            <a:spLocks noGrp="1"/>
          </p:cNvSpPr>
          <p:nvPr>
            <p:ph idx="1"/>
          </p:nvPr>
        </p:nvSpPr>
        <p:spPr>
          <a:xfrm>
            <a:off x="132948" y="1454300"/>
            <a:ext cx="11926104" cy="5403699"/>
          </a:xfrm>
        </p:spPr>
        <p:txBody>
          <a:bodyPr>
            <a:normAutofit/>
          </a:bodyPr>
          <a:lstStyle/>
          <a:p>
            <a:r>
              <a:rPr lang="en-US" sz="4000" dirty="0"/>
              <a:t>Tutorial Website</a:t>
            </a:r>
          </a:p>
          <a:p>
            <a:pPr lvl="1"/>
            <a:r>
              <a:rPr lang="en-US" sz="2800" dirty="0">
                <a:hlinkClick r:id="rId3"/>
              </a:rPr>
              <a:t>https://dsa-framework.readthedocs.io/en/latest/Tutorial/index.html</a:t>
            </a:r>
            <a:r>
              <a:rPr lang="en-US" sz="2800" dirty="0"/>
              <a:t> </a:t>
            </a:r>
            <a:endParaRPr lang="en-US" sz="4000" dirty="0"/>
          </a:p>
          <a:p>
            <a:r>
              <a:rPr lang="en-US" sz="4000" dirty="0"/>
              <a:t>Setup Procedure</a:t>
            </a:r>
          </a:p>
          <a:p>
            <a:pPr lvl="1"/>
            <a:r>
              <a:rPr lang="en-US" sz="2800" dirty="0">
                <a:hlinkClick r:id="rId4"/>
              </a:rPr>
              <a:t>https://dsa-framework.readthedocs.io/en/latest/Basics/Setup.html</a:t>
            </a:r>
            <a:r>
              <a:rPr lang="en-US" sz="4000" dirty="0"/>
              <a:t> </a:t>
            </a:r>
          </a:p>
          <a:p>
            <a:pPr lvl="1"/>
            <a:r>
              <a:rPr lang="en-US" sz="2800" dirty="0"/>
              <a:t>From </a:t>
            </a:r>
            <a:r>
              <a:rPr lang="en-US" sz="2800" dirty="0" err="1"/>
              <a:t>Dockerfile</a:t>
            </a:r>
            <a:r>
              <a:rPr lang="en-US" sz="2800" dirty="0"/>
              <a:t>/From Prebuilt Binaries</a:t>
            </a:r>
          </a:p>
          <a:p>
            <a:pPr lvl="1"/>
            <a:r>
              <a:rPr lang="en-US" sz="2800" dirty="0"/>
              <a:t>SSH to our clustered server</a:t>
            </a:r>
          </a:p>
          <a:p>
            <a:r>
              <a:rPr lang="en-US" sz="3200" dirty="0"/>
              <a:t>Released </a:t>
            </a:r>
            <a:r>
              <a:rPr lang="en-US" altLang="zh-CN" sz="3200" dirty="0"/>
              <a:t>Source: </a:t>
            </a:r>
            <a:r>
              <a:rPr lang="en-US" dirty="0">
                <a:hlinkClick r:id="rId5"/>
              </a:rPr>
              <a:t>https://github.com/PolyArch/dsa-framework</a:t>
            </a:r>
            <a:endParaRPr lang="en-US" dirty="0"/>
          </a:p>
          <a:p>
            <a:r>
              <a:rPr lang="en-US" sz="3200" dirty="0"/>
              <a:t>Hands-on Examples: </a:t>
            </a:r>
            <a:r>
              <a:rPr lang="en-US" dirty="0">
                <a:hlinkClick r:id="rId6"/>
              </a:rPr>
              <a:t>https://github.com/PolyArch/</a:t>
            </a:r>
            <a:r>
              <a:rPr lang="en-US" altLang="zh-CN" dirty="0">
                <a:hlinkClick r:id="rId6"/>
              </a:rPr>
              <a:t>dsa-apps</a:t>
            </a:r>
            <a:endParaRPr lang="en-US" dirty="0"/>
          </a:p>
        </p:txBody>
      </p:sp>
    </p:spTree>
    <p:extLst>
      <p:ext uri="{BB962C8B-B14F-4D97-AF65-F5344CB8AC3E}">
        <p14:creationId xmlns:p14="http://schemas.microsoft.com/office/powerpoint/2010/main" val="42683864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DFDFC-3B46-4337-B193-D70B616052B5}"/>
              </a:ext>
            </a:extLst>
          </p:cNvPr>
          <p:cNvSpPr>
            <a:spLocks noGrp="1"/>
          </p:cNvSpPr>
          <p:nvPr>
            <p:ph type="title"/>
          </p:nvPr>
        </p:nvSpPr>
        <p:spPr>
          <a:xfrm>
            <a:off x="116139" y="-12524"/>
            <a:ext cx="10515600" cy="1325563"/>
          </a:xfrm>
        </p:spPr>
        <p:txBody>
          <a:bodyPr/>
          <a:lstStyle/>
          <a:p>
            <a:r>
              <a:rPr lang="en-US"/>
              <a:t>Taxonomy of Memory</a:t>
            </a:r>
          </a:p>
        </p:txBody>
      </p:sp>
      <p:sp>
        <p:nvSpPr>
          <p:cNvPr id="47" name="Content Placeholder 2">
            <a:extLst>
              <a:ext uri="{FF2B5EF4-FFF2-40B4-BE49-F238E27FC236}">
                <a16:creationId xmlns:a16="http://schemas.microsoft.com/office/drawing/2014/main" id="{BCD921B7-5D66-4538-86B0-051C42993BEB}"/>
              </a:ext>
            </a:extLst>
          </p:cNvPr>
          <p:cNvSpPr txBox="1">
            <a:spLocks/>
          </p:cNvSpPr>
          <p:nvPr/>
        </p:nvSpPr>
        <p:spPr>
          <a:xfrm>
            <a:off x="461904" y="1344626"/>
            <a:ext cx="4960661" cy="47689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a:t>Memory</a:t>
            </a:r>
          </a:p>
          <a:p>
            <a:pPr lvl="1"/>
            <a:r>
              <a:rPr lang="en-US" sz="3200"/>
              <a:t>Capacity</a:t>
            </a:r>
          </a:p>
          <a:p>
            <a:pPr lvl="1"/>
            <a:r>
              <a:rPr lang="en-US" sz="3200"/>
              <a:t>Bandwidth</a:t>
            </a:r>
          </a:p>
          <a:p>
            <a:pPr lvl="1"/>
            <a:r>
              <a:rPr lang="en-US" sz="3200"/>
              <a:t>Indirect Support</a:t>
            </a:r>
          </a:p>
          <a:p>
            <a:pPr lvl="2"/>
            <a:r>
              <a:rPr lang="en-US" sz="2800"/>
              <a:t>a[b[</a:t>
            </a:r>
            <a:r>
              <a:rPr lang="en-US" sz="2800" err="1"/>
              <a:t>i</a:t>
            </a:r>
            <a:r>
              <a:rPr lang="en-US" sz="2800"/>
              <a:t>]]</a:t>
            </a:r>
          </a:p>
          <a:p>
            <a:pPr lvl="1"/>
            <a:r>
              <a:rPr lang="en-US" sz="3200"/>
              <a:t>Atomic Update</a:t>
            </a:r>
          </a:p>
          <a:p>
            <a:pPr lvl="2"/>
            <a:r>
              <a:rPr lang="en-US" sz="2800"/>
              <a:t>a[b[</a:t>
            </a:r>
            <a:r>
              <a:rPr lang="en-US" sz="2800" err="1"/>
              <a:t>i</a:t>
            </a:r>
            <a:r>
              <a:rPr lang="en-US" sz="2800"/>
              <a:t>]] += 1</a:t>
            </a:r>
          </a:p>
        </p:txBody>
      </p:sp>
      <p:cxnSp>
        <p:nvCxnSpPr>
          <p:cNvPr id="80" name="Straight Arrow Connector 79">
            <a:extLst>
              <a:ext uri="{FF2B5EF4-FFF2-40B4-BE49-F238E27FC236}">
                <a16:creationId xmlns:a16="http://schemas.microsoft.com/office/drawing/2014/main" id="{DC539B83-3E6C-4018-A8D5-E3A97A68B8D5}"/>
              </a:ext>
            </a:extLst>
          </p:cNvPr>
          <p:cNvCxnSpPr>
            <a:cxnSpLocks/>
            <a:stCxn id="86" idx="2"/>
          </p:cNvCxnSpPr>
          <p:nvPr/>
        </p:nvCxnSpPr>
        <p:spPr>
          <a:xfrm>
            <a:off x="10634701" y="5280783"/>
            <a:ext cx="82" cy="83278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D0C35E30-A97E-4E0C-9717-51B39F3AF4D4}"/>
              </a:ext>
            </a:extLst>
          </p:cNvPr>
          <p:cNvCxnSpPr>
            <a:cxnSpLocks/>
            <a:stCxn id="76" idx="2"/>
          </p:cNvCxnSpPr>
          <p:nvPr/>
        </p:nvCxnSpPr>
        <p:spPr>
          <a:xfrm flipH="1">
            <a:off x="9288384" y="5280783"/>
            <a:ext cx="1216" cy="83278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DBD9558D-F9A7-42D3-8619-7F81367FB395}"/>
              </a:ext>
            </a:extLst>
          </p:cNvPr>
          <p:cNvCxnSpPr>
            <a:cxnSpLocks/>
            <a:stCxn id="71" idx="2"/>
          </p:cNvCxnSpPr>
          <p:nvPr/>
        </p:nvCxnSpPr>
        <p:spPr>
          <a:xfrm>
            <a:off x="7943891" y="5280783"/>
            <a:ext cx="4330" cy="83278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343C5917-24EB-4840-8F85-CB162232B8A6}"/>
              </a:ext>
            </a:extLst>
          </p:cNvPr>
          <p:cNvCxnSpPr>
            <a:cxnSpLocks/>
            <a:stCxn id="50" idx="2"/>
          </p:cNvCxnSpPr>
          <p:nvPr/>
        </p:nvCxnSpPr>
        <p:spPr>
          <a:xfrm>
            <a:off x="6597573" y="5280783"/>
            <a:ext cx="0" cy="83278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B69BCF83-6429-4A92-A39E-7240AA600F5E}"/>
              </a:ext>
            </a:extLst>
          </p:cNvPr>
          <p:cNvGrpSpPr/>
          <p:nvPr/>
        </p:nvGrpSpPr>
        <p:grpSpPr>
          <a:xfrm>
            <a:off x="6161502" y="2917527"/>
            <a:ext cx="872751" cy="2363256"/>
            <a:chOff x="6161502" y="2917527"/>
            <a:chExt cx="872751" cy="2363256"/>
          </a:xfrm>
        </p:grpSpPr>
        <p:sp>
          <p:nvSpPr>
            <p:cNvPr id="46" name="Rectangle 45">
              <a:extLst>
                <a:ext uri="{FF2B5EF4-FFF2-40B4-BE49-F238E27FC236}">
                  <a16:creationId xmlns:a16="http://schemas.microsoft.com/office/drawing/2014/main" id="{B1281B13-FA0D-4A6F-B6C2-AA24048F80DF}"/>
                </a:ext>
              </a:extLst>
            </p:cNvPr>
            <p:cNvSpPr/>
            <p:nvPr/>
          </p:nvSpPr>
          <p:spPr>
            <a:xfrm>
              <a:off x="6161503" y="3352079"/>
              <a:ext cx="872142" cy="435186"/>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rPr>
                <a:t>0xee</a:t>
              </a:r>
            </a:p>
          </p:txBody>
        </p:sp>
        <p:sp>
          <p:nvSpPr>
            <p:cNvPr id="48" name="Rectangle 47">
              <a:extLst>
                <a:ext uri="{FF2B5EF4-FFF2-40B4-BE49-F238E27FC236}">
                  <a16:creationId xmlns:a16="http://schemas.microsoft.com/office/drawing/2014/main" id="{326D4399-645B-45A9-A7E6-5FF5B91B07E0}"/>
                </a:ext>
              </a:extLst>
            </p:cNvPr>
            <p:cNvSpPr/>
            <p:nvPr/>
          </p:nvSpPr>
          <p:spPr>
            <a:xfrm>
              <a:off x="6161503" y="3787265"/>
              <a:ext cx="872142" cy="623146"/>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rPr>
                <a:t>…</a:t>
              </a:r>
            </a:p>
          </p:txBody>
        </p:sp>
        <p:sp>
          <p:nvSpPr>
            <p:cNvPr id="49" name="Rectangle 48">
              <a:extLst>
                <a:ext uri="{FF2B5EF4-FFF2-40B4-BE49-F238E27FC236}">
                  <a16:creationId xmlns:a16="http://schemas.microsoft.com/office/drawing/2014/main" id="{3D365299-E828-4DAE-9CC2-1CF84F2B58E1}"/>
                </a:ext>
              </a:extLst>
            </p:cNvPr>
            <p:cNvSpPr/>
            <p:nvPr/>
          </p:nvSpPr>
          <p:spPr>
            <a:xfrm>
              <a:off x="6161502" y="4410411"/>
              <a:ext cx="872142" cy="435186"/>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rPr>
                <a:t>4</a:t>
              </a:r>
            </a:p>
          </p:txBody>
        </p:sp>
        <p:sp>
          <p:nvSpPr>
            <p:cNvPr id="50" name="Rectangle 49">
              <a:extLst>
                <a:ext uri="{FF2B5EF4-FFF2-40B4-BE49-F238E27FC236}">
                  <a16:creationId xmlns:a16="http://schemas.microsoft.com/office/drawing/2014/main" id="{640A4754-EBE2-40A3-9548-1F161270F254}"/>
                </a:ext>
              </a:extLst>
            </p:cNvPr>
            <p:cNvSpPr/>
            <p:nvPr/>
          </p:nvSpPr>
          <p:spPr>
            <a:xfrm>
              <a:off x="6161502" y="4845597"/>
              <a:ext cx="872142" cy="435186"/>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rPr>
                <a:t>0</a:t>
              </a:r>
            </a:p>
          </p:txBody>
        </p:sp>
        <p:sp>
          <p:nvSpPr>
            <p:cNvPr id="52" name="Rectangle 51">
              <a:extLst>
                <a:ext uri="{FF2B5EF4-FFF2-40B4-BE49-F238E27FC236}">
                  <a16:creationId xmlns:a16="http://schemas.microsoft.com/office/drawing/2014/main" id="{1444093A-1E1D-4466-823C-2A83DD48B0DF}"/>
                </a:ext>
              </a:extLst>
            </p:cNvPr>
            <p:cNvSpPr/>
            <p:nvPr/>
          </p:nvSpPr>
          <p:spPr>
            <a:xfrm>
              <a:off x="6162111" y="2917527"/>
              <a:ext cx="872142" cy="435186"/>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rPr>
                <a:t>0xfc</a:t>
              </a:r>
            </a:p>
          </p:txBody>
        </p:sp>
      </p:grpSp>
      <p:grpSp>
        <p:nvGrpSpPr>
          <p:cNvPr id="6" name="Group 5">
            <a:extLst>
              <a:ext uri="{FF2B5EF4-FFF2-40B4-BE49-F238E27FC236}">
                <a16:creationId xmlns:a16="http://schemas.microsoft.com/office/drawing/2014/main" id="{04DC5FB2-303E-4639-9294-846023A52D9B}"/>
              </a:ext>
            </a:extLst>
          </p:cNvPr>
          <p:cNvGrpSpPr/>
          <p:nvPr/>
        </p:nvGrpSpPr>
        <p:grpSpPr>
          <a:xfrm>
            <a:off x="7507820" y="2917527"/>
            <a:ext cx="3563561" cy="2363256"/>
            <a:chOff x="7507820" y="2917527"/>
            <a:chExt cx="3563561" cy="2363256"/>
          </a:xfrm>
        </p:grpSpPr>
        <p:sp>
          <p:nvSpPr>
            <p:cNvPr id="68" name="Rectangle 67">
              <a:extLst>
                <a:ext uri="{FF2B5EF4-FFF2-40B4-BE49-F238E27FC236}">
                  <a16:creationId xmlns:a16="http://schemas.microsoft.com/office/drawing/2014/main" id="{3BF9CD89-E029-4376-A7C7-643E58CEC9EF}"/>
                </a:ext>
              </a:extLst>
            </p:cNvPr>
            <p:cNvSpPr/>
            <p:nvPr/>
          </p:nvSpPr>
          <p:spPr>
            <a:xfrm>
              <a:off x="7507821" y="3352079"/>
              <a:ext cx="872142" cy="435186"/>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rPr>
                <a:t>0xef</a:t>
              </a:r>
            </a:p>
          </p:txBody>
        </p:sp>
        <p:sp>
          <p:nvSpPr>
            <p:cNvPr id="69" name="Rectangle 68">
              <a:extLst>
                <a:ext uri="{FF2B5EF4-FFF2-40B4-BE49-F238E27FC236}">
                  <a16:creationId xmlns:a16="http://schemas.microsoft.com/office/drawing/2014/main" id="{F095618A-27A1-4ACF-A510-17113911B011}"/>
                </a:ext>
              </a:extLst>
            </p:cNvPr>
            <p:cNvSpPr/>
            <p:nvPr/>
          </p:nvSpPr>
          <p:spPr>
            <a:xfrm>
              <a:off x="7507821" y="3787265"/>
              <a:ext cx="872142" cy="623146"/>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rPr>
                <a:t>…</a:t>
              </a:r>
            </a:p>
          </p:txBody>
        </p:sp>
        <p:sp>
          <p:nvSpPr>
            <p:cNvPr id="70" name="Rectangle 69">
              <a:extLst>
                <a:ext uri="{FF2B5EF4-FFF2-40B4-BE49-F238E27FC236}">
                  <a16:creationId xmlns:a16="http://schemas.microsoft.com/office/drawing/2014/main" id="{99F6D350-5F71-46A7-8BF4-05D5AA84C5FD}"/>
                </a:ext>
              </a:extLst>
            </p:cNvPr>
            <p:cNvSpPr/>
            <p:nvPr/>
          </p:nvSpPr>
          <p:spPr>
            <a:xfrm>
              <a:off x="7507820" y="4410411"/>
              <a:ext cx="872142" cy="435186"/>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rPr>
                <a:t>5</a:t>
              </a:r>
            </a:p>
          </p:txBody>
        </p:sp>
        <p:sp>
          <p:nvSpPr>
            <p:cNvPr id="71" name="Rectangle 70">
              <a:extLst>
                <a:ext uri="{FF2B5EF4-FFF2-40B4-BE49-F238E27FC236}">
                  <a16:creationId xmlns:a16="http://schemas.microsoft.com/office/drawing/2014/main" id="{B5E5BEE6-E79F-4AE1-BDC6-48D5155FCBD8}"/>
                </a:ext>
              </a:extLst>
            </p:cNvPr>
            <p:cNvSpPr/>
            <p:nvPr/>
          </p:nvSpPr>
          <p:spPr>
            <a:xfrm>
              <a:off x="7507820" y="4845597"/>
              <a:ext cx="872142" cy="435186"/>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rPr>
                <a:t>1</a:t>
              </a:r>
            </a:p>
          </p:txBody>
        </p:sp>
        <p:sp>
          <p:nvSpPr>
            <p:cNvPr id="72" name="Rectangle 71">
              <a:extLst>
                <a:ext uri="{FF2B5EF4-FFF2-40B4-BE49-F238E27FC236}">
                  <a16:creationId xmlns:a16="http://schemas.microsoft.com/office/drawing/2014/main" id="{5EB0AA88-90BE-4672-8F60-CEE98D7ACDD3}"/>
                </a:ext>
              </a:extLst>
            </p:cNvPr>
            <p:cNvSpPr/>
            <p:nvPr/>
          </p:nvSpPr>
          <p:spPr>
            <a:xfrm>
              <a:off x="7508429" y="2917527"/>
              <a:ext cx="872142" cy="435186"/>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rPr>
                <a:t>0xfd</a:t>
              </a:r>
            </a:p>
          </p:txBody>
        </p:sp>
        <p:sp>
          <p:nvSpPr>
            <p:cNvPr id="73" name="Rectangle 72">
              <a:extLst>
                <a:ext uri="{FF2B5EF4-FFF2-40B4-BE49-F238E27FC236}">
                  <a16:creationId xmlns:a16="http://schemas.microsoft.com/office/drawing/2014/main" id="{C73C8A45-5AC8-45DE-AA1F-7EC8259AD96E}"/>
                </a:ext>
              </a:extLst>
            </p:cNvPr>
            <p:cNvSpPr/>
            <p:nvPr/>
          </p:nvSpPr>
          <p:spPr>
            <a:xfrm>
              <a:off x="8853530" y="3352079"/>
              <a:ext cx="872142" cy="435186"/>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rPr>
                <a:t>0xfa</a:t>
              </a:r>
            </a:p>
          </p:txBody>
        </p:sp>
        <p:sp>
          <p:nvSpPr>
            <p:cNvPr id="74" name="Rectangle 73">
              <a:extLst>
                <a:ext uri="{FF2B5EF4-FFF2-40B4-BE49-F238E27FC236}">
                  <a16:creationId xmlns:a16="http://schemas.microsoft.com/office/drawing/2014/main" id="{6C11C87A-8AE4-4079-B037-2120CA21F3D2}"/>
                </a:ext>
              </a:extLst>
            </p:cNvPr>
            <p:cNvSpPr/>
            <p:nvPr/>
          </p:nvSpPr>
          <p:spPr>
            <a:xfrm>
              <a:off x="8853530" y="3787265"/>
              <a:ext cx="872142" cy="623146"/>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rPr>
                <a:t>…</a:t>
              </a:r>
            </a:p>
          </p:txBody>
        </p:sp>
        <p:sp>
          <p:nvSpPr>
            <p:cNvPr id="75" name="Rectangle 74">
              <a:extLst>
                <a:ext uri="{FF2B5EF4-FFF2-40B4-BE49-F238E27FC236}">
                  <a16:creationId xmlns:a16="http://schemas.microsoft.com/office/drawing/2014/main" id="{68EE3742-8996-4A3A-A547-F184EC4015AE}"/>
                </a:ext>
              </a:extLst>
            </p:cNvPr>
            <p:cNvSpPr/>
            <p:nvPr/>
          </p:nvSpPr>
          <p:spPr>
            <a:xfrm>
              <a:off x="8853529" y="4410411"/>
              <a:ext cx="872142" cy="435186"/>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rPr>
                <a:t>6</a:t>
              </a:r>
            </a:p>
          </p:txBody>
        </p:sp>
        <p:sp>
          <p:nvSpPr>
            <p:cNvPr id="76" name="Rectangle 75">
              <a:extLst>
                <a:ext uri="{FF2B5EF4-FFF2-40B4-BE49-F238E27FC236}">
                  <a16:creationId xmlns:a16="http://schemas.microsoft.com/office/drawing/2014/main" id="{C2ABC4E7-53C7-41A9-98B5-49F464DA9256}"/>
                </a:ext>
              </a:extLst>
            </p:cNvPr>
            <p:cNvSpPr/>
            <p:nvPr/>
          </p:nvSpPr>
          <p:spPr>
            <a:xfrm>
              <a:off x="8853529" y="4845597"/>
              <a:ext cx="872142" cy="435186"/>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rPr>
                <a:t>2</a:t>
              </a:r>
            </a:p>
          </p:txBody>
        </p:sp>
        <p:sp>
          <p:nvSpPr>
            <p:cNvPr id="77" name="Rectangle 76">
              <a:extLst>
                <a:ext uri="{FF2B5EF4-FFF2-40B4-BE49-F238E27FC236}">
                  <a16:creationId xmlns:a16="http://schemas.microsoft.com/office/drawing/2014/main" id="{D6F29115-5D97-49B9-8581-09BA171E851D}"/>
                </a:ext>
              </a:extLst>
            </p:cNvPr>
            <p:cNvSpPr/>
            <p:nvPr/>
          </p:nvSpPr>
          <p:spPr>
            <a:xfrm>
              <a:off x="8854138" y="2917527"/>
              <a:ext cx="872142" cy="435186"/>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rPr>
                <a:t>0xfe</a:t>
              </a:r>
            </a:p>
          </p:txBody>
        </p:sp>
        <p:sp>
          <p:nvSpPr>
            <p:cNvPr id="83" name="Rectangle 82">
              <a:extLst>
                <a:ext uri="{FF2B5EF4-FFF2-40B4-BE49-F238E27FC236}">
                  <a16:creationId xmlns:a16="http://schemas.microsoft.com/office/drawing/2014/main" id="{09921ECA-8FFC-4B49-820B-CCDD4F3AFF4C}"/>
                </a:ext>
              </a:extLst>
            </p:cNvPr>
            <p:cNvSpPr/>
            <p:nvPr/>
          </p:nvSpPr>
          <p:spPr>
            <a:xfrm>
              <a:off x="10198631" y="3352079"/>
              <a:ext cx="872142" cy="435186"/>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rPr>
                <a:t>0xfb</a:t>
              </a:r>
            </a:p>
          </p:txBody>
        </p:sp>
        <p:sp>
          <p:nvSpPr>
            <p:cNvPr id="84" name="Rectangle 83">
              <a:extLst>
                <a:ext uri="{FF2B5EF4-FFF2-40B4-BE49-F238E27FC236}">
                  <a16:creationId xmlns:a16="http://schemas.microsoft.com/office/drawing/2014/main" id="{88E8CB45-9685-4A48-9509-EF5226D8F119}"/>
                </a:ext>
              </a:extLst>
            </p:cNvPr>
            <p:cNvSpPr/>
            <p:nvPr/>
          </p:nvSpPr>
          <p:spPr>
            <a:xfrm>
              <a:off x="10198631" y="3787265"/>
              <a:ext cx="872142" cy="623146"/>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rPr>
                <a:t>…</a:t>
              </a:r>
            </a:p>
          </p:txBody>
        </p:sp>
        <p:sp>
          <p:nvSpPr>
            <p:cNvPr id="85" name="Rectangle 84">
              <a:extLst>
                <a:ext uri="{FF2B5EF4-FFF2-40B4-BE49-F238E27FC236}">
                  <a16:creationId xmlns:a16="http://schemas.microsoft.com/office/drawing/2014/main" id="{42C368DE-0B7B-4E77-B307-B0941F6BE9D2}"/>
                </a:ext>
              </a:extLst>
            </p:cNvPr>
            <p:cNvSpPr/>
            <p:nvPr/>
          </p:nvSpPr>
          <p:spPr>
            <a:xfrm>
              <a:off x="10198630" y="4410411"/>
              <a:ext cx="872142" cy="435186"/>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rPr>
                <a:t>7</a:t>
              </a:r>
            </a:p>
          </p:txBody>
        </p:sp>
        <p:sp>
          <p:nvSpPr>
            <p:cNvPr id="86" name="Rectangle 85">
              <a:extLst>
                <a:ext uri="{FF2B5EF4-FFF2-40B4-BE49-F238E27FC236}">
                  <a16:creationId xmlns:a16="http://schemas.microsoft.com/office/drawing/2014/main" id="{8FA6BDFD-9C94-46F4-BEFA-02F648000186}"/>
                </a:ext>
              </a:extLst>
            </p:cNvPr>
            <p:cNvSpPr/>
            <p:nvPr/>
          </p:nvSpPr>
          <p:spPr>
            <a:xfrm>
              <a:off x="10198630" y="4845597"/>
              <a:ext cx="872142" cy="435186"/>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rPr>
                <a:t>3</a:t>
              </a:r>
            </a:p>
          </p:txBody>
        </p:sp>
        <p:sp>
          <p:nvSpPr>
            <p:cNvPr id="87" name="Rectangle 86">
              <a:extLst>
                <a:ext uri="{FF2B5EF4-FFF2-40B4-BE49-F238E27FC236}">
                  <a16:creationId xmlns:a16="http://schemas.microsoft.com/office/drawing/2014/main" id="{3CFE216D-B88D-4BFF-8892-3A910A441CE2}"/>
                </a:ext>
              </a:extLst>
            </p:cNvPr>
            <p:cNvSpPr/>
            <p:nvPr/>
          </p:nvSpPr>
          <p:spPr>
            <a:xfrm>
              <a:off x="10199239" y="2917527"/>
              <a:ext cx="872142" cy="435186"/>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rPr>
                <a:t>0xff</a:t>
              </a:r>
            </a:p>
          </p:txBody>
        </p:sp>
      </p:grpSp>
      <p:sp>
        <p:nvSpPr>
          <p:cNvPr id="5" name="Rectangle 4">
            <a:extLst>
              <a:ext uri="{FF2B5EF4-FFF2-40B4-BE49-F238E27FC236}">
                <a16:creationId xmlns:a16="http://schemas.microsoft.com/office/drawing/2014/main" id="{1BDE97B9-E664-4DCD-974E-1A29AEFBFA15}"/>
              </a:ext>
            </a:extLst>
          </p:cNvPr>
          <p:cNvSpPr/>
          <p:nvPr/>
        </p:nvSpPr>
        <p:spPr>
          <a:xfrm>
            <a:off x="6161503" y="1226328"/>
            <a:ext cx="1782997" cy="751956"/>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lumMod val="95000"/>
                    <a:lumOff val="5000"/>
                  </a:schemeClr>
                </a:solidFill>
              </a:rPr>
              <a:t>     Address Generator</a:t>
            </a:r>
          </a:p>
        </p:txBody>
      </p:sp>
      <p:grpSp>
        <p:nvGrpSpPr>
          <p:cNvPr id="12" name="Group 11">
            <a:extLst>
              <a:ext uri="{FF2B5EF4-FFF2-40B4-BE49-F238E27FC236}">
                <a16:creationId xmlns:a16="http://schemas.microsoft.com/office/drawing/2014/main" id="{56823192-8D1B-49AF-AC6C-278AA2C89892}"/>
              </a:ext>
            </a:extLst>
          </p:cNvPr>
          <p:cNvGrpSpPr/>
          <p:nvPr/>
        </p:nvGrpSpPr>
        <p:grpSpPr>
          <a:xfrm>
            <a:off x="6161502" y="2093212"/>
            <a:ext cx="4909271" cy="279943"/>
            <a:chOff x="6222256" y="2270135"/>
            <a:chExt cx="4909271" cy="435186"/>
          </a:xfrm>
          <a:solidFill>
            <a:schemeClr val="accent4">
              <a:lumMod val="40000"/>
              <a:lumOff val="60000"/>
            </a:schemeClr>
          </a:solidFill>
        </p:grpSpPr>
        <p:sp>
          <p:nvSpPr>
            <p:cNvPr id="28" name="Rectangle 27">
              <a:extLst>
                <a:ext uri="{FF2B5EF4-FFF2-40B4-BE49-F238E27FC236}">
                  <a16:creationId xmlns:a16="http://schemas.microsoft.com/office/drawing/2014/main" id="{930F7442-42ED-4559-A776-0E484F67CA32}"/>
                </a:ext>
              </a:extLst>
            </p:cNvPr>
            <p:cNvSpPr/>
            <p:nvPr/>
          </p:nvSpPr>
          <p:spPr>
            <a:xfrm>
              <a:off x="6222256" y="2270135"/>
              <a:ext cx="4909271" cy="435186"/>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lumMod val="95000"/>
                      <a:lumOff val="5000"/>
                    </a:schemeClr>
                  </a:solidFill>
                </a:rPr>
                <a:t>XBAR</a:t>
              </a:r>
            </a:p>
          </p:txBody>
        </p:sp>
        <p:cxnSp>
          <p:nvCxnSpPr>
            <p:cNvPr id="7" name="Straight Connector 6">
              <a:extLst>
                <a:ext uri="{FF2B5EF4-FFF2-40B4-BE49-F238E27FC236}">
                  <a16:creationId xmlns:a16="http://schemas.microsoft.com/office/drawing/2014/main" id="{314CE6CF-DE47-43E0-B5B7-BF86B0F01437}"/>
                </a:ext>
              </a:extLst>
            </p:cNvPr>
            <p:cNvCxnSpPr>
              <a:cxnSpLocks/>
            </p:cNvCxnSpPr>
            <p:nvPr/>
          </p:nvCxnSpPr>
          <p:spPr>
            <a:xfrm>
              <a:off x="6222256" y="2270135"/>
              <a:ext cx="4909271" cy="434869"/>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3E1962E-D8AA-4AB1-8814-D37C6F1C6AE7}"/>
                </a:ext>
              </a:extLst>
            </p:cNvPr>
            <p:cNvCxnSpPr>
              <a:cxnSpLocks/>
            </p:cNvCxnSpPr>
            <p:nvPr/>
          </p:nvCxnSpPr>
          <p:spPr>
            <a:xfrm flipV="1">
              <a:off x="6222256" y="2276783"/>
              <a:ext cx="4909271" cy="428063"/>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4" name="Connector: Elbow 13">
            <a:extLst>
              <a:ext uri="{FF2B5EF4-FFF2-40B4-BE49-F238E27FC236}">
                <a16:creationId xmlns:a16="http://schemas.microsoft.com/office/drawing/2014/main" id="{10827DE3-E6FF-49A7-8665-471782D48CCB}"/>
              </a:ext>
            </a:extLst>
          </p:cNvPr>
          <p:cNvCxnSpPr>
            <a:cxnSpLocks/>
            <a:stCxn id="5" idx="3"/>
            <a:endCxn id="28" idx="0"/>
          </p:cNvCxnSpPr>
          <p:nvPr/>
        </p:nvCxnSpPr>
        <p:spPr>
          <a:xfrm>
            <a:off x="7944500" y="1602306"/>
            <a:ext cx="671638" cy="490906"/>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ECA77269-D0A0-4687-AAAE-8F1873148B9C}"/>
              </a:ext>
            </a:extLst>
          </p:cNvPr>
          <p:cNvSpPr/>
          <p:nvPr/>
        </p:nvSpPr>
        <p:spPr>
          <a:xfrm>
            <a:off x="6161502" y="5550023"/>
            <a:ext cx="872142" cy="331891"/>
          </a:xfrm>
          <a:prstGeom prst="rect">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lumMod val="95000"/>
                    <a:lumOff val="5000"/>
                  </a:schemeClr>
                </a:solidFill>
              </a:rPr>
              <a:t>FU</a:t>
            </a:r>
          </a:p>
        </p:txBody>
      </p:sp>
      <p:sp>
        <p:nvSpPr>
          <p:cNvPr id="60" name="Rectangle 59">
            <a:extLst>
              <a:ext uri="{FF2B5EF4-FFF2-40B4-BE49-F238E27FC236}">
                <a16:creationId xmlns:a16="http://schemas.microsoft.com/office/drawing/2014/main" id="{564E64AF-9227-40BB-A7F8-95C14E4AD293}"/>
              </a:ext>
            </a:extLst>
          </p:cNvPr>
          <p:cNvSpPr/>
          <p:nvPr/>
        </p:nvSpPr>
        <p:spPr>
          <a:xfrm>
            <a:off x="7507820" y="5550023"/>
            <a:ext cx="872142" cy="331891"/>
          </a:xfrm>
          <a:prstGeom prst="rect">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lumMod val="95000"/>
                    <a:lumOff val="5000"/>
                  </a:schemeClr>
                </a:solidFill>
              </a:rPr>
              <a:t>FU</a:t>
            </a:r>
          </a:p>
        </p:txBody>
      </p:sp>
      <p:sp>
        <p:nvSpPr>
          <p:cNvPr id="62" name="Rectangle 61">
            <a:extLst>
              <a:ext uri="{FF2B5EF4-FFF2-40B4-BE49-F238E27FC236}">
                <a16:creationId xmlns:a16="http://schemas.microsoft.com/office/drawing/2014/main" id="{E52894B1-E4DC-4D0A-B379-FB891AA8B9AF}"/>
              </a:ext>
            </a:extLst>
          </p:cNvPr>
          <p:cNvSpPr/>
          <p:nvPr/>
        </p:nvSpPr>
        <p:spPr>
          <a:xfrm>
            <a:off x="8852312" y="5550023"/>
            <a:ext cx="872142" cy="331891"/>
          </a:xfrm>
          <a:prstGeom prst="rect">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lumMod val="95000"/>
                    <a:lumOff val="5000"/>
                  </a:schemeClr>
                </a:solidFill>
              </a:rPr>
              <a:t>FU</a:t>
            </a:r>
          </a:p>
        </p:txBody>
      </p:sp>
      <p:sp>
        <p:nvSpPr>
          <p:cNvPr id="64" name="Rectangle 63">
            <a:extLst>
              <a:ext uri="{FF2B5EF4-FFF2-40B4-BE49-F238E27FC236}">
                <a16:creationId xmlns:a16="http://schemas.microsoft.com/office/drawing/2014/main" id="{DF9A5EFB-0902-4289-8CFC-0A9F38B84E8D}"/>
              </a:ext>
            </a:extLst>
          </p:cNvPr>
          <p:cNvSpPr/>
          <p:nvPr/>
        </p:nvSpPr>
        <p:spPr>
          <a:xfrm>
            <a:off x="10198630" y="5550023"/>
            <a:ext cx="872142" cy="331891"/>
          </a:xfrm>
          <a:prstGeom prst="rect">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lumMod val="95000"/>
                    <a:lumOff val="5000"/>
                  </a:schemeClr>
                </a:solidFill>
              </a:rPr>
              <a:t>FU</a:t>
            </a:r>
          </a:p>
        </p:txBody>
      </p:sp>
      <p:sp>
        <p:nvSpPr>
          <p:cNvPr id="66" name="Rectangle 65">
            <a:extLst>
              <a:ext uri="{FF2B5EF4-FFF2-40B4-BE49-F238E27FC236}">
                <a16:creationId xmlns:a16="http://schemas.microsoft.com/office/drawing/2014/main" id="{EAB0347A-7DD4-4938-A683-14768BD8B242}"/>
              </a:ext>
            </a:extLst>
          </p:cNvPr>
          <p:cNvSpPr/>
          <p:nvPr/>
        </p:nvSpPr>
        <p:spPr>
          <a:xfrm>
            <a:off x="6161502" y="6113565"/>
            <a:ext cx="4909270" cy="576070"/>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lumMod val="95000"/>
                    <a:lumOff val="5000"/>
                  </a:schemeClr>
                </a:solidFill>
              </a:rPr>
              <a:t>Reorder Buffer</a:t>
            </a:r>
          </a:p>
        </p:txBody>
      </p:sp>
      <p:cxnSp>
        <p:nvCxnSpPr>
          <p:cNvPr id="81" name="Connector: Elbow 80">
            <a:extLst>
              <a:ext uri="{FF2B5EF4-FFF2-40B4-BE49-F238E27FC236}">
                <a16:creationId xmlns:a16="http://schemas.microsoft.com/office/drawing/2014/main" id="{71514B3C-E524-47B9-B8B4-924492420DFA}"/>
              </a:ext>
            </a:extLst>
          </p:cNvPr>
          <p:cNvCxnSpPr>
            <a:cxnSpLocks/>
            <a:stCxn id="66" idx="1"/>
            <a:endCxn id="5" idx="1"/>
          </p:cNvCxnSpPr>
          <p:nvPr/>
        </p:nvCxnSpPr>
        <p:spPr>
          <a:xfrm rot="10800000" flipH="1">
            <a:off x="6161501" y="1602306"/>
            <a:ext cx="1" cy="4799294"/>
          </a:xfrm>
          <a:prstGeom prst="bentConnector3">
            <a:avLst>
              <a:gd name="adj1" fmla="val -22860000000"/>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CDD60E1E-80DD-4656-8794-3E4D8FCC291A}"/>
              </a:ext>
            </a:extLst>
          </p:cNvPr>
          <p:cNvGrpSpPr/>
          <p:nvPr/>
        </p:nvGrpSpPr>
        <p:grpSpPr>
          <a:xfrm>
            <a:off x="6380201" y="2372849"/>
            <a:ext cx="4469823" cy="544678"/>
            <a:chOff x="6380201" y="2372849"/>
            <a:chExt cx="4469823" cy="544678"/>
          </a:xfrm>
        </p:grpSpPr>
        <p:cxnSp>
          <p:nvCxnSpPr>
            <p:cNvPr id="16" name="Straight Arrow Connector 15">
              <a:extLst>
                <a:ext uri="{FF2B5EF4-FFF2-40B4-BE49-F238E27FC236}">
                  <a16:creationId xmlns:a16="http://schemas.microsoft.com/office/drawing/2014/main" id="{E9EC3D8F-02C5-4889-97F4-205378D4BE9F}"/>
                </a:ext>
              </a:extLst>
            </p:cNvPr>
            <p:cNvCxnSpPr>
              <a:cxnSpLocks/>
              <a:endCxn id="52" idx="0"/>
            </p:cNvCxnSpPr>
            <p:nvPr/>
          </p:nvCxnSpPr>
          <p:spPr>
            <a:xfrm>
              <a:off x="6597573" y="2372849"/>
              <a:ext cx="609" cy="54467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ABDA0FA1-1102-4A4B-BD24-3717E0C1E9E9}"/>
                </a:ext>
              </a:extLst>
            </p:cNvPr>
            <p:cNvCxnSpPr>
              <a:cxnSpLocks/>
              <a:endCxn id="72" idx="0"/>
            </p:cNvCxnSpPr>
            <p:nvPr/>
          </p:nvCxnSpPr>
          <p:spPr>
            <a:xfrm>
              <a:off x="7944500" y="2372849"/>
              <a:ext cx="0" cy="54467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0D24A4C7-A9C7-42D9-9E11-B1D3389B950F}"/>
                </a:ext>
              </a:extLst>
            </p:cNvPr>
            <p:cNvCxnSpPr>
              <a:cxnSpLocks/>
              <a:endCxn id="77" idx="0"/>
            </p:cNvCxnSpPr>
            <p:nvPr/>
          </p:nvCxnSpPr>
          <p:spPr>
            <a:xfrm>
              <a:off x="9290209" y="2372849"/>
              <a:ext cx="0" cy="54467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D4606E3E-EC39-4EF8-8667-97A4E186D3CC}"/>
                </a:ext>
              </a:extLst>
            </p:cNvPr>
            <p:cNvCxnSpPr>
              <a:cxnSpLocks/>
              <a:endCxn id="87" idx="0"/>
            </p:cNvCxnSpPr>
            <p:nvPr/>
          </p:nvCxnSpPr>
          <p:spPr>
            <a:xfrm>
              <a:off x="10635310" y="2372849"/>
              <a:ext cx="0" cy="54467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54D8E518-0E56-4582-B0E7-ABBDDA05E9E8}"/>
                </a:ext>
              </a:extLst>
            </p:cNvPr>
            <p:cNvGrpSpPr/>
            <p:nvPr/>
          </p:nvGrpSpPr>
          <p:grpSpPr>
            <a:xfrm>
              <a:off x="6380201" y="2460914"/>
              <a:ext cx="436648" cy="320040"/>
              <a:chOff x="4624300" y="4591050"/>
              <a:chExt cx="436648" cy="320040"/>
            </a:xfrm>
            <a:solidFill>
              <a:schemeClr val="accent5">
                <a:lumMod val="40000"/>
                <a:lumOff val="60000"/>
              </a:schemeClr>
            </a:solidFill>
          </p:grpSpPr>
          <p:sp>
            <p:nvSpPr>
              <p:cNvPr id="82" name="Rectangle 81">
                <a:extLst>
                  <a:ext uri="{FF2B5EF4-FFF2-40B4-BE49-F238E27FC236}">
                    <a16:creationId xmlns:a16="http://schemas.microsoft.com/office/drawing/2014/main" id="{68262F2E-9ED2-46C1-86A9-95D2E4C4A242}"/>
                  </a:ext>
                </a:extLst>
              </p:cNvPr>
              <p:cNvSpPr/>
              <p:nvPr/>
            </p:nvSpPr>
            <p:spPr>
              <a:xfrm>
                <a:off x="4624300" y="4804410"/>
                <a:ext cx="435352" cy="10668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lumMod val="95000"/>
                      <a:lumOff val="5000"/>
                    </a:schemeClr>
                  </a:solidFill>
                </a:endParaRPr>
              </a:p>
            </p:txBody>
          </p:sp>
          <p:sp>
            <p:nvSpPr>
              <p:cNvPr id="89" name="Rectangle 88">
                <a:extLst>
                  <a:ext uri="{FF2B5EF4-FFF2-40B4-BE49-F238E27FC236}">
                    <a16:creationId xmlns:a16="http://schemas.microsoft.com/office/drawing/2014/main" id="{EC96F3A9-A64E-4E65-8922-E5C47655DE85}"/>
                  </a:ext>
                </a:extLst>
              </p:cNvPr>
              <p:cNvSpPr/>
              <p:nvPr/>
            </p:nvSpPr>
            <p:spPr>
              <a:xfrm>
                <a:off x="4624300" y="4697730"/>
                <a:ext cx="435352" cy="10668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lumMod val="95000"/>
                      <a:lumOff val="5000"/>
                    </a:schemeClr>
                  </a:solidFill>
                </a:endParaRPr>
              </a:p>
            </p:txBody>
          </p:sp>
          <p:sp>
            <p:nvSpPr>
              <p:cNvPr id="90" name="Rectangle 89">
                <a:extLst>
                  <a:ext uri="{FF2B5EF4-FFF2-40B4-BE49-F238E27FC236}">
                    <a16:creationId xmlns:a16="http://schemas.microsoft.com/office/drawing/2014/main" id="{7308830F-CD33-400A-B0EC-6D3944D7C4A7}"/>
                  </a:ext>
                </a:extLst>
              </p:cNvPr>
              <p:cNvSpPr/>
              <p:nvPr/>
            </p:nvSpPr>
            <p:spPr>
              <a:xfrm>
                <a:off x="4625596" y="4591050"/>
                <a:ext cx="435352" cy="10668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lumMod val="95000"/>
                      <a:lumOff val="5000"/>
                    </a:schemeClr>
                  </a:solidFill>
                </a:endParaRPr>
              </a:p>
            </p:txBody>
          </p:sp>
        </p:grpSp>
        <p:grpSp>
          <p:nvGrpSpPr>
            <p:cNvPr id="91" name="Group 90">
              <a:extLst>
                <a:ext uri="{FF2B5EF4-FFF2-40B4-BE49-F238E27FC236}">
                  <a16:creationId xmlns:a16="http://schemas.microsoft.com/office/drawing/2014/main" id="{B47712F4-AD2F-49BE-A08E-1F4873E6D13E}"/>
                </a:ext>
              </a:extLst>
            </p:cNvPr>
            <p:cNvGrpSpPr/>
            <p:nvPr/>
          </p:nvGrpSpPr>
          <p:grpSpPr>
            <a:xfrm>
              <a:off x="7723974" y="2460914"/>
              <a:ext cx="435961" cy="320040"/>
              <a:chOff x="4623691" y="4591050"/>
              <a:chExt cx="435961" cy="320040"/>
            </a:xfrm>
            <a:solidFill>
              <a:schemeClr val="accent5">
                <a:lumMod val="40000"/>
                <a:lumOff val="60000"/>
              </a:schemeClr>
            </a:solidFill>
          </p:grpSpPr>
          <p:sp>
            <p:nvSpPr>
              <p:cNvPr id="92" name="Rectangle 91">
                <a:extLst>
                  <a:ext uri="{FF2B5EF4-FFF2-40B4-BE49-F238E27FC236}">
                    <a16:creationId xmlns:a16="http://schemas.microsoft.com/office/drawing/2014/main" id="{A70527EA-971A-4A23-ABE3-D9DB1A4CB16F}"/>
                  </a:ext>
                </a:extLst>
              </p:cNvPr>
              <p:cNvSpPr/>
              <p:nvPr/>
            </p:nvSpPr>
            <p:spPr>
              <a:xfrm>
                <a:off x="4624300" y="4804410"/>
                <a:ext cx="435352" cy="10668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lumMod val="95000"/>
                      <a:lumOff val="5000"/>
                    </a:schemeClr>
                  </a:solidFill>
                </a:endParaRPr>
              </a:p>
            </p:txBody>
          </p:sp>
          <p:sp>
            <p:nvSpPr>
              <p:cNvPr id="93" name="Rectangle 92">
                <a:extLst>
                  <a:ext uri="{FF2B5EF4-FFF2-40B4-BE49-F238E27FC236}">
                    <a16:creationId xmlns:a16="http://schemas.microsoft.com/office/drawing/2014/main" id="{650F5E0E-379B-447A-B427-725D20E3336B}"/>
                  </a:ext>
                </a:extLst>
              </p:cNvPr>
              <p:cNvSpPr/>
              <p:nvPr/>
            </p:nvSpPr>
            <p:spPr>
              <a:xfrm>
                <a:off x="4624300" y="4697730"/>
                <a:ext cx="435352" cy="10668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lumMod val="95000"/>
                      <a:lumOff val="5000"/>
                    </a:schemeClr>
                  </a:solidFill>
                </a:endParaRPr>
              </a:p>
            </p:txBody>
          </p:sp>
          <p:sp>
            <p:nvSpPr>
              <p:cNvPr id="94" name="Rectangle 93">
                <a:extLst>
                  <a:ext uri="{FF2B5EF4-FFF2-40B4-BE49-F238E27FC236}">
                    <a16:creationId xmlns:a16="http://schemas.microsoft.com/office/drawing/2014/main" id="{523C7D52-8703-4DE9-8BA5-2A8B163166CF}"/>
                  </a:ext>
                </a:extLst>
              </p:cNvPr>
              <p:cNvSpPr/>
              <p:nvPr/>
            </p:nvSpPr>
            <p:spPr>
              <a:xfrm>
                <a:off x="4623691" y="4591050"/>
                <a:ext cx="435352" cy="10668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lumMod val="95000"/>
                      <a:lumOff val="5000"/>
                    </a:schemeClr>
                  </a:solidFill>
                </a:endParaRPr>
              </a:p>
            </p:txBody>
          </p:sp>
        </p:grpSp>
        <p:grpSp>
          <p:nvGrpSpPr>
            <p:cNvPr id="95" name="Group 94">
              <a:extLst>
                <a:ext uri="{FF2B5EF4-FFF2-40B4-BE49-F238E27FC236}">
                  <a16:creationId xmlns:a16="http://schemas.microsoft.com/office/drawing/2014/main" id="{104E6AB3-8AD9-4E38-A923-564726883B3B}"/>
                </a:ext>
              </a:extLst>
            </p:cNvPr>
            <p:cNvGrpSpPr/>
            <p:nvPr/>
          </p:nvGrpSpPr>
          <p:grpSpPr>
            <a:xfrm>
              <a:off x="9070292" y="2462595"/>
              <a:ext cx="435961" cy="320040"/>
              <a:chOff x="4623691" y="4591050"/>
              <a:chExt cx="435961" cy="320040"/>
            </a:xfrm>
            <a:solidFill>
              <a:schemeClr val="accent5">
                <a:lumMod val="40000"/>
                <a:lumOff val="60000"/>
              </a:schemeClr>
            </a:solidFill>
          </p:grpSpPr>
          <p:sp>
            <p:nvSpPr>
              <p:cNvPr id="96" name="Rectangle 95">
                <a:extLst>
                  <a:ext uri="{FF2B5EF4-FFF2-40B4-BE49-F238E27FC236}">
                    <a16:creationId xmlns:a16="http://schemas.microsoft.com/office/drawing/2014/main" id="{3CC56914-634C-471D-AEA0-20E0B46C3A5D}"/>
                  </a:ext>
                </a:extLst>
              </p:cNvPr>
              <p:cNvSpPr/>
              <p:nvPr/>
            </p:nvSpPr>
            <p:spPr>
              <a:xfrm>
                <a:off x="4624300" y="4804410"/>
                <a:ext cx="435352" cy="10668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lumMod val="95000"/>
                      <a:lumOff val="5000"/>
                    </a:schemeClr>
                  </a:solidFill>
                </a:endParaRPr>
              </a:p>
            </p:txBody>
          </p:sp>
          <p:sp>
            <p:nvSpPr>
              <p:cNvPr id="97" name="Rectangle 96">
                <a:extLst>
                  <a:ext uri="{FF2B5EF4-FFF2-40B4-BE49-F238E27FC236}">
                    <a16:creationId xmlns:a16="http://schemas.microsoft.com/office/drawing/2014/main" id="{3E534BEB-D144-40DD-958C-4652B1E1551F}"/>
                  </a:ext>
                </a:extLst>
              </p:cNvPr>
              <p:cNvSpPr/>
              <p:nvPr/>
            </p:nvSpPr>
            <p:spPr>
              <a:xfrm>
                <a:off x="4624300" y="4697730"/>
                <a:ext cx="435352" cy="10668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lumMod val="95000"/>
                      <a:lumOff val="5000"/>
                    </a:schemeClr>
                  </a:solidFill>
                </a:endParaRPr>
              </a:p>
            </p:txBody>
          </p:sp>
          <p:sp>
            <p:nvSpPr>
              <p:cNvPr id="98" name="Rectangle 97">
                <a:extLst>
                  <a:ext uri="{FF2B5EF4-FFF2-40B4-BE49-F238E27FC236}">
                    <a16:creationId xmlns:a16="http://schemas.microsoft.com/office/drawing/2014/main" id="{EDBE4D41-57E6-4F55-92E5-D6411DF96CA5}"/>
                  </a:ext>
                </a:extLst>
              </p:cNvPr>
              <p:cNvSpPr/>
              <p:nvPr/>
            </p:nvSpPr>
            <p:spPr>
              <a:xfrm>
                <a:off x="4623691" y="4591050"/>
                <a:ext cx="435352" cy="10668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lumMod val="95000"/>
                      <a:lumOff val="5000"/>
                    </a:schemeClr>
                  </a:solidFill>
                </a:endParaRPr>
              </a:p>
            </p:txBody>
          </p:sp>
        </p:grpSp>
        <p:grpSp>
          <p:nvGrpSpPr>
            <p:cNvPr id="99" name="Group 98">
              <a:extLst>
                <a:ext uri="{FF2B5EF4-FFF2-40B4-BE49-F238E27FC236}">
                  <a16:creationId xmlns:a16="http://schemas.microsoft.com/office/drawing/2014/main" id="{CCF86ADE-6BF6-4B55-8E6D-B58457BB80D9}"/>
                </a:ext>
              </a:extLst>
            </p:cNvPr>
            <p:cNvGrpSpPr/>
            <p:nvPr/>
          </p:nvGrpSpPr>
          <p:grpSpPr>
            <a:xfrm>
              <a:off x="10414063" y="2460914"/>
              <a:ext cx="435961" cy="320040"/>
              <a:chOff x="4623691" y="4591050"/>
              <a:chExt cx="435961" cy="320040"/>
            </a:xfrm>
            <a:solidFill>
              <a:schemeClr val="accent5">
                <a:lumMod val="40000"/>
                <a:lumOff val="60000"/>
              </a:schemeClr>
            </a:solidFill>
          </p:grpSpPr>
          <p:sp>
            <p:nvSpPr>
              <p:cNvPr id="100" name="Rectangle 99">
                <a:extLst>
                  <a:ext uri="{FF2B5EF4-FFF2-40B4-BE49-F238E27FC236}">
                    <a16:creationId xmlns:a16="http://schemas.microsoft.com/office/drawing/2014/main" id="{338C015E-586E-4D42-89DA-DD4A8410D76D}"/>
                  </a:ext>
                </a:extLst>
              </p:cNvPr>
              <p:cNvSpPr/>
              <p:nvPr/>
            </p:nvSpPr>
            <p:spPr>
              <a:xfrm>
                <a:off x="4624300" y="4804410"/>
                <a:ext cx="435352" cy="10668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lumMod val="95000"/>
                      <a:lumOff val="5000"/>
                    </a:schemeClr>
                  </a:solidFill>
                </a:endParaRPr>
              </a:p>
            </p:txBody>
          </p:sp>
          <p:sp>
            <p:nvSpPr>
              <p:cNvPr id="101" name="Rectangle 100">
                <a:extLst>
                  <a:ext uri="{FF2B5EF4-FFF2-40B4-BE49-F238E27FC236}">
                    <a16:creationId xmlns:a16="http://schemas.microsoft.com/office/drawing/2014/main" id="{7B2E3868-279C-4EBF-BE09-D7F3E61BC5D0}"/>
                  </a:ext>
                </a:extLst>
              </p:cNvPr>
              <p:cNvSpPr/>
              <p:nvPr/>
            </p:nvSpPr>
            <p:spPr>
              <a:xfrm>
                <a:off x="4624300" y="4697730"/>
                <a:ext cx="435352" cy="10668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lumMod val="95000"/>
                      <a:lumOff val="5000"/>
                    </a:schemeClr>
                  </a:solidFill>
                </a:endParaRPr>
              </a:p>
            </p:txBody>
          </p:sp>
          <p:sp>
            <p:nvSpPr>
              <p:cNvPr id="102" name="Rectangle 101">
                <a:extLst>
                  <a:ext uri="{FF2B5EF4-FFF2-40B4-BE49-F238E27FC236}">
                    <a16:creationId xmlns:a16="http://schemas.microsoft.com/office/drawing/2014/main" id="{1867984F-98AA-462F-87FC-F20CF11D9907}"/>
                  </a:ext>
                </a:extLst>
              </p:cNvPr>
              <p:cNvSpPr/>
              <p:nvPr/>
            </p:nvSpPr>
            <p:spPr>
              <a:xfrm>
                <a:off x="4623691" y="4591050"/>
                <a:ext cx="435352" cy="106680"/>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lumMod val="95000"/>
                      <a:lumOff val="5000"/>
                    </a:schemeClr>
                  </a:solidFill>
                </a:endParaRPr>
              </a:p>
            </p:txBody>
          </p:sp>
        </p:grpSp>
      </p:grpSp>
      <p:cxnSp>
        <p:nvCxnSpPr>
          <p:cNvPr id="103" name="Connector: Elbow 102">
            <a:extLst>
              <a:ext uri="{FF2B5EF4-FFF2-40B4-BE49-F238E27FC236}">
                <a16:creationId xmlns:a16="http://schemas.microsoft.com/office/drawing/2014/main" id="{6A25D0D5-2096-4DF9-8DDA-7295E74FB0DD}"/>
              </a:ext>
            </a:extLst>
          </p:cNvPr>
          <p:cNvCxnSpPr>
            <a:cxnSpLocks/>
            <a:stCxn id="56" idx="3"/>
            <a:endCxn id="48" idx="3"/>
          </p:cNvCxnSpPr>
          <p:nvPr/>
        </p:nvCxnSpPr>
        <p:spPr>
          <a:xfrm flipV="1">
            <a:off x="7033644" y="4098838"/>
            <a:ext cx="1" cy="1617131"/>
          </a:xfrm>
          <a:prstGeom prst="bentConnector3">
            <a:avLst>
              <a:gd name="adj1" fmla="val 2286010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Connector: Elbow 103">
            <a:extLst>
              <a:ext uri="{FF2B5EF4-FFF2-40B4-BE49-F238E27FC236}">
                <a16:creationId xmlns:a16="http://schemas.microsoft.com/office/drawing/2014/main" id="{D692DE16-34EE-4A06-89DB-28A2304DB175}"/>
              </a:ext>
            </a:extLst>
          </p:cNvPr>
          <p:cNvCxnSpPr>
            <a:cxnSpLocks/>
            <a:stCxn id="60" idx="3"/>
            <a:endCxn id="69" idx="3"/>
          </p:cNvCxnSpPr>
          <p:nvPr/>
        </p:nvCxnSpPr>
        <p:spPr>
          <a:xfrm flipV="1">
            <a:off x="8379962" y="4098838"/>
            <a:ext cx="1" cy="1617131"/>
          </a:xfrm>
          <a:prstGeom prst="bentConnector3">
            <a:avLst>
              <a:gd name="adj1" fmla="val 2286010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Connector: Elbow 104">
            <a:extLst>
              <a:ext uri="{FF2B5EF4-FFF2-40B4-BE49-F238E27FC236}">
                <a16:creationId xmlns:a16="http://schemas.microsoft.com/office/drawing/2014/main" id="{26B8D3A3-7C0D-4700-B242-CB87BA2BB4D3}"/>
              </a:ext>
            </a:extLst>
          </p:cNvPr>
          <p:cNvCxnSpPr>
            <a:cxnSpLocks/>
            <a:stCxn id="62" idx="3"/>
            <a:endCxn id="74" idx="3"/>
          </p:cNvCxnSpPr>
          <p:nvPr/>
        </p:nvCxnSpPr>
        <p:spPr>
          <a:xfrm flipV="1">
            <a:off x="9724454" y="4098838"/>
            <a:ext cx="1218" cy="1617131"/>
          </a:xfrm>
          <a:prstGeom prst="bentConnector3">
            <a:avLst>
              <a:gd name="adj1" fmla="val 1886847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Connector: Elbow 105">
            <a:extLst>
              <a:ext uri="{FF2B5EF4-FFF2-40B4-BE49-F238E27FC236}">
                <a16:creationId xmlns:a16="http://schemas.microsoft.com/office/drawing/2014/main" id="{991C4B41-6294-4C04-8423-73992E684642}"/>
              </a:ext>
            </a:extLst>
          </p:cNvPr>
          <p:cNvCxnSpPr>
            <a:cxnSpLocks/>
            <a:stCxn id="64" idx="3"/>
            <a:endCxn id="84" idx="3"/>
          </p:cNvCxnSpPr>
          <p:nvPr/>
        </p:nvCxnSpPr>
        <p:spPr>
          <a:xfrm flipV="1">
            <a:off x="11070772" y="4098838"/>
            <a:ext cx="1" cy="1617131"/>
          </a:xfrm>
          <a:prstGeom prst="bentConnector3">
            <a:avLst>
              <a:gd name="adj1" fmla="val 2286010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DBEB89F7-3E6F-4151-8B04-0BF02FEC6878}"/>
              </a:ext>
            </a:extLst>
          </p:cNvPr>
          <p:cNvSpPr txBox="1"/>
          <p:nvPr/>
        </p:nvSpPr>
        <p:spPr>
          <a:xfrm>
            <a:off x="6161500" y="1173612"/>
            <a:ext cx="767408" cy="461665"/>
          </a:xfrm>
          <a:prstGeom prst="rect">
            <a:avLst/>
          </a:prstGeom>
          <a:noFill/>
        </p:spPr>
        <p:txBody>
          <a:bodyPr wrap="square">
            <a:spAutoFit/>
          </a:bodyPr>
          <a:lstStyle/>
          <a:p>
            <a:r>
              <a:rPr lang="en-US" sz="2400">
                <a:solidFill>
                  <a:schemeClr val="tx1">
                    <a:lumMod val="95000"/>
                    <a:lumOff val="5000"/>
                  </a:schemeClr>
                </a:solidFill>
              </a:rPr>
              <a:t>Sp. </a:t>
            </a:r>
            <a:endParaRPr lang="en-US" sz="2400"/>
          </a:p>
        </p:txBody>
      </p:sp>
    </p:spTree>
    <p:extLst>
      <p:ext uri="{BB962C8B-B14F-4D97-AF65-F5344CB8AC3E}">
        <p14:creationId xmlns:p14="http://schemas.microsoft.com/office/powerpoint/2010/main" val="1720939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7">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7">
                                            <p:txEl>
                                              <p:pRg st="5" end="5"/>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7">
                                            <p:txEl>
                                              <p:pRg st="6" end="6"/>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0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6" grpId="0" animBg="1"/>
      <p:bldP spid="60" grpId="0" animBg="1"/>
      <p:bldP spid="62" grpId="0" animBg="1"/>
      <p:bldP spid="64" grpId="0" animBg="1"/>
      <p:bldP spid="66" grpId="0" animBg="1"/>
      <p:bldP spid="8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292C7-BD1C-8DD7-6ED9-4F3A6BF93208}"/>
              </a:ext>
            </a:extLst>
          </p:cNvPr>
          <p:cNvSpPr>
            <a:spLocks noGrp="1"/>
          </p:cNvSpPr>
          <p:nvPr>
            <p:ph type="title"/>
          </p:nvPr>
        </p:nvSpPr>
        <p:spPr/>
        <p:txBody>
          <a:bodyPr/>
          <a:lstStyle/>
          <a:p>
            <a:r>
              <a:rPr lang="en-US" altLang="zh-CN" dirty="0"/>
              <a:t>Roadmap</a:t>
            </a:r>
            <a:endParaRPr lang="en-US" dirty="0"/>
          </a:p>
        </p:txBody>
      </p:sp>
      <p:sp>
        <p:nvSpPr>
          <p:cNvPr id="3" name="Content Placeholder 2">
            <a:extLst>
              <a:ext uri="{FF2B5EF4-FFF2-40B4-BE49-F238E27FC236}">
                <a16:creationId xmlns:a16="http://schemas.microsoft.com/office/drawing/2014/main" id="{1506AB3A-4930-E86F-BD3D-CBD366E346C8}"/>
              </a:ext>
            </a:extLst>
          </p:cNvPr>
          <p:cNvSpPr>
            <a:spLocks noGrp="1"/>
          </p:cNvSpPr>
          <p:nvPr>
            <p:ph idx="1"/>
          </p:nvPr>
        </p:nvSpPr>
        <p:spPr/>
        <p:txBody>
          <a:bodyPr>
            <a:normAutofit/>
          </a:bodyPr>
          <a:lstStyle/>
          <a:p>
            <a:r>
              <a:rPr lang="en-US" sz="3600" b="1" dirty="0">
                <a:solidFill>
                  <a:schemeClr val="bg1">
                    <a:lumMod val="65000"/>
                  </a:schemeClr>
                </a:solidFill>
              </a:rPr>
              <a:t>Motivation</a:t>
            </a:r>
          </a:p>
          <a:p>
            <a:r>
              <a:rPr lang="en-US" sz="3600" b="1" dirty="0">
                <a:solidFill>
                  <a:schemeClr val="bg1">
                    <a:lumMod val="65000"/>
                  </a:schemeClr>
                </a:solidFill>
              </a:rPr>
              <a:t>Background</a:t>
            </a:r>
          </a:p>
          <a:p>
            <a:r>
              <a:rPr lang="en-US" sz="3600" b="1" dirty="0">
                <a:solidFill>
                  <a:schemeClr val="bg1">
                    <a:lumMod val="65000"/>
                  </a:schemeClr>
                </a:solidFill>
              </a:rPr>
              <a:t>Design Space</a:t>
            </a:r>
          </a:p>
          <a:p>
            <a:r>
              <a:rPr lang="en-US" sz="3600" b="1" dirty="0">
                <a:solidFill>
                  <a:schemeClr val="tx1">
                    <a:lumMod val="95000"/>
                    <a:lumOff val="5000"/>
                  </a:schemeClr>
                </a:solidFill>
              </a:rPr>
              <a:t>Framework Overview</a:t>
            </a:r>
          </a:p>
          <a:p>
            <a:pPr lvl="1"/>
            <a:r>
              <a:rPr lang="en-US" sz="3200" b="1" dirty="0">
                <a:solidFill>
                  <a:schemeClr val="tx1">
                    <a:lumMod val="95000"/>
                    <a:lumOff val="5000"/>
                  </a:schemeClr>
                </a:solidFill>
              </a:rPr>
              <a:t>DSAGEN Flow and Components</a:t>
            </a:r>
          </a:p>
          <a:p>
            <a:pPr lvl="1"/>
            <a:r>
              <a:rPr lang="en-US" sz="3200" b="1" dirty="0">
                <a:solidFill>
                  <a:schemeClr val="tx1">
                    <a:lumMod val="95000"/>
                    <a:lumOff val="5000"/>
                  </a:schemeClr>
                </a:solidFill>
              </a:rPr>
              <a:t>Features Supported</a:t>
            </a:r>
          </a:p>
        </p:txBody>
      </p:sp>
    </p:spTree>
    <p:extLst>
      <p:ext uri="{BB962C8B-B14F-4D97-AF65-F5344CB8AC3E}">
        <p14:creationId xmlns:p14="http://schemas.microsoft.com/office/powerpoint/2010/main" val="1220234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Multidocument 3">
            <a:extLst>
              <a:ext uri="{FF2B5EF4-FFF2-40B4-BE49-F238E27FC236}">
                <a16:creationId xmlns:a16="http://schemas.microsoft.com/office/drawing/2014/main" id="{AF51CDA5-D6F7-41BA-AADF-D2E3C8A800F5}"/>
              </a:ext>
            </a:extLst>
          </p:cNvPr>
          <p:cNvSpPr/>
          <p:nvPr/>
        </p:nvSpPr>
        <p:spPr>
          <a:xfrm>
            <a:off x="143004" y="1672073"/>
            <a:ext cx="1845453" cy="1258579"/>
          </a:xfrm>
          <a:prstGeom prst="flowChartMultidocument">
            <a:avLst/>
          </a:prstGeom>
          <a:solidFill>
            <a:schemeClr val="accent2">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880" dirty="0">
                <a:solidFill>
                  <a:schemeClr val="tx1"/>
                </a:solidFill>
              </a:rPr>
              <a:t>C/Pragma</a:t>
            </a:r>
          </a:p>
          <a:p>
            <a:pPr algn="ctr"/>
            <a:r>
              <a:rPr lang="en-US" altLang="zh-CN" sz="2880" dirty="0">
                <a:solidFill>
                  <a:schemeClr val="tx1"/>
                </a:solidFill>
              </a:rPr>
              <a:t>App</a:t>
            </a:r>
          </a:p>
          <a:p>
            <a:pPr algn="ctr"/>
            <a:endParaRPr lang="en-US" sz="1080" dirty="0">
              <a:solidFill>
                <a:schemeClr val="tx1"/>
              </a:solidFill>
            </a:endParaRPr>
          </a:p>
        </p:txBody>
      </p:sp>
      <p:sp>
        <p:nvSpPr>
          <p:cNvPr id="9" name="Rectangle 8">
            <a:extLst>
              <a:ext uri="{FF2B5EF4-FFF2-40B4-BE49-F238E27FC236}">
                <a16:creationId xmlns:a16="http://schemas.microsoft.com/office/drawing/2014/main" id="{1F03B128-EDC0-4D7F-953A-E13EF1DA656F}"/>
              </a:ext>
            </a:extLst>
          </p:cNvPr>
          <p:cNvSpPr/>
          <p:nvPr/>
        </p:nvSpPr>
        <p:spPr>
          <a:xfrm>
            <a:off x="7516909" y="4918202"/>
            <a:ext cx="1983184" cy="851538"/>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80" dirty="0">
                <a:solidFill>
                  <a:schemeClr val="tx1"/>
                </a:solidFill>
              </a:rPr>
              <a:t>Generated RTL (Chisel)</a:t>
            </a:r>
          </a:p>
        </p:txBody>
      </p:sp>
      <p:grpSp>
        <p:nvGrpSpPr>
          <p:cNvPr id="41" name="Group 40">
            <a:extLst>
              <a:ext uri="{FF2B5EF4-FFF2-40B4-BE49-F238E27FC236}">
                <a16:creationId xmlns:a16="http://schemas.microsoft.com/office/drawing/2014/main" id="{67C8508B-CF71-40C5-809E-B3686256E22E}"/>
              </a:ext>
            </a:extLst>
          </p:cNvPr>
          <p:cNvGrpSpPr/>
          <p:nvPr/>
        </p:nvGrpSpPr>
        <p:grpSpPr>
          <a:xfrm>
            <a:off x="3033690" y="4379989"/>
            <a:ext cx="3559263" cy="1809872"/>
            <a:chOff x="-262377" y="4918069"/>
            <a:chExt cx="3559263" cy="1809872"/>
          </a:xfrm>
        </p:grpSpPr>
        <p:sp>
          <p:nvSpPr>
            <p:cNvPr id="11" name="Cloud 10">
              <a:extLst>
                <a:ext uri="{FF2B5EF4-FFF2-40B4-BE49-F238E27FC236}">
                  <a16:creationId xmlns:a16="http://schemas.microsoft.com/office/drawing/2014/main" id="{3006590F-8514-4994-ACB1-9DCB22440E3A}"/>
                </a:ext>
              </a:extLst>
            </p:cNvPr>
            <p:cNvSpPr/>
            <p:nvPr/>
          </p:nvSpPr>
          <p:spPr>
            <a:xfrm>
              <a:off x="-262377" y="4918069"/>
              <a:ext cx="3559263" cy="1809872"/>
            </a:xfrm>
            <a:prstGeom prst="cloud">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en-US" sz="2400" dirty="0">
                  <a:solidFill>
                    <a:schemeClr val="tx1"/>
                  </a:solidFill>
                </a:rPr>
                <a:t>Architecture </a:t>
              </a:r>
            </a:p>
            <a:p>
              <a:r>
                <a:rPr lang="en-US" sz="2400" dirty="0">
                  <a:solidFill>
                    <a:schemeClr val="tx1"/>
                  </a:solidFill>
                </a:rPr>
                <a:t>Description</a:t>
              </a:r>
            </a:p>
            <a:p>
              <a:r>
                <a:rPr lang="en-US" sz="2400" dirty="0">
                  <a:solidFill>
                    <a:schemeClr val="tx1"/>
                  </a:solidFill>
                </a:rPr>
                <a:t>Graph (ADG)</a:t>
              </a:r>
            </a:p>
          </p:txBody>
        </p:sp>
        <p:grpSp>
          <p:nvGrpSpPr>
            <p:cNvPr id="12" name="Group 11">
              <a:extLst>
                <a:ext uri="{FF2B5EF4-FFF2-40B4-BE49-F238E27FC236}">
                  <a16:creationId xmlns:a16="http://schemas.microsoft.com/office/drawing/2014/main" id="{9D170B6D-7D01-4F81-8D15-AB61A0183679}"/>
                </a:ext>
              </a:extLst>
            </p:cNvPr>
            <p:cNvGrpSpPr/>
            <p:nvPr/>
          </p:nvGrpSpPr>
          <p:grpSpPr>
            <a:xfrm>
              <a:off x="1922535" y="5347742"/>
              <a:ext cx="1201186" cy="1056873"/>
              <a:chOff x="5443829" y="4186402"/>
              <a:chExt cx="1241869" cy="1092669"/>
            </a:xfrm>
          </p:grpSpPr>
          <p:sp>
            <p:nvSpPr>
              <p:cNvPr id="13" name="Rectangle 12">
                <a:extLst>
                  <a:ext uri="{FF2B5EF4-FFF2-40B4-BE49-F238E27FC236}">
                    <a16:creationId xmlns:a16="http://schemas.microsoft.com/office/drawing/2014/main" id="{88EBA37E-812D-4480-98F7-4461B1DFE2DE}"/>
                  </a:ext>
                </a:extLst>
              </p:cNvPr>
              <p:cNvSpPr/>
              <p:nvPr/>
            </p:nvSpPr>
            <p:spPr>
              <a:xfrm>
                <a:off x="6099251" y="4190660"/>
                <a:ext cx="258729" cy="136944"/>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4" name="Rectangle 13">
                <a:extLst>
                  <a:ext uri="{FF2B5EF4-FFF2-40B4-BE49-F238E27FC236}">
                    <a16:creationId xmlns:a16="http://schemas.microsoft.com/office/drawing/2014/main" id="{F208C5CF-1466-408A-9A3E-AA1A22F6A33C}"/>
                  </a:ext>
                </a:extLst>
              </p:cNvPr>
              <p:cNvSpPr/>
              <p:nvPr/>
            </p:nvSpPr>
            <p:spPr>
              <a:xfrm>
                <a:off x="5641367" y="4186402"/>
                <a:ext cx="258729" cy="136944"/>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5" name="Oval 14">
                <a:extLst>
                  <a:ext uri="{FF2B5EF4-FFF2-40B4-BE49-F238E27FC236}">
                    <a16:creationId xmlns:a16="http://schemas.microsoft.com/office/drawing/2014/main" id="{2CA074A0-92C0-4574-A2C0-DCA25063E080}"/>
                  </a:ext>
                </a:extLst>
              </p:cNvPr>
              <p:cNvSpPr/>
              <p:nvPr/>
            </p:nvSpPr>
            <p:spPr>
              <a:xfrm>
                <a:off x="5911657" y="4453504"/>
                <a:ext cx="194546" cy="196554"/>
              </a:xfrm>
              <a:prstGeom prst="ellipse">
                <a:avLst/>
              </a:prstGeom>
              <a:solidFill>
                <a:schemeClr val="accent2">
                  <a:lumMod val="40000"/>
                  <a:lumOff val="60000"/>
                </a:schemeClr>
              </a:solidFill>
              <a:ln w="12700">
                <a:solidFill>
                  <a:schemeClr val="tx1"/>
                </a:solidFill>
                <a:tailEnd type="none"/>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592" b="1" dirty="0">
                  <a:solidFill>
                    <a:schemeClr val="tx1"/>
                  </a:solidFill>
                </a:endParaRPr>
              </a:p>
            </p:txBody>
          </p:sp>
          <p:cxnSp>
            <p:nvCxnSpPr>
              <p:cNvPr id="16" name="Straight Arrow Connector 15">
                <a:extLst>
                  <a:ext uri="{FF2B5EF4-FFF2-40B4-BE49-F238E27FC236}">
                    <a16:creationId xmlns:a16="http://schemas.microsoft.com/office/drawing/2014/main" id="{E5291B22-7659-4F40-B218-F429B2EEC427}"/>
                  </a:ext>
                </a:extLst>
              </p:cNvPr>
              <p:cNvCxnSpPr>
                <a:cxnSpLocks/>
                <a:endCxn id="15" idx="7"/>
              </p:cNvCxnSpPr>
              <p:nvPr/>
            </p:nvCxnSpPr>
            <p:spPr>
              <a:xfrm flipH="1">
                <a:off x="6077712" y="4326841"/>
                <a:ext cx="73533" cy="155448"/>
              </a:xfrm>
              <a:prstGeom prst="straightConnector1">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75CD8D9-9E36-479A-9BA4-C6548591110D}"/>
                  </a:ext>
                </a:extLst>
              </p:cNvPr>
              <p:cNvCxnSpPr>
                <a:cxnSpLocks/>
                <a:stCxn id="15" idx="1"/>
              </p:cNvCxnSpPr>
              <p:nvPr/>
            </p:nvCxnSpPr>
            <p:spPr>
              <a:xfrm flipH="1" flipV="1">
                <a:off x="5848350" y="4326841"/>
                <a:ext cx="91798" cy="155448"/>
              </a:xfrm>
              <a:prstGeom prst="straightConnector1">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33E53120-BDD0-4E47-A5FF-7EF2A27922A4}"/>
                  </a:ext>
                </a:extLst>
              </p:cNvPr>
              <p:cNvSpPr/>
              <p:nvPr/>
            </p:nvSpPr>
            <p:spPr>
              <a:xfrm>
                <a:off x="6360959" y="4453504"/>
                <a:ext cx="194546" cy="196554"/>
              </a:xfrm>
              <a:prstGeom prst="ellipse">
                <a:avLst/>
              </a:prstGeom>
              <a:solidFill>
                <a:schemeClr val="accent2">
                  <a:lumMod val="40000"/>
                  <a:lumOff val="60000"/>
                </a:schemeClr>
              </a:solidFill>
              <a:ln w="12700">
                <a:solidFill>
                  <a:schemeClr val="tx1"/>
                </a:solidFill>
                <a:tailEnd type="none"/>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592" b="1" dirty="0">
                  <a:solidFill>
                    <a:schemeClr val="tx1"/>
                  </a:solidFill>
                </a:endParaRPr>
              </a:p>
            </p:txBody>
          </p:sp>
          <p:cxnSp>
            <p:nvCxnSpPr>
              <p:cNvPr id="19" name="Straight Arrow Connector 18">
                <a:extLst>
                  <a:ext uri="{FF2B5EF4-FFF2-40B4-BE49-F238E27FC236}">
                    <a16:creationId xmlns:a16="http://schemas.microsoft.com/office/drawing/2014/main" id="{2A5EFFE8-9524-4213-90D6-1C6190EB769C}"/>
                  </a:ext>
                </a:extLst>
              </p:cNvPr>
              <p:cNvCxnSpPr>
                <a:cxnSpLocks/>
                <a:stCxn id="18" idx="1"/>
              </p:cNvCxnSpPr>
              <p:nvPr/>
            </p:nvCxnSpPr>
            <p:spPr>
              <a:xfrm flipH="1" flipV="1">
                <a:off x="6297652" y="4326841"/>
                <a:ext cx="91798" cy="155448"/>
              </a:xfrm>
              <a:prstGeom prst="straightConnector1">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02F44F78-4811-4A50-8ACD-5090A34AE6C4}"/>
                  </a:ext>
                </a:extLst>
              </p:cNvPr>
              <p:cNvSpPr/>
              <p:nvPr/>
            </p:nvSpPr>
            <p:spPr>
              <a:xfrm>
                <a:off x="5443829" y="4450009"/>
                <a:ext cx="194546" cy="196554"/>
              </a:xfrm>
              <a:prstGeom prst="ellipse">
                <a:avLst/>
              </a:prstGeom>
              <a:solidFill>
                <a:schemeClr val="accent2">
                  <a:lumMod val="40000"/>
                  <a:lumOff val="60000"/>
                </a:schemeClr>
              </a:solidFill>
              <a:ln w="12700">
                <a:solidFill>
                  <a:schemeClr val="tx1"/>
                </a:solidFill>
                <a:tailEnd type="none"/>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592" b="1" dirty="0">
                  <a:solidFill>
                    <a:schemeClr val="tx1"/>
                  </a:solidFill>
                </a:endParaRPr>
              </a:p>
            </p:txBody>
          </p:sp>
          <p:cxnSp>
            <p:nvCxnSpPr>
              <p:cNvPr id="21" name="Straight Arrow Connector 20">
                <a:extLst>
                  <a:ext uri="{FF2B5EF4-FFF2-40B4-BE49-F238E27FC236}">
                    <a16:creationId xmlns:a16="http://schemas.microsoft.com/office/drawing/2014/main" id="{6615C85B-AC0E-448B-B27B-8FBE6B60F4AD}"/>
                  </a:ext>
                </a:extLst>
              </p:cNvPr>
              <p:cNvCxnSpPr>
                <a:cxnSpLocks/>
                <a:endCxn id="20" idx="7"/>
              </p:cNvCxnSpPr>
              <p:nvPr/>
            </p:nvCxnSpPr>
            <p:spPr>
              <a:xfrm flipH="1">
                <a:off x="5609884" y="4323346"/>
                <a:ext cx="73533" cy="155448"/>
              </a:xfrm>
              <a:prstGeom prst="straightConnector1">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674BB706-7757-4759-AC6B-5BD43B44BAF1}"/>
                  </a:ext>
                </a:extLst>
              </p:cNvPr>
              <p:cNvSpPr/>
              <p:nvPr/>
            </p:nvSpPr>
            <p:spPr>
              <a:xfrm>
                <a:off x="5696156" y="4761963"/>
                <a:ext cx="194546" cy="196554"/>
              </a:xfrm>
              <a:prstGeom prst="ellipse">
                <a:avLst/>
              </a:prstGeom>
              <a:solidFill>
                <a:schemeClr val="accent2">
                  <a:lumMod val="40000"/>
                  <a:lumOff val="60000"/>
                </a:schemeClr>
              </a:solidFill>
              <a:ln w="12700">
                <a:solidFill>
                  <a:schemeClr val="tx1"/>
                </a:solidFill>
                <a:tailEnd type="none"/>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592" b="1" dirty="0">
                  <a:solidFill>
                    <a:schemeClr val="tx1"/>
                  </a:solidFill>
                </a:endParaRPr>
              </a:p>
            </p:txBody>
          </p:sp>
          <p:sp>
            <p:nvSpPr>
              <p:cNvPr id="23" name="Oval 22">
                <a:extLst>
                  <a:ext uri="{FF2B5EF4-FFF2-40B4-BE49-F238E27FC236}">
                    <a16:creationId xmlns:a16="http://schemas.microsoft.com/office/drawing/2014/main" id="{A40A933E-8216-4B33-80E9-B3848A0AD16F}"/>
                  </a:ext>
                </a:extLst>
              </p:cNvPr>
              <p:cNvSpPr/>
              <p:nvPr/>
            </p:nvSpPr>
            <p:spPr>
              <a:xfrm>
                <a:off x="6143066" y="4756248"/>
                <a:ext cx="194546" cy="196554"/>
              </a:xfrm>
              <a:prstGeom prst="ellipse">
                <a:avLst/>
              </a:prstGeom>
              <a:solidFill>
                <a:schemeClr val="accent2">
                  <a:lumMod val="40000"/>
                  <a:lumOff val="60000"/>
                </a:schemeClr>
              </a:solidFill>
              <a:ln w="12700">
                <a:solidFill>
                  <a:schemeClr val="tx1"/>
                </a:solidFill>
                <a:tailEnd type="none"/>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592" b="1" dirty="0">
                  <a:solidFill>
                    <a:schemeClr val="tx1"/>
                  </a:solidFill>
                </a:endParaRPr>
              </a:p>
            </p:txBody>
          </p:sp>
          <p:cxnSp>
            <p:nvCxnSpPr>
              <p:cNvPr id="24" name="Straight Arrow Connector 23">
                <a:extLst>
                  <a:ext uri="{FF2B5EF4-FFF2-40B4-BE49-F238E27FC236}">
                    <a16:creationId xmlns:a16="http://schemas.microsoft.com/office/drawing/2014/main" id="{C44FE403-66D4-4702-AA78-F019F03C4823}"/>
                  </a:ext>
                </a:extLst>
              </p:cNvPr>
              <p:cNvCxnSpPr>
                <a:cxnSpLocks/>
                <a:stCxn id="18" idx="3"/>
                <a:endCxn id="23" idx="7"/>
              </p:cNvCxnSpPr>
              <p:nvPr/>
            </p:nvCxnSpPr>
            <p:spPr>
              <a:xfrm flipH="1">
                <a:off x="6309121" y="4621273"/>
                <a:ext cx="80329" cy="163760"/>
              </a:xfrm>
              <a:prstGeom prst="straightConnector1">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A7B7E3D3-2A16-4697-A26D-C01D1C6C237F}"/>
                  </a:ext>
                </a:extLst>
              </p:cNvPr>
              <p:cNvCxnSpPr>
                <a:cxnSpLocks/>
                <a:stCxn id="15" idx="5"/>
                <a:endCxn id="23" idx="1"/>
              </p:cNvCxnSpPr>
              <p:nvPr/>
            </p:nvCxnSpPr>
            <p:spPr>
              <a:xfrm>
                <a:off x="6077712" y="4621273"/>
                <a:ext cx="93845" cy="163760"/>
              </a:xfrm>
              <a:prstGeom prst="straightConnector1">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4278713-B026-45B6-A2AA-E1D70F88C332}"/>
                  </a:ext>
                </a:extLst>
              </p:cNvPr>
              <p:cNvCxnSpPr>
                <a:cxnSpLocks/>
                <a:stCxn id="20" idx="5"/>
                <a:endCxn id="22" idx="1"/>
              </p:cNvCxnSpPr>
              <p:nvPr/>
            </p:nvCxnSpPr>
            <p:spPr>
              <a:xfrm>
                <a:off x="5609884" y="4617778"/>
                <a:ext cx="114763" cy="172970"/>
              </a:xfrm>
              <a:prstGeom prst="straightConnector1">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120DAEC-4CF1-4C67-9461-4ACEDDF149F5}"/>
                  </a:ext>
                </a:extLst>
              </p:cNvPr>
              <p:cNvCxnSpPr>
                <a:cxnSpLocks/>
                <a:stCxn id="15" idx="3"/>
                <a:endCxn id="22" idx="7"/>
              </p:cNvCxnSpPr>
              <p:nvPr/>
            </p:nvCxnSpPr>
            <p:spPr>
              <a:xfrm flipH="1">
                <a:off x="5862211" y="4621273"/>
                <a:ext cx="77937" cy="169475"/>
              </a:xfrm>
              <a:prstGeom prst="straightConnector1">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BF69F5FA-9551-4BEF-888A-9AFE08C146BB}"/>
                  </a:ext>
                </a:extLst>
              </p:cNvPr>
              <p:cNvSpPr/>
              <p:nvPr/>
            </p:nvSpPr>
            <p:spPr>
              <a:xfrm>
                <a:off x="5900096" y="5050179"/>
                <a:ext cx="258729" cy="136944"/>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cxnSp>
            <p:nvCxnSpPr>
              <p:cNvPr id="29" name="Straight Arrow Connector 28">
                <a:extLst>
                  <a:ext uri="{FF2B5EF4-FFF2-40B4-BE49-F238E27FC236}">
                    <a16:creationId xmlns:a16="http://schemas.microsoft.com/office/drawing/2014/main" id="{C8E76756-7F3A-43C9-A67F-C05616016899}"/>
                  </a:ext>
                </a:extLst>
              </p:cNvPr>
              <p:cNvCxnSpPr>
                <a:cxnSpLocks/>
                <a:stCxn id="22" idx="5"/>
                <a:endCxn id="28" idx="0"/>
              </p:cNvCxnSpPr>
              <p:nvPr/>
            </p:nvCxnSpPr>
            <p:spPr>
              <a:xfrm>
                <a:off x="5862211" y="4929732"/>
                <a:ext cx="167250" cy="120447"/>
              </a:xfrm>
              <a:prstGeom prst="straightConnector1">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82320C2-D16B-4ED6-A505-F1D31B2E93A3}"/>
                  </a:ext>
                </a:extLst>
              </p:cNvPr>
              <p:cNvCxnSpPr>
                <a:cxnSpLocks/>
                <a:stCxn id="23" idx="3"/>
                <a:endCxn id="28" idx="0"/>
              </p:cNvCxnSpPr>
              <p:nvPr/>
            </p:nvCxnSpPr>
            <p:spPr>
              <a:xfrm flipH="1">
                <a:off x="6029461" y="4924017"/>
                <a:ext cx="142096" cy="126162"/>
              </a:xfrm>
              <a:prstGeom prst="straightConnector1">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1" name="Freeform: Shape 30">
                <a:extLst>
                  <a:ext uri="{FF2B5EF4-FFF2-40B4-BE49-F238E27FC236}">
                    <a16:creationId xmlns:a16="http://schemas.microsoft.com/office/drawing/2014/main" id="{2302B2E5-1013-41D5-B381-A73C7B7A3F27}"/>
                  </a:ext>
                </a:extLst>
              </p:cNvPr>
              <p:cNvSpPr/>
              <p:nvPr/>
            </p:nvSpPr>
            <p:spPr>
              <a:xfrm>
                <a:off x="6021705" y="4240531"/>
                <a:ext cx="663993" cy="1038540"/>
              </a:xfrm>
              <a:custGeom>
                <a:avLst/>
                <a:gdLst>
                  <a:gd name="connsiteX0" fmla="*/ 0 w 663993"/>
                  <a:gd name="connsiteY0" fmla="*/ 950595 h 1038540"/>
                  <a:gd name="connsiteX1" fmla="*/ 207645 w 663993"/>
                  <a:gd name="connsiteY1" fmla="*/ 1013460 h 1038540"/>
                  <a:gd name="connsiteX2" fmla="*/ 598170 w 663993"/>
                  <a:gd name="connsiteY2" fmla="*/ 965835 h 1038540"/>
                  <a:gd name="connsiteX3" fmla="*/ 638175 w 663993"/>
                  <a:gd name="connsiteY3" fmla="*/ 255270 h 1038540"/>
                  <a:gd name="connsiteX4" fmla="*/ 331470 w 663993"/>
                  <a:gd name="connsiteY4" fmla="*/ 0 h 1038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993" h="1038540">
                    <a:moveTo>
                      <a:pt x="0" y="950595"/>
                    </a:moveTo>
                    <a:cubicBezTo>
                      <a:pt x="53975" y="980757"/>
                      <a:pt x="107950" y="1010920"/>
                      <a:pt x="207645" y="1013460"/>
                    </a:cubicBezTo>
                    <a:cubicBezTo>
                      <a:pt x="307340" y="1016000"/>
                      <a:pt x="526415" y="1092200"/>
                      <a:pt x="598170" y="965835"/>
                    </a:cubicBezTo>
                    <a:cubicBezTo>
                      <a:pt x="669925" y="839470"/>
                      <a:pt x="682625" y="416242"/>
                      <a:pt x="638175" y="255270"/>
                    </a:cubicBezTo>
                    <a:cubicBezTo>
                      <a:pt x="593725" y="94297"/>
                      <a:pt x="462597" y="47148"/>
                      <a:pt x="33147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grpSp>
      </p:grpSp>
      <p:sp>
        <p:nvSpPr>
          <p:cNvPr id="32" name="Arrow: Right 31">
            <a:extLst>
              <a:ext uri="{FF2B5EF4-FFF2-40B4-BE49-F238E27FC236}">
                <a16:creationId xmlns:a16="http://schemas.microsoft.com/office/drawing/2014/main" id="{9B0B58BA-B1BA-46D1-BDC3-500C4CA50AF3}"/>
              </a:ext>
            </a:extLst>
          </p:cNvPr>
          <p:cNvSpPr/>
          <p:nvPr/>
        </p:nvSpPr>
        <p:spPr>
          <a:xfrm>
            <a:off x="2432171" y="5164503"/>
            <a:ext cx="491138" cy="448357"/>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36" name="TextBox 35">
            <a:extLst>
              <a:ext uri="{FF2B5EF4-FFF2-40B4-BE49-F238E27FC236}">
                <a16:creationId xmlns:a16="http://schemas.microsoft.com/office/drawing/2014/main" id="{34F3A7E5-6D7F-4BDF-955F-7777E26EAF97}"/>
              </a:ext>
            </a:extLst>
          </p:cNvPr>
          <p:cNvSpPr txBox="1"/>
          <p:nvPr/>
        </p:nvSpPr>
        <p:spPr>
          <a:xfrm>
            <a:off x="3655283" y="3587583"/>
            <a:ext cx="1723934" cy="707886"/>
          </a:xfrm>
          <a:prstGeom prst="rect">
            <a:avLst/>
          </a:prstGeom>
          <a:noFill/>
        </p:spPr>
        <p:txBody>
          <a:bodyPr wrap="square" rtlCol="0">
            <a:spAutoFit/>
          </a:bodyPr>
          <a:lstStyle/>
          <a:p>
            <a:r>
              <a:rPr lang="en-US" sz="2000" b="1" dirty="0">
                <a:solidFill>
                  <a:srgbClr val="9DC3E6"/>
                </a:solidFill>
              </a:rPr>
              <a:t>Design-space</a:t>
            </a:r>
          </a:p>
          <a:p>
            <a:r>
              <a:rPr lang="en-US" sz="2000" b="1" dirty="0">
                <a:solidFill>
                  <a:srgbClr val="9DC3E6"/>
                </a:solidFill>
              </a:rPr>
              <a:t>Exploration</a:t>
            </a:r>
          </a:p>
        </p:txBody>
      </p:sp>
      <p:grpSp>
        <p:nvGrpSpPr>
          <p:cNvPr id="114" name="Group 113">
            <a:extLst>
              <a:ext uri="{FF2B5EF4-FFF2-40B4-BE49-F238E27FC236}">
                <a16:creationId xmlns:a16="http://schemas.microsoft.com/office/drawing/2014/main" id="{C218D5CB-CB1F-4BD3-87CE-2BCD2CA47DF9}"/>
              </a:ext>
            </a:extLst>
          </p:cNvPr>
          <p:cNvGrpSpPr/>
          <p:nvPr/>
        </p:nvGrpSpPr>
        <p:grpSpPr>
          <a:xfrm>
            <a:off x="4510526" y="2348828"/>
            <a:ext cx="1850449" cy="1091120"/>
            <a:chOff x="4510526" y="2348828"/>
            <a:chExt cx="1850449" cy="1091120"/>
          </a:xfrm>
        </p:grpSpPr>
        <p:sp>
          <p:nvSpPr>
            <p:cNvPr id="48" name="Rectangle 47">
              <a:extLst>
                <a:ext uri="{FF2B5EF4-FFF2-40B4-BE49-F238E27FC236}">
                  <a16:creationId xmlns:a16="http://schemas.microsoft.com/office/drawing/2014/main" id="{6C694A14-F769-40C3-9524-437885F408AA}"/>
                </a:ext>
              </a:extLst>
            </p:cNvPr>
            <p:cNvSpPr/>
            <p:nvPr/>
          </p:nvSpPr>
          <p:spPr>
            <a:xfrm>
              <a:off x="4740276" y="2348828"/>
              <a:ext cx="1620699" cy="873790"/>
            </a:xfrm>
            <a:prstGeom prst="rect">
              <a:avLst/>
            </a:prstGeom>
            <a:solidFill>
              <a:srgbClr val="FFD3D3"/>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80" dirty="0">
                  <a:solidFill>
                    <a:schemeClr val="tx1"/>
                  </a:solidFill>
                </a:rPr>
                <a:t>Graphs</a:t>
              </a:r>
            </a:p>
          </p:txBody>
        </p:sp>
        <p:sp>
          <p:nvSpPr>
            <p:cNvPr id="49" name="Rectangle 48">
              <a:extLst>
                <a:ext uri="{FF2B5EF4-FFF2-40B4-BE49-F238E27FC236}">
                  <a16:creationId xmlns:a16="http://schemas.microsoft.com/office/drawing/2014/main" id="{A4554D96-5239-457D-813D-16913D363981}"/>
                </a:ext>
              </a:extLst>
            </p:cNvPr>
            <p:cNvSpPr/>
            <p:nvPr/>
          </p:nvSpPr>
          <p:spPr>
            <a:xfrm>
              <a:off x="4625401" y="2457493"/>
              <a:ext cx="1620699" cy="873790"/>
            </a:xfrm>
            <a:prstGeom prst="rect">
              <a:avLst/>
            </a:prstGeom>
            <a:solidFill>
              <a:srgbClr val="FFD3D3"/>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80" dirty="0">
                  <a:solidFill>
                    <a:schemeClr val="tx1"/>
                  </a:solidFill>
                </a:rPr>
                <a:t>Graphs</a:t>
              </a:r>
            </a:p>
          </p:txBody>
        </p:sp>
        <p:sp>
          <p:nvSpPr>
            <p:cNvPr id="50" name="Rectangle 49">
              <a:extLst>
                <a:ext uri="{FF2B5EF4-FFF2-40B4-BE49-F238E27FC236}">
                  <a16:creationId xmlns:a16="http://schemas.microsoft.com/office/drawing/2014/main" id="{6FE0191A-2D94-4F83-A678-696DABE1E2F8}"/>
                </a:ext>
              </a:extLst>
            </p:cNvPr>
            <p:cNvSpPr/>
            <p:nvPr/>
          </p:nvSpPr>
          <p:spPr>
            <a:xfrm>
              <a:off x="4510526" y="2566158"/>
              <a:ext cx="1620699" cy="873790"/>
            </a:xfrm>
            <a:prstGeom prst="rect">
              <a:avLst/>
            </a:prstGeom>
            <a:solidFill>
              <a:srgbClr val="FFD3D3"/>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80" dirty="0">
                  <a:solidFill>
                    <a:schemeClr val="tx1"/>
                  </a:solidFill>
                </a:rPr>
                <a:t>Dataflow</a:t>
              </a:r>
            </a:p>
            <a:p>
              <a:pPr algn="ctr"/>
              <a:r>
                <a:rPr lang="en-US" sz="2880" dirty="0">
                  <a:solidFill>
                    <a:schemeClr val="tx1"/>
                  </a:solidFill>
                </a:rPr>
                <a:t>Graphs</a:t>
              </a:r>
            </a:p>
          </p:txBody>
        </p:sp>
      </p:grpSp>
      <p:sp>
        <p:nvSpPr>
          <p:cNvPr id="52" name="Arrow: Right 51">
            <a:extLst>
              <a:ext uri="{FF2B5EF4-FFF2-40B4-BE49-F238E27FC236}">
                <a16:creationId xmlns:a16="http://schemas.microsoft.com/office/drawing/2014/main" id="{811B5614-C92C-48CE-BFC4-8B9BBD528A19}"/>
              </a:ext>
            </a:extLst>
          </p:cNvPr>
          <p:cNvSpPr/>
          <p:nvPr/>
        </p:nvSpPr>
        <p:spPr>
          <a:xfrm rot="570136">
            <a:off x="6537045" y="909644"/>
            <a:ext cx="1178174" cy="110785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RISCV </a:t>
            </a:r>
          </a:p>
          <a:p>
            <a:pPr algn="ctr"/>
            <a:r>
              <a:rPr lang="en-US" sz="2000" dirty="0"/>
              <a:t>GCC</a:t>
            </a:r>
          </a:p>
        </p:txBody>
      </p:sp>
      <p:sp>
        <p:nvSpPr>
          <p:cNvPr id="54" name="Arrow: Right 53">
            <a:extLst>
              <a:ext uri="{FF2B5EF4-FFF2-40B4-BE49-F238E27FC236}">
                <a16:creationId xmlns:a16="http://schemas.microsoft.com/office/drawing/2014/main" id="{3E14B415-0A34-44C6-87D2-AE48C6EEDAC3}"/>
              </a:ext>
            </a:extLst>
          </p:cNvPr>
          <p:cNvSpPr/>
          <p:nvPr/>
        </p:nvSpPr>
        <p:spPr>
          <a:xfrm rot="21000000">
            <a:off x="6489564" y="2114221"/>
            <a:ext cx="1261895" cy="117952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Spatial</a:t>
            </a:r>
          </a:p>
          <a:p>
            <a:pPr algn="ctr"/>
            <a:r>
              <a:rPr lang="en-US" sz="2000" dirty="0"/>
              <a:t> Sched.</a:t>
            </a:r>
          </a:p>
        </p:txBody>
      </p:sp>
      <p:sp>
        <p:nvSpPr>
          <p:cNvPr id="56" name="Arrow: Right 55">
            <a:extLst>
              <a:ext uri="{FF2B5EF4-FFF2-40B4-BE49-F238E27FC236}">
                <a16:creationId xmlns:a16="http://schemas.microsoft.com/office/drawing/2014/main" id="{AAB86BDD-C48C-47AB-9F79-32FA9B419BB1}"/>
              </a:ext>
            </a:extLst>
          </p:cNvPr>
          <p:cNvSpPr/>
          <p:nvPr/>
        </p:nvSpPr>
        <p:spPr>
          <a:xfrm>
            <a:off x="2212957" y="1252737"/>
            <a:ext cx="2180463" cy="188993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Clang/LLVM</a:t>
            </a:r>
          </a:p>
          <a:p>
            <a:pPr algn="ctr"/>
            <a:r>
              <a:rPr lang="en-US" sz="2400" dirty="0"/>
              <a:t>Compiler</a:t>
            </a:r>
          </a:p>
        </p:txBody>
      </p:sp>
      <p:sp>
        <p:nvSpPr>
          <p:cNvPr id="59" name="Freeform: Shape 58">
            <a:extLst>
              <a:ext uri="{FF2B5EF4-FFF2-40B4-BE49-F238E27FC236}">
                <a16:creationId xmlns:a16="http://schemas.microsoft.com/office/drawing/2014/main" id="{03BEDC0A-55B1-4A92-85EA-DADC2C0BE990}"/>
              </a:ext>
            </a:extLst>
          </p:cNvPr>
          <p:cNvSpPr/>
          <p:nvPr/>
        </p:nvSpPr>
        <p:spPr>
          <a:xfrm>
            <a:off x="2906629" y="2791796"/>
            <a:ext cx="470250" cy="1846491"/>
          </a:xfrm>
          <a:custGeom>
            <a:avLst/>
            <a:gdLst>
              <a:gd name="connsiteX0" fmla="*/ 653143 w 653143"/>
              <a:gd name="connsiteY0" fmla="*/ 1988457 h 1988457"/>
              <a:gd name="connsiteX1" fmla="*/ 116114 w 653143"/>
              <a:gd name="connsiteY1" fmla="*/ 943429 h 1988457"/>
              <a:gd name="connsiteX2" fmla="*/ 0 w 653143"/>
              <a:gd name="connsiteY2" fmla="*/ 0 h 1988457"/>
            </a:gdLst>
            <a:ahLst/>
            <a:cxnLst>
              <a:cxn ang="0">
                <a:pos x="connsiteX0" y="connsiteY0"/>
              </a:cxn>
              <a:cxn ang="0">
                <a:pos x="connsiteX1" y="connsiteY1"/>
              </a:cxn>
              <a:cxn ang="0">
                <a:pos x="connsiteX2" y="connsiteY2"/>
              </a:cxn>
            </a:cxnLst>
            <a:rect l="l" t="t" r="r" b="b"/>
            <a:pathLst>
              <a:path w="653143" h="1988457">
                <a:moveTo>
                  <a:pt x="653143" y="1988457"/>
                </a:moveTo>
                <a:cubicBezTo>
                  <a:pt x="439057" y="1631647"/>
                  <a:pt x="224971" y="1274838"/>
                  <a:pt x="116114" y="943429"/>
                </a:cubicBezTo>
                <a:cubicBezTo>
                  <a:pt x="7257" y="612020"/>
                  <a:pt x="3628" y="306010"/>
                  <a:pt x="0" y="0"/>
                </a:cubicBezTo>
              </a:path>
            </a:pathLst>
          </a:custGeom>
          <a:noFill/>
          <a:ln w="5715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458668C1-90BB-4D9D-AEB6-B06B8B6E1838}"/>
              </a:ext>
            </a:extLst>
          </p:cNvPr>
          <p:cNvSpPr/>
          <p:nvPr/>
        </p:nvSpPr>
        <p:spPr>
          <a:xfrm flipH="1">
            <a:off x="6592953" y="3158540"/>
            <a:ext cx="316915" cy="1598856"/>
          </a:xfrm>
          <a:custGeom>
            <a:avLst/>
            <a:gdLst>
              <a:gd name="connsiteX0" fmla="*/ 653143 w 653143"/>
              <a:gd name="connsiteY0" fmla="*/ 1988457 h 1988457"/>
              <a:gd name="connsiteX1" fmla="*/ 116114 w 653143"/>
              <a:gd name="connsiteY1" fmla="*/ 943429 h 1988457"/>
              <a:gd name="connsiteX2" fmla="*/ 0 w 653143"/>
              <a:gd name="connsiteY2" fmla="*/ 0 h 1988457"/>
            </a:gdLst>
            <a:ahLst/>
            <a:cxnLst>
              <a:cxn ang="0">
                <a:pos x="connsiteX0" y="connsiteY0"/>
              </a:cxn>
              <a:cxn ang="0">
                <a:pos x="connsiteX1" y="connsiteY1"/>
              </a:cxn>
              <a:cxn ang="0">
                <a:pos x="connsiteX2" y="connsiteY2"/>
              </a:cxn>
            </a:cxnLst>
            <a:rect l="l" t="t" r="r" b="b"/>
            <a:pathLst>
              <a:path w="653143" h="1988457">
                <a:moveTo>
                  <a:pt x="653143" y="1988457"/>
                </a:moveTo>
                <a:cubicBezTo>
                  <a:pt x="439057" y="1631647"/>
                  <a:pt x="224971" y="1274838"/>
                  <a:pt x="116114" y="943429"/>
                </a:cubicBezTo>
                <a:cubicBezTo>
                  <a:pt x="7257" y="612020"/>
                  <a:pt x="3628" y="306010"/>
                  <a:pt x="0" y="0"/>
                </a:cubicBezTo>
              </a:path>
            </a:pathLst>
          </a:custGeom>
          <a:noFill/>
          <a:ln w="5715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 name="Group 112">
            <a:extLst>
              <a:ext uri="{FF2B5EF4-FFF2-40B4-BE49-F238E27FC236}">
                <a16:creationId xmlns:a16="http://schemas.microsoft.com/office/drawing/2014/main" id="{2327F393-6988-4D1C-B0F5-BC91E45A1B55}"/>
              </a:ext>
            </a:extLst>
          </p:cNvPr>
          <p:cNvGrpSpPr/>
          <p:nvPr/>
        </p:nvGrpSpPr>
        <p:grpSpPr>
          <a:xfrm>
            <a:off x="4534049" y="934382"/>
            <a:ext cx="1850449" cy="1091120"/>
            <a:chOff x="4534049" y="934382"/>
            <a:chExt cx="1850449" cy="1091120"/>
          </a:xfrm>
        </p:grpSpPr>
        <p:sp>
          <p:nvSpPr>
            <p:cNvPr id="65" name="Rectangle 64">
              <a:extLst>
                <a:ext uri="{FF2B5EF4-FFF2-40B4-BE49-F238E27FC236}">
                  <a16:creationId xmlns:a16="http://schemas.microsoft.com/office/drawing/2014/main" id="{B348C240-1289-4EB0-9AC9-B4FD8EE4CEA3}"/>
                </a:ext>
              </a:extLst>
            </p:cNvPr>
            <p:cNvSpPr/>
            <p:nvPr/>
          </p:nvSpPr>
          <p:spPr>
            <a:xfrm>
              <a:off x="4763799" y="934382"/>
              <a:ext cx="1620699" cy="873790"/>
            </a:xfrm>
            <a:prstGeom prst="rect">
              <a:avLst/>
            </a:prstGeom>
            <a:solidFill>
              <a:schemeClr val="accent4">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80" dirty="0">
                  <a:solidFill>
                    <a:schemeClr val="tx1"/>
                  </a:solidFill>
                </a:rPr>
                <a:t>Graphs</a:t>
              </a:r>
            </a:p>
          </p:txBody>
        </p:sp>
        <p:sp>
          <p:nvSpPr>
            <p:cNvPr id="67" name="Rectangle 66">
              <a:extLst>
                <a:ext uri="{FF2B5EF4-FFF2-40B4-BE49-F238E27FC236}">
                  <a16:creationId xmlns:a16="http://schemas.microsoft.com/office/drawing/2014/main" id="{EC7AEF49-FA72-41D0-99A7-CA142A425783}"/>
                </a:ext>
              </a:extLst>
            </p:cNvPr>
            <p:cNvSpPr/>
            <p:nvPr/>
          </p:nvSpPr>
          <p:spPr>
            <a:xfrm>
              <a:off x="4648924" y="1043047"/>
              <a:ext cx="1620699" cy="873790"/>
            </a:xfrm>
            <a:prstGeom prst="rect">
              <a:avLst/>
            </a:prstGeom>
            <a:solidFill>
              <a:schemeClr val="accent4">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80" dirty="0">
                  <a:solidFill>
                    <a:schemeClr val="tx1"/>
                  </a:solidFill>
                </a:rPr>
                <a:t>Graphs</a:t>
              </a:r>
            </a:p>
          </p:txBody>
        </p:sp>
        <p:sp>
          <p:nvSpPr>
            <p:cNvPr id="69" name="Rectangle 68">
              <a:extLst>
                <a:ext uri="{FF2B5EF4-FFF2-40B4-BE49-F238E27FC236}">
                  <a16:creationId xmlns:a16="http://schemas.microsoft.com/office/drawing/2014/main" id="{EB9EC488-9D82-4102-8914-E8A94D64FC9A}"/>
                </a:ext>
              </a:extLst>
            </p:cNvPr>
            <p:cNvSpPr/>
            <p:nvPr/>
          </p:nvSpPr>
          <p:spPr>
            <a:xfrm>
              <a:off x="4534049" y="1151712"/>
              <a:ext cx="1620699" cy="873790"/>
            </a:xfrm>
            <a:prstGeom prst="rect">
              <a:avLst/>
            </a:prstGeom>
            <a:solidFill>
              <a:schemeClr val="accent4">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80" dirty="0">
                  <a:solidFill>
                    <a:schemeClr val="tx1"/>
                  </a:solidFill>
                </a:rPr>
                <a:t>RISCV</a:t>
              </a:r>
            </a:p>
            <a:p>
              <a:pPr algn="ctr"/>
              <a:r>
                <a:rPr lang="en-US" sz="2880" dirty="0">
                  <a:solidFill>
                    <a:schemeClr val="tx1"/>
                  </a:solidFill>
                </a:rPr>
                <a:t>Control</a:t>
              </a:r>
            </a:p>
          </p:txBody>
        </p:sp>
      </p:grpSp>
      <p:sp>
        <p:nvSpPr>
          <p:cNvPr id="71" name="Rectangle 70">
            <a:extLst>
              <a:ext uri="{FF2B5EF4-FFF2-40B4-BE49-F238E27FC236}">
                <a16:creationId xmlns:a16="http://schemas.microsoft.com/office/drawing/2014/main" id="{02F32FAB-5219-49E8-8A6C-0DBFC2E19439}"/>
              </a:ext>
            </a:extLst>
          </p:cNvPr>
          <p:cNvSpPr/>
          <p:nvPr/>
        </p:nvSpPr>
        <p:spPr>
          <a:xfrm>
            <a:off x="8065241" y="1590790"/>
            <a:ext cx="1344903" cy="873790"/>
          </a:xfrm>
          <a:prstGeom prst="rect">
            <a:avLst/>
          </a:prstGeom>
          <a:solidFill>
            <a:schemeClr val="accent2">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80" dirty="0">
                <a:solidFill>
                  <a:schemeClr val="tx1"/>
                </a:solidFill>
              </a:rPr>
              <a:t>RISCV Binary</a:t>
            </a:r>
          </a:p>
        </p:txBody>
      </p:sp>
      <p:sp>
        <p:nvSpPr>
          <p:cNvPr id="78" name="Flowchart: Document 77">
            <a:extLst>
              <a:ext uri="{FF2B5EF4-FFF2-40B4-BE49-F238E27FC236}">
                <a16:creationId xmlns:a16="http://schemas.microsoft.com/office/drawing/2014/main" id="{EC4C43C2-7DED-41C5-82DD-71A4D5195CD3}"/>
              </a:ext>
            </a:extLst>
          </p:cNvPr>
          <p:cNvSpPr/>
          <p:nvPr/>
        </p:nvSpPr>
        <p:spPr>
          <a:xfrm>
            <a:off x="609600" y="4981625"/>
            <a:ext cx="1716543" cy="1047238"/>
          </a:xfrm>
          <a:prstGeom prst="flowChartDocument">
            <a:avLst/>
          </a:prstGeom>
          <a:solidFill>
            <a:schemeClr val="bg2"/>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Scala ADG</a:t>
            </a:r>
          </a:p>
          <a:p>
            <a:pPr algn="ctr"/>
            <a:r>
              <a:rPr lang="en-US" sz="2800" dirty="0">
                <a:solidFill>
                  <a:schemeClr val="tx1"/>
                </a:solidFill>
              </a:rPr>
              <a:t>DSL</a:t>
            </a:r>
          </a:p>
        </p:txBody>
      </p:sp>
      <p:sp>
        <p:nvSpPr>
          <p:cNvPr id="80" name="Arrow: Right 79">
            <a:extLst>
              <a:ext uri="{FF2B5EF4-FFF2-40B4-BE49-F238E27FC236}">
                <a16:creationId xmlns:a16="http://schemas.microsoft.com/office/drawing/2014/main" id="{50533D74-0710-4B96-B6D2-8B937E316137}"/>
              </a:ext>
            </a:extLst>
          </p:cNvPr>
          <p:cNvSpPr/>
          <p:nvPr/>
        </p:nvSpPr>
        <p:spPr>
          <a:xfrm>
            <a:off x="6666198" y="4872886"/>
            <a:ext cx="764889" cy="92441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80" dirty="0"/>
              <a:t>HW</a:t>
            </a:r>
          </a:p>
          <a:p>
            <a:pPr algn="ctr"/>
            <a:r>
              <a:rPr lang="en-US" sz="1680" dirty="0"/>
              <a:t>Gen</a:t>
            </a:r>
          </a:p>
        </p:txBody>
      </p:sp>
      <p:sp>
        <p:nvSpPr>
          <p:cNvPr id="82" name="Rectangle 81">
            <a:extLst>
              <a:ext uri="{FF2B5EF4-FFF2-40B4-BE49-F238E27FC236}">
                <a16:creationId xmlns:a16="http://schemas.microsoft.com/office/drawing/2014/main" id="{03DDE15F-BBF1-45FB-B2E7-6FF25F3B1086}"/>
              </a:ext>
            </a:extLst>
          </p:cNvPr>
          <p:cNvSpPr/>
          <p:nvPr/>
        </p:nvSpPr>
        <p:spPr>
          <a:xfrm>
            <a:off x="7982641" y="1672073"/>
            <a:ext cx="1344903" cy="873790"/>
          </a:xfrm>
          <a:prstGeom prst="rect">
            <a:avLst/>
          </a:prstGeom>
          <a:solidFill>
            <a:schemeClr val="accent2">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80" dirty="0">
                <a:solidFill>
                  <a:schemeClr val="tx1"/>
                </a:solidFill>
              </a:rPr>
              <a:t>RISCV Binary</a:t>
            </a:r>
          </a:p>
        </p:txBody>
      </p:sp>
      <p:sp>
        <p:nvSpPr>
          <p:cNvPr id="84" name="Rectangle 83">
            <a:extLst>
              <a:ext uri="{FF2B5EF4-FFF2-40B4-BE49-F238E27FC236}">
                <a16:creationId xmlns:a16="http://schemas.microsoft.com/office/drawing/2014/main" id="{54474556-6959-4A7B-9E3C-C760D000DBCD}"/>
              </a:ext>
            </a:extLst>
          </p:cNvPr>
          <p:cNvSpPr/>
          <p:nvPr/>
        </p:nvSpPr>
        <p:spPr>
          <a:xfrm>
            <a:off x="7900042" y="1753355"/>
            <a:ext cx="1344903" cy="873790"/>
          </a:xfrm>
          <a:prstGeom prst="rect">
            <a:avLst/>
          </a:prstGeom>
          <a:solidFill>
            <a:schemeClr val="accent2">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80" dirty="0">
                <a:solidFill>
                  <a:schemeClr val="tx1"/>
                </a:solidFill>
              </a:rPr>
              <a:t>RISCV Binary</a:t>
            </a:r>
          </a:p>
        </p:txBody>
      </p:sp>
      <p:sp>
        <p:nvSpPr>
          <p:cNvPr id="91" name="Rectangle 90">
            <a:extLst>
              <a:ext uri="{FF2B5EF4-FFF2-40B4-BE49-F238E27FC236}">
                <a16:creationId xmlns:a16="http://schemas.microsoft.com/office/drawing/2014/main" id="{76BC96B8-19F2-47AC-9A4C-CAA9586B4A99}"/>
              </a:ext>
            </a:extLst>
          </p:cNvPr>
          <p:cNvSpPr/>
          <p:nvPr/>
        </p:nvSpPr>
        <p:spPr>
          <a:xfrm>
            <a:off x="10152216" y="4187393"/>
            <a:ext cx="1900255" cy="851538"/>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80" dirty="0">
                <a:solidFill>
                  <a:schemeClr val="tx1"/>
                </a:solidFill>
              </a:rPr>
              <a:t>DSAGEN+</a:t>
            </a:r>
          </a:p>
          <a:p>
            <a:pPr algn="ctr"/>
            <a:r>
              <a:rPr lang="en-US" sz="2880" dirty="0">
                <a:solidFill>
                  <a:schemeClr val="tx1"/>
                </a:solidFill>
              </a:rPr>
              <a:t>Rocket</a:t>
            </a:r>
          </a:p>
        </p:txBody>
      </p:sp>
      <p:sp>
        <p:nvSpPr>
          <p:cNvPr id="95" name="Arrow: Right 94">
            <a:extLst>
              <a:ext uri="{FF2B5EF4-FFF2-40B4-BE49-F238E27FC236}">
                <a16:creationId xmlns:a16="http://schemas.microsoft.com/office/drawing/2014/main" id="{6AF03CEB-93EC-4F80-9209-212290344F26}"/>
              </a:ext>
            </a:extLst>
          </p:cNvPr>
          <p:cNvSpPr/>
          <p:nvPr/>
        </p:nvSpPr>
        <p:spPr>
          <a:xfrm rot="20538473">
            <a:off x="9566576" y="4868297"/>
            <a:ext cx="491138" cy="448357"/>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97" name="Arrow: Right 96">
            <a:extLst>
              <a:ext uri="{FF2B5EF4-FFF2-40B4-BE49-F238E27FC236}">
                <a16:creationId xmlns:a16="http://schemas.microsoft.com/office/drawing/2014/main" id="{6F45F819-7EE1-4A87-9C8D-CAA9BCE2DE2A}"/>
              </a:ext>
            </a:extLst>
          </p:cNvPr>
          <p:cNvSpPr/>
          <p:nvPr/>
        </p:nvSpPr>
        <p:spPr>
          <a:xfrm rot="5400000">
            <a:off x="5156440" y="-303896"/>
            <a:ext cx="713347" cy="1494346"/>
          </a:xfrm>
          <a:prstGeom prst="rightArrow">
            <a:avLst>
              <a:gd name="adj1" fmla="val 67483"/>
              <a:gd name="adj2"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none" rtlCol="0" anchor="ctr"/>
          <a:lstStyle/>
          <a:p>
            <a:pPr algn="ctr"/>
            <a:r>
              <a:rPr lang="en-US" sz="1680" dirty="0"/>
              <a:t>Manual</a:t>
            </a:r>
          </a:p>
          <a:p>
            <a:pPr algn="ctr"/>
            <a:r>
              <a:rPr lang="en-US" sz="1680" dirty="0"/>
              <a:t> Program</a:t>
            </a:r>
          </a:p>
        </p:txBody>
      </p:sp>
      <p:grpSp>
        <p:nvGrpSpPr>
          <p:cNvPr id="104" name="Group 103">
            <a:extLst>
              <a:ext uri="{FF2B5EF4-FFF2-40B4-BE49-F238E27FC236}">
                <a16:creationId xmlns:a16="http://schemas.microsoft.com/office/drawing/2014/main" id="{B4F30960-82C7-45A3-AB66-79BA0571C6DE}"/>
              </a:ext>
            </a:extLst>
          </p:cNvPr>
          <p:cNvGrpSpPr/>
          <p:nvPr/>
        </p:nvGrpSpPr>
        <p:grpSpPr>
          <a:xfrm>
            <a:off x="10162584" y="2344235"/>
            <a:ext cx="1793041" cy="985314"/>
            <a:chOff x="10162584" y="2344235"/>
            <a:chExt cx="1793041" cy="985314"/>
          </a:xfrm>
        </p:grpSpPr>
        <p:sp>
          <p:nvSpPr>
            <p:cNvPr id="101" name="Rectangle 100">
              <a:extLst>
                <a:ext uri="{FF2B5EF4-FFF2-40B4-BE49-F238E27FC236}">
                  <a16:creationId xmlns:a16="http://schemas.microsoft.com/office/drawing/2014/main" id="{2AAAF73D-1D2F-4E56-BB30-339B65BAB362}"/>
                </a:ext>
              </a:extLst>
            </p:cNvPr>
            <p:cNvSpPr/>
            <p:nvPr/>
          </p:nvSpPr>
          <p:spPr>
            <a:xfrm>
              <a:off x="10162584" y="2478011"/>
              <a:ext cx="1793041" cy="851538"/>
            </a:xfrm>
            <a:prstGeom prst="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80" dirty="0">
                <a:solidFill>
                  <a:schemeClr val="tx1"/>
                </a:solidFill>
              </a:endParaRPr>
            </a:p>
            <a:p>
              <a:pPr algn="ctr"/>
              <a:endParaRPr lang="en-US" sz="2880" dirty="0">
                <a:solidFill>
                  <a:schemeClr val="tx1"/>
                </a:solidFill>
              </a:endParaRPr>
            </a:p>
            <a:p>
              <a:pPr algn="ctr"/>
              <a:r>
                <a:rPr lang="en-US" sz="2880" dirty="0">
                  <a:solidFill>
                    <a:schemeClr val="tx1"/>
                  </a:solidFill>
                </a:rPr>
                <a:t>Simulator</a:t>
              </a:r>
            </a:p>
            <a:p>
              <a:pPr algn="ctr"/>
              <a:endParaRPr lang="en-US" sz="2880" dirty="0">
                <a:solidFill>
                  <a:schemeClr val="tx1"/>
                </a:solidFill>
              </a:endParaRPr>
            </a:p>
          </p:txBody>
        </p:sp>
        <p:pic>
          <p:nvPicPr>
            <p:cNvPr id="89" name="Picture 88">
              <a:extLst>
                <a:ext uri="{FF2B5EF4-FFF2-40B4-BE49-F238E27FC236}">
                  <a16:creationId xmlns:a16="http://schemas.microsoft.com/office/drawing/2014/main" id="{3E6263A3-49D9-4E67-AD6E-C5C0532AD49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385612" y="2344235"/>
              <a:ext cx="1325486" cy="654137"/>
            </a:xfrm>
            <a:prstGeom prst="rect">
              <a:avLst/>
            </a:prstGeom>
          </p:spPr>
        </p:pic>
      </p:grpSp>
      <p:pic>
        <p:nvPicPr>
          <p:cNvPr id="107" name="Picture 106">
            <a:extLst>
              <a:ext uri="{FF2B5EF4-FFF2-40B4-BE49-F238E27FC236}">
                <a16:creationId xmlns:a16="http://schemas.microsoft.com/office/drawing/2014/main" id="{7143639E-0DFF-4D58-AE43-4862312390F2}"/>
              </a:ext>
            </a:extLst>
          </p:cNvPr>
          <p:cNvPicPr>
            <a:picLocks noChangeAspect="1"/>
          </p:cNvPicPr>
          <p:nvPr/>
        </p:nvPicPr>
        <p:blipFill>
          <a:blip r:embed="rId4"/>
          <a:stretch>
            <a:fillRect/>
          </a:stretch>
        </p:blipFill>
        <p:spPr>
          <a:xfrm>
            <a:off x="9804027" y="5790007"/>
            <a:ext cx="2248444" cy="576411"/>
          </a:xfrm>
          <a:prstGeom prst="rect">
            <a:avLst/>
          </a:prstGeom>
        </p:spPr>
      </p:pic>
      <p:sp>
        <p:nvSpPr>
          <p:cNvPr id="109" name="Arrow: Right 108">
            <a:extLst>
              <a:ext uri="{FF2B5EF4-FFF2-40B4-BE49-F238E27FC236}">
                <a16:creationId xmlns:a16="http://schemas.microsoft.com/office/drawing/2014/main" id="{29D06EEE-C52C-4A1B-9010-2FF2CF78FEB9}"/>
              </a:ext>
            </a:extLst>
          </p:cNvPr>
          <p:cNvSpPr/>
          <p:nvPr/>
        </p:nvSpPr>
        <p:spPr>
          <a:xfrm rot="16200000">
            <a:off x="10756387" y="5180156"/>
            <a:ext cx="491138" cy="448357"/>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sp>
        <p:nvSpPr>
          <p:cNvPr id="112" name="Title 1">
            <a:extLst>
              <a:ext uri="{FF2B5EF4-FFF2-40B4-BE49-F238E27FC236}">
                <a16:creationId xmlns:a16="http://schemas.microsoft.com/office/drawing/2014/main" id="{B1D89DCD-6D04-4DB4-805C-2BF9F46F2E47}"/>
              </a:ext>
            </a:extLst>
          </p:cNvPr>
          <p:cNvSpPr txBox="1">
            <a:spLocks/>
          </p:cNvSpPr>
          <p:nvPr/>
        </p:nvSpPr>
        <p:spPr>
          <a:xfrm>
            <a:off x="426586" y="267636"/>
            <a:ext cx="3799114" cy="853236"/>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DSAGEN Overview</a:t>
            </a:r>
          </a:p>
        </p:txBody>
      </p:sp>
      <p:cxnSp>
        <p:nvCxnSpPr>
          <p:cNvPr id="117" name="Straight Connector 116">
            <a:extLst>
              <a:ext uri="{FF2B5EF4-FFF2-40B4-BE49-F238E27FC236}">
                <a16:creationId xmlns:a16="http://schemas.microsoft.com/office/drawing/2014/main" id="{A21A698D-463C-43E3-8EB1-309F86653AA6}"/>
              </a:ext>
            </a:extLst>
          </p:cNvPr>
          <p:cNvCxnSpPr>
            <a:cxnSpLocks/>
          </p:cNvCxnSpPr>
          <p:nvPr/>
        </p:nvCxnSpPr>
        <p:spPr>
          <a:xfrm>
            <a:off x="9410144" y="2566158"/>
            <a:ext cx="669841" cy="322483"/>
          </a:xfrm>
          <a:prstGeom prst="line">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FF2C9C00-19A7-423D-8BEC-A31DCCB7A463}"/>
              </a:ext>
            </a:extLst>
          </p:cNvPr>
          <p:cNvCxnSpPr>
            <a:cxnSpLocks/>
          </p:cNvCxnSpPr>
          <p:nvPr/>
        </p:nvCxnSpPr>
        <p:spPr>
          <a:xfrm>
            <a:off x="9410144" y="2566158"/>
            <a:ext cx="669841" cy="1621235"/>
          </a:xfrm>
          <a:prstGeom prst="line">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8AA008EA-6633-47C8-B404-6FD277A17034}"/>
              </a:ext>
            </a:extLst>
          </p:cNvPr>
          <p:cNvSpPr txBox="1"/>
          <p:nvPr/>
        </p:nvSpPr>
        <p:spPr>
          <a:xfrm>
            <a:off x="8924064" y="3276672"/>
            <a:ext cx="748138" cy="707886"/>
          </a:xfrm>
          <a:prstGeom prst="rect">
            <a:avLst/>
          </a:prstGeom>
          <a:noFill/>
        </p:spPr>
        <p:txBody>
          <a:bodyPr wrap="square">
            <a:spAutoFit/>
          </a:bodyPr>
          <a:lstStyle/>
          <a:p>
            <a:r>
              <a:rPr lang="en-US" sz="2000" dirty="0">
                <a:solidFill>
                  <a:schemeClr val="tx1"/>
                </a:solidFill>
              </a:rPr>
              <a:t>Runs On</a:t>
            </a:r>
            <a:endParaRPr lang="en-US" sz="2000" dirty="0"/>
          </a:p>
        </p:txBody>
      </p:sp>
      <p:sp>
        <p:nvSpPr>
          <p:cNvPr id="124" name="Freeform: Shape 123">
            <a:extLst>
              <a:ext uri="{FF2B5EF4-FFF2-40B4-BE49-F238E27FC236}">
                <a16:creationId xmlns:a16="http://schemas.microsoft.com/office/drawing/2014/main" id="{17D0A0A2-137E-4893-B41D-F9CD5F8BDFCF}"/>
              </a:ext>
            </a:extLst>
          </p:cNvPr>
          <p:cNvSpPr/>
          <p:nvPr/>
        </p:nvSpPr>
        <p:spPr>
          <a:xfrm flipH="1" flipV="1">
            <a:off x="3225181" y="2801130"/>
            <a:ext cx="374726" cy="1809871"/>
          </a:xfrm>
          <a:custGeom>
            <a:avLst/>
            <a:gdLst>
              <a:gd name="connsiteX0" fmla="*/ 653143 w 653143"/>
              <a:gd name="connsiteY0" fmla="*/ 1988457 h 1988457"/>
              <a:gd name="connsiteX1" fmla="*/ 116114 w 653143"/>
              <a:gd name="connsiteY1" fmla="*/ 943429 h 1988457"/>
              <a:gd name="connsiteX2" fmla="*/ 0 w 653143"/>
              <a:gd name="connsiteY2" fmla="*/ 0 h 1988457"/>
            </a:gdLst>
            <a:ahLst/>
            <a:cxnLst>
              <a:cxn ang="0">
                <a:pos x="connsiteX0" y="connsiteY0"/>
              </a:cxn>
              <a:cxn ang="0">
                <a:pos x="connsiteX1" y="connsiteY1"/>
              </a:cxn>
              <a:cxn ang="0">
                <a:pos x="connsiteX2" y="connsiteY2"/>
              </a:cxn>
            </a:cxnLst>
            <a:rect l="l" t="t" r="r" b="b"/>
            <a:pathLst>
              <a:path w="653143" h="1988457">
                <a:moveTo>
                  <a:pt x="653143" y="1988457"/>
                </a:moveTo>
                <a:cubicBezTo>
                  <a:pt x="439057" y="1631647"/>
                  <a:pt x="224971" y="1274838"/>
                  <a:pt x="116114" y="943429"/>
                </a:cubicBezTo>
                <a:cubicBezTo>
                  <a:pt x="7257" y="612020"/>
                  <a:pt x="3628" y="306010"/>
                  <a:pt x="0" y="0"/>
                </a:cubicBezTo>
              </a:path>
            </a:pathLst>
          </a:custGeom>
          <a:noFill/>
          <a:ln w="57150">
            <a:solidFill>
              <a:srgbClr val="9DC3E6"/>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565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8"/>
                                        </p:tgtEl>
                                        <p:attrNameLst>
                                          <p:attrName>style.visibility</p:attrName>
                                        </p:attrNameLst>
                                      </p:cBhvr>
                                      <p:to>
                                        <p:strVal val="visible"/>
                                      </p:to>
                                    </p:set>
                                    <p:animEffect transition="in" filter="fade">
                                      <p:cBhvr>
                                        <p:cTn id="10" dur="500"/>
                                        <p:tgtEl>
                                          <p:spTgt spid="7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0"/>
                                        </p:tgtEl>
                                        <p:attrNameLst>
                                          <p:attrName>style.visibility</p:attrName>
                                        </p:attrNameLst>
                                      </p:cBhvr>
                                      <p:to>
                                        <p:strVal val="visible"/>
                                      </p:to>
                                    </p:set>
                                    <p:animEffect transition="in" filter="fade">
                                      <p:cBhvr>
                                        <p:cTn id="15" dur="500"/>
                                        <p:tgtEl>
                                          <p:spTgt spid="8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7"/>
                                        </p:tgtEl>
                                        <p:attrNameLst>
                                          <p:attrName>style.visibility</p:attrName>
                                        </p:attrNameLst>
                                      </p:cBhvr>
                                      <p:to>
                                        <p:strVal val="visible"/>
                                      </p:to>
                                    </p:set>
                                    <p:animEffect transition="in" filter="fade">
                                      <p:cBhvr>
                                        <p:cTn id="23" dur="500"/>
                                        <p:tgtEl>
                                          <p:spTgt spid="10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9"/>
                                        </p:tgtEl>
                                        <p:attrNameLst>
                                          <p:attrName>style.visibility</p:attrName>
                                        </p:attrNameLst>
                                      </p:cBhvr>
                                      <p:to>
                                        <p:strVal val="visible"/>
                                      </p:to>
                                    </p:set>
                                    <p:animEffect transition="in" filter="fade">
                                      <p:cBhvr>
                                        <p:cTn id="26" dur="500"/>
                                        <p:tgtEl>
                                          <p:spTgt spid="10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5"/>
                                        </p:tgtEl>
                                        <p:attrNameLst>
                                          <p:attrName>style.visibility</p:attrName>
                                        </p:attrNameLst>
                                      </p:cBhvr>
                                      <p:to>
                                        <p:strVal val="visible"/>
                                      </p:to>
                                    </p:set>
                                    <p:animEffect transition="in" filter="fade">
                                      <p:cBhvr>
                                        <p:cTn id="29" dur="500"/>
                                        <p:tgtEl>
                                          <p:spTgt spid="9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1"/>
                                        </p:tgtEl>
                                        <p:attrNameLst>
                                          <p:attrName>style.visibility</p:attrName>
                                        </p:attrNameLst>
                                      </p:cBhvr>
                                      <p:to>
                                        <p:strVal val="visible"/>
                                      </p:to>
                                    </p:set>
                                    <p:animEffect transition="in" filter="fade">
                                      <p:cBhvr>
                                        <p:cTn id="32" dur="500"/>
                                        <p:tgtEl>
                                          <p:spTgt spid="9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fade">
                                      <p:cBhvr>
                                        <p:cTn id="42" dur="500"/>
                                        <p:tgtEl>
                                          <p:spTgt spid="56"/>
                                        </p:tgtEl>
                                      </p:cBhvr>
                                    </p:animEffect>
                                  </p:childTnLst>
                                </p:cTn>
                              </p:par>
                              <p:par>
                                <p:cTn id="43" presetID="10" presetClass="entr" presetSubtype="0" fill="hold" nodeType="withEffect">
                                  <p:stCondLst>
                                    <p:cond delay="0"/>
                                  </p:stCondLst>
                                  <p:childTnLst>
                                    <p:set>
                                      <p:cBhvr>
                                        <p:cTn id="44" dur="1" fill="hold">
                                          <p:stCondLst>
                                            <p:cond delay="0"/>
                                          </p:stCondLst>
                                        </p:cTn>
                                        <p:tgtEl>
                                          <p:spTgt spid="113"/>
                                        </p:tgtEl>
                                        <p:attrNameLst>
                                          <p:attrName>style.visibility</p:attrName>
                                        </p:attrNameLst>
                                      </p:cBhvr>
                                      <p:to>
                                        <p:strVal val="visible"/>
                                      </p:to>
                                    </p:set>
                                    <p:animEffect transition="in" filter="fade">
                                      <p:cBhvr>
                                        <p:cTn id="45" dur="500"/>
                                        <p:tgtEl>
                                          <p:spTgt spid="113"/>
                                        </p:tgtEl>
                                      </p:cBhvr>
                                    </p:animEffect>
                                  </p:childTnLst>
                                </p:cTn>
                              </p:par>
                              <p:par>
                                <p:cTn id="46" presetID="10" presetClass="entr" presetSubtype="0" fill="hold" nodeType="withEffect">
                                  <p:stCondLst>
                                    <p:cond delay="0"/>
                                  </p:stCondLst>
                                  <p:childTnLst>
                                    <p:set>
                                      <p:cBhvr>
                                        <p:cTn id="47" dur="1" fill="hold">
                                          <p:stCondLst>
                                            <p:cond delay="0"/>
                                          </p:stCondLst>
                                        </p:cTn>
                                        <p:tgtEl>
                                          <p:spTgt spid="114"/>
                                        </p:tgtEl>
                                        <p:attrNameLst>
                                          <p:attrName>style.visibility</p:attrName>
                                        </p:attrNameLst>
                                      </p:cBhvr>
                                      <p:to>
                                        <p:strVal val="visible"/>
                                      </p:to>
                                    </p:set>
                                    <p:animEffect transition="in" filter="fade">
                                      <p:cBhvr>
                                        <p:cTn id="48" dur="500"/>
                                        <p:tgtEl>
                                          <p:spTgt spid="11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9"/>
                                        </p:tgtEl>
                                        <p:attrNameLst>
                                          <p:attrName>style.visibility</p:attrName>
                                        </p:attrNameLst>
                                      </p:cBhvr>
                                      <p:to>
                                        <p:strVal val="visible"/>
                                      </p:to>
                                    </p:set>
                                    <p:animEffect transition="in" filter="fade">
                                      <p:cBhvr>
                                        <p:cTn id="51" dur="500"/>
                                        <p:tgtEl>
                                          <p:spTgt spid="5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97"/>
                                        </p:tgtEl>
                                        <p:attrNameLst>
                                          <p:attrName>style.visibility</p:attrName>
                                        </p:attrNameLst>
                                      </p:cBhvr>
                                      <p:to>
                                        <p:strVal val="visible"/>
                                      </p:to>
                                    </p:set>
                                    <p:animEffect transition="in" filter="fade">
                                      <p:cBhvr>
                                        <p:cTn id="56" dur="500"/>
                                        <p:tgtEl>
                                          <p:spTgt spid="97"/>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52"/>
                                        </p:tgtEl>
                                        <p:attrNameLst>
                                          <p:attrName>style.visibility</p:attrName>
                                        </p:attrNameLst>
                                      </p:cBhvr>
                                      <p:to>
                                        <p:strVal val="visible"/>
                                      </p:to>
                                    </p:set>
                                    <p:animEffect transition="in" filter="fade">
                                      <p:cBhvr>
                                        <p:cTn id="61" dur="500"/>
                                        <p:tgtEl>
                                          <p:spTgt spid="5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4"/>
                                        </p:tgtEl>
                                        <p:attrNameLst>
                                          <p:attrName>style.visibility</p:attrName>
                                        </p:attrNameLst>
                                      </p:cBhvr>
                                      <p:to>
                                        <p:strVal val="visible"/>
                                      </p:to>
                                    </p:set>
                                    <p:animEffect transition="in" filter="fade">
                                      <p:cBhvr>
                                        <p:cTn id="64" dur="500"/>
                                        <p:tgtEl>
                                          <p:spTgt spid="5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71"/>
                                        </p:tgtEl>
                                        <p:attrNameLst>
                                          <p:attrName>style.visibility</p:attrName>
                                        </p:attrNameLst>
                                      </p:cBhvr>
                                      <p:to>
                                        <p:strVal val="visible"/>
                                      </p:to>
                                    </p:set>
                                    <p:animEffect transition="in" filter="fade">
                                      <p:cBhvr>
                                        <p:cTn id="67" dur="500"/>
                                        <p:tgtEl>
                                          <p:spTgt spid="71"/>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82"/>
                                        </p:tgtEl>
                                        <p:attrNameLst>
                                          <p:attrName>style.visibility</p:attrName>
                                        </p:attrNameLst>
                                      </p:cBhvr>
                                      <p:to>
                                        <p:strVal val="visible"/>
                                      </p:to>
                                    </p:set>
                                    <p:animEffect transition="in" filter="fade">
                                      <p:cBhvr>
                                        <p:cTn id="70" dur="500"/>
                                        <p:tgtEl>
                                          <p:spTgt spid="8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84"/>
                                        </p:tgtEl>
                                        <p:attrNameLst>
                                          <p:attrName>style.visibility</p:attrName>
                                        </p:attrNameLst>
                                      </p:cBhvr>
                                      <p:to>
                                        <p:strVal val="visible"/>
                                      </p:to>
                                    </p:set>
                                    <p:animEffect transition="in" filter="fade">
                                      <p:cBhvr>
                                        <p:cTn id="73" dur="500"/>
                                        <p:tgtEl>
                                          <p:spTgt spid="84"/>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61"/>
                                        </p:tgtEl>
                                        <p:attrNameLst>
                                          <p:attrName>style.visibility</p:attrName>
                                        </p:attrNameLst>
                                      </p:cBhvr>
                                      <p:to>
                                        <p:strVal val="visible"/>
                                      </p:to>
                                    </p:set>
                                    <p:animEffect transition="in" filter="fade">
                                      <p:cBhvr>
                                        <p:cTn id="76" dur="500"/>
                                        <p:tgtEl>
                                          <p:spTgt spid="6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104"/>
                                        </p:tgtEl>
                                        <p:attrNameLst>
                                          <p:attrName>style.visibility</p:attrName>
                                        </p:attrNameLst>
                                      </p:cBhvr>
                                      <p:to>
                                        <p:strVal val="visible"/>
                                      </p:to>
                                    </p:set>
                                    <p:animEffect transition="in" filter="fade">
                                      <p:cBhvr>
                                        <p:cTn id="81" dur="500"/>
                                        <p:tgtEl>
                                          <p:spTgt spid="104"/>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117"/>
                                        </p:tgtEl>
                                        <p:attrNameLst>
                                          <p:attrName>style.visibility</p:attrName>
                                        </p:attrNameLst>
                                      </p:cBhvr>
                                      <p:to>
                                        <p:strVal val="visible"/>
                                      </p:to>
                                    </p:set>
                                    <p:animEffect transition="in" filter="fade">
                                      <p:cBhvr>
                                        <p:cTn id="86" dur="500"/>
                                        <p:tgtEl>
                                          <p:spTgt spid="117"/>
                                        </p:tgtEl>
                                      </p:cBhvr>
                                    </p:animEffect>
                                  </p:childTnLst>
                                </p:cTn>
                              </p:par>
                              <p:par>
                                <p:cTn id="87" presetID="10" presetClass="entr" presetSubtype="0" fill="hold" nodeType="withEffect">
                                  <p:stCondLst>
                                    <p:cond delay="0"/>
                                  </p:stCondLst>
                                  <p:childTnLst>
                                    <p:set>
                                      <p:cBhvr>
                                        <p:cTn id="88" dur="1" fill="hold">
                                          <p:stCondLst>
                                            <p:cond delay="0"/>
                                          </p:stCondLst>
                                        </p:cTn>
                                        <p:tgtEl>
                                          <p:spTgt spid="119"/>
                                        </p:tgtEl>
                                        <p:attrNameLst>
                                          <p:attrName>style.visibility</p:attrName>
                                        </p:attrNameLst>
                                      </p:cBhvr>
                                      <p:to>
                                        <p:strVal val="visible"/>
                                      </p:to>
                                    </p:set>
                                    <p:animEffect transition="in" filter="fade">
                                      <p:cBhvr>
                                        <p:cTn id="89" dur="500"/>
                                        <p:tgtEl>
                                          <p:spTgt spid="119"/>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23"/>
                                        </p:tgtEl>
                                        <p:attrNameLst>
                                          <p:attrName>style.visibility</p:attrName>
                                        </p:attrNameLst>
                                      </p:cBhvr>
                                      <p:to>
                                        <p:strVal val="visible"/>
                                      </p:to>
                                    </p:set>
                                    <p:animEffect transition="in" filter="fade">
                                      <p:cBhvr>
                                        <p:cTn id="92" dur="500"/>
                                        <p:tgtEl>
                                          <p:spTgt spid="123"/>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24"/>
                                        </p:tgtEl>
                                        <p:attrNameLst>
                                          <p:attrName>style.visibility</p:attrName>
                                        </p:attrNameLst>
                                      </p:cBhvr>
                                      <p:to>
                                        <p:strVal val="visible"/>
                                      </p:to>
                                    </p:set>
                                    <p:animEffect transition="in" filter="fade">
                                      <p:cBhvr>
                                        <p:cTn id="97" dur="500"/>
                                        <p:tgtEl>
                                          <p:spTgt spid="124"/>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36"/>
                                        </p:tgtEl>
                                        <p:attrNameLst>
                                          <p:attrName>style.visibility</p:attrName>
                                        </p:attrNameLst>
                                      </p:cBhvr>
                                      <p:to>
                                        <p:strVal val="visible"/>
                                      </p:to>
                                    </p:set>
                                    <p:animEffect transition="in" filter="fade">
                                      <p:cBhvr>
                                        <p:cTn id="10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32" grpId="0" animBg="1"/>
      <p:bldP spid="36" grpId="0"/>
      <p:bldP spid="52" grpId="0" animBg="1"/>
      <p:bldP spid="54" grpId="0" animBg="1"/>
      <p:bldP spid="56" grpId="0" animBg="1"/>
      <p:bldP spid="59" grpId="0" animBg="1"/>
      <p:bldP spid="61" grpId="0" animBg="1"/>
      <p:bldP spid="71" grpId="0" animBg="1"/>
      <p:bldP spid="78" grpId="0" animBg="1"/>
      <p:bldP spid="80" grpId="0" animBg="1"/>
      <p:bldP spid="82" grpId="0" animBg="1"/>
      <p:bldP spid="84" grpId="0" animBg="1"/>
      <p:bldP spid="91" grpId="0" animBg="1"/>
      <p:bldP spid="95" grpId="0" animBg="1"/>
      <p:bldP spid="97" grpId="0" animBg="1"/>
      <p:bldP spid="109" grpId="0" animBg="1"/>
      <p:bldP spid="123" grpId="0"/>
      <p:bldP spid="1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6C7E6-482E-4583-941E-52EB0C33D2C3}"/>
              </a:ext>
            </a:extLst>
          </p:cNvPr>
          <p:cNvSpPr>
            <a:spLocks noGrp="1"/>
          </p:cNvSpPr>
          <p:nvPr>
            <p:ph type="title"/>
          </p:nvPr>
        </p:nvSpPr>
        <p:spPr>
          <a:xfrm>
            <a:off x="248507" y="0"/>
            <a:ext cx="11105293" cy="656367"/>
          </a:xfrm>
        </p:spPr>
        <p:txBody>
          <a:bodyPr>
            <a:normAutofit fontScale="90000"/>
          </a:bodyPr>
          <a:lstStyle/>
          <a:p>
            <a:r>
              <a:rPr lang="en-US" dirty="0"/>
              <a:t>Codesign Feature Matrix</a:t>
            </a:r>
          </a:p>
        </p:txBody>
      </p:sp>
      <p:graphicFrame>
        <p:nvGraphicFramePr>
          <p:cNvPr id="4" name="Table 4">
            <a:extLst>
              <a:ext uri="{FF2B5EF4-FFF2-40B4-BE49-F238E27FC236}">
                <a16:creationId xmlns:a16="http://schemas.microsoft.com/office/drawing/2014/main" id="{00000442-E056-4434-9F7C-A4C6252EB5D8}"/>
              </a:ext>
            </a:extLst>
          </p:cNvPr>
          <p:cNvGraphicFramePr>
            <a:graphicFrameLocks noGrp="1"/>
          </p:cNvGraphicFramePr>
          <p:nvPr>
            <p:extLst>
              <p:ext uri="{D42A27DB-BD31-4B8C-83A1-F6EECF244321}">
                <p14:modId xmlns:p14="http://schemas.microsoft.com/office/powerpoint/2010/main" val="985711951"/>
              </p:ext>
            </p:extLst>
          </p:nvPr>
        </p:nvGraphicFramePr>
        <p:xfrm>
          <a:off x="248507" y="656367"/>
          <a:ext cx="11694986" cy="5363842"/>
        </p:xfrm>
        <a:graphic>
          <a:graphicData uri="http://schemas.openxmlformats.org/drawingml/2006/table">
            <a:tbl>
              <a:tblPr firstRow="1" bandRow="1">
                <a:tableStyleId>{5C22544A-7EE6-4342-B048-85BDC9FD1C3A}</a:tableStyleId>
              </a:tblPr>
              <a:tblGrid>
                <a:gridCol w="2468403">
                  <a:extLst>
                    <a:ext uri="{9D8B030D-6E8A-4147-A177-3AD203B41FA5}">
                      <a16:colId xmlns:a16="http://schemas.microsoft.com/office/drawing/2014/main" val="2948555746"/>
                    </a:ext>
                  </a:extLst>
                </a:gridCol>
                <a:gridCol w="2036126">
                  <a:extLst>
                    <a:ext uri="{9D8B030D-6E8A-4147-A177-3AD203B41FA5}">
                      <a16:colId xmlns:a16="http://schemas.microsoft.com/office/drawing/2014/main" val="150583614"/>
                    </a:ext>
                  </a:extLst>
                </a:gridCol>
                <a:gridCol w="2512463">
                  <a:extLst>
                    <a:ext uri="{9D8B030D-6E8A-4147-A177-3AD203B41FA5}">
                      <a16:colId xmlns:a16="http://schemas.microsoft.com/office/drawing/2014/main" val="2611376080"/>
                    </a:ext>
                  </a:extLst>
                </a:gridCol>
                <a:gridCol w="2338997">
                  <a:extLst>
                    <a:ext uri="{9D8B030D-6E8A-4147-A177-3AD203B41FA5}">
                      <a16:colId xmlns:a16="http://schemas.microsoft.com/office/drawing/2014/main" val="2942167056"/>
                    </a:ext>
                  </a:extLst>
                </a:gridCol>
                <a:gridCol w="2338997">
                  <a:extLst>
                    <a:ext uri="{9D8B030D-6E8A-4147-A177-3AD203B41FA5}">
                      <a16:colId xmlns:a16="http://schemas.microsoft.com/office/drawing/2014/main" val="1180644131"/>
                    </a:ext>
                  </a:extLst>
                </a:gridCol>
              </a:tblGrid>
              <a:tr h="723860">
                <a:tc>
                  <a:txBody>
                    <a:bodyPr/>
                    <a:lstStyle/>
                    <a:p>
                      <a:endParaRPr lang="en-US" sz="1600" dirty="0"/>
                    </a:p>
                  </a:txBody>
                  <a:tcPr/>
                </a:tc>
                <a:tc>
                  <a:txBody>
                    <a:bodyPr/>
                    <a:lstStyle/>
                    <a:p>
                      <a:r>
                        <a:rPr lang="en-US" sz="2000" dirty="0"/>
                        <a:t>Simulation</a:t>
                      </a:r>
                    </a:p>
                    <a:p>
                      <a:r>
                        <a:rPr lang="en-US" sz="2000" dirty="0"/>
                        <a:t>(+ Assembly)</a:t>
                      </a:r>
                    </a:p>
                  </a:txBody>
                  <a:tcPr/>
                </a:tc>
                <a:tc>
                  <a:txBody>
                    <a:bodyPr/>
                    <a:lstStyle/>
                    <a:p>
                      <a:r>
                        <a:rPr lang="en-US" sz="2000" dirty="0"/>
                        <a:t>C Compiler Support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Hardware Generation</a:t>
                      </a:r>
                    </a:p>
                  </a:txBody>
                  <a:tcPr/>
                </a:tc>
                <a:tc>
                  <a:txBody>
                    <a:bodyPr/>
                    <a:lstStyle/>
                    <a:p>
                      <a:r>
                        <a:rPr lang="en-US" sz="2000" dirty="0"/>
                        <a:t>End-to-end</a:t>
                      </a:r>
                    </a:p>
                  </a:txBody>
                  <a:tcPr/>
                </a:tc>
                <a:extLst>
                  <a:ext uri="{0D108BD9-81ED-4DB2-BD59-A6C34878D82A}">
                    <a16:rowId xmlns:a16="http://schemas.microsoft.com/office/drawing/2014/main" val="2348783310"/>
                  </a:ext>
                </a:extLst>
              </a:tr>
              <a:tr h="616622">
                <a:tc>
                  <a:txBody>
                    <a:bodyPr/>
                    <a:lstStyle/>
                    <a:p>
                      <a:r>
                        <a:rPr lang="en-US" sz="1800" dirty="0"/>
                        <a:t>Basic Decoupled-Spatial Execution</a:t>
                      </a:r>
                    </a:p>
                  </a:txBody>
                  <a:tcPr/>
                </a:tc>
                <a:tc>
                  <a:txBody>
                    <a:bodyPr/>
                    <a:lstStyle/>
                    <a:p>
                      <a:pPr algn="ctr"/>
                      <a:r>
                        <a:rPr lang="en-US" sz="3200" b="0" i="0" kern="1200" dirty="0">
                          <a:solidFill>
                            <a:schemeClr val="dk1"/>
                          </a:solidFill>
                          <a:effectLst/>
                          <a:latin typeface="+mn-lt"/>
                          <a:ea typeface="+mn-ea"/>
                          <a:cs typeface="+mn-cs"/>
                        </a:rPr>
                        <a:t>✓</a:t>
                      </a:r>
                      <a:endParaRPr lang="en-US" sz="3200" dirty="0"/>
                    </a:p>
                  </a:txBody>
                  <a:tcPr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kern="1200" dirty="0">
                          <a:solidFill>
                            <a:schemeClr val="dk1"/>
                          </a:solidFill>
                          <a:effectLst/>
                          <a:latin typeface="+mn-lt"/>
                          <a:ea typeface="+mn-ea"/>
                          <a:cs typeface="+mn-cs"/>
                        </a:rPr>
                        <a:t>✓</a:t>
                      </a:r>
                      <a:endParaRPr lang="en-US" sz="3200" dirty="0"/>
                    </a:p>
                  </a:txBody>
                  <a:tcPr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kern="1200" dirty="0">
                          <a:solidFill>
                            <a:schemeClr val="dk1"/>
                          </a:solidFill>
                          <a:effectLst/>
                          <a:latin typeface="+mn-lt"/>
                          <a:ea typeface="+mn-ea"/>
                          <a:cs typeface="+mn-cs"/>
                        </a:rPr>
                        <a:t>✓</a:t>
                      </a:r>
                      <a:endParaRPr lang="en-US" sz="3200" dirty="0"/>
                    </a:p>
                  </a:txBody>
                  <a:tcPr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kern="1200" dirty="0">
                          <a:solidFill>
                            <a:schemeClr val="dk1"/>
                          </a:solidFill>
                          <a:effectLst/>
                          <a:latin typeface="+mn-lt"/>
                          <a:ea typeface="+mn-ea"/>
                          <a:cs typeface="+mn-cs"/>
                        </a:rPr>
                        <a:t>✓</a:t>
                      </a:r>
                      <a:endParaRPr lang="en-US" sz="3200" dirty="0"/>
                    </a:p>
                  </a:txBody>
                  <a:tcPr marT="0" marB="0"/>
                </a:tc>
                <a:extLst>
                  <a:ext uri="{0D108BD9-81ED-4DB2-BD59-A6C34878D82A}">
                    <a16:rowId xmlns:a16="http://schemas.microsoft.com/office/drawing/2014/main" val="1639733977"/>
                  </a:ext>
                </a:extLst>
              </a:tr>
              <a:tr h="482573">
                <a:tc>
                  <a:txBody>
                    <a:bodyPr/>
                    <a:lstStyle/>
                    <a:p>
                      <a:r>
                        <a:rPr lang="en-US" sz="1800" dirty="0"/>
                        <a:t>Scratchpad</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kern="1200" dirty="0">
                          <a:solidFill>
                            <a:schemeClr val="dk1"/>
                          </a:solidFill>
                          <a:effectLst/>
                          <a:latin typeface="+mn-lt"/>
                          <a:ea typeface="+mn-ea"/>
                          <a:cs typeface="+mn-cs"/>
                        </a:rPr>
                        <a:t>✓</a:t>
                      </a:r>
                      <a:endParaRPr lang="en-US" sz="3200" dirty="0"/>
                    </a:p>
                  </a:txBody>
                  <a:tcPr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kern="1200" dirty="0">
                          <a:solidFill>
                            <a:schemeClr val="dk1"/>
                          </a:solidFill>
                          <a:effectLst/>
                          <a:latin typeface="+mn-lt"/>
                          <a:ea typeface="+mn-ea"/>
                          <a:cs typeface="+mn-cs"/>
                        </a:rPr>
                        <a:t>✓</a:t>
                      </a:r>
                      <a:endParaRPr lang="en-US" sz="3200" dirty="0"/>
                    </a:p>
                  </a:txBody>
                  <a:tcPr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kern="1200" dirty="0">
                          <a:solidFill>
                            <a:schemeClr val="dk1"/>
                          </a:solidFill>
                          <a:effectLst/>
                          <a:latin typeface="+mn-lt"/>
                          <a:ea typeface="+mn-ea"/>
                          <a:cs typeface="+mn-cs"/>
                        </a:rPr>
                        <a:t>✓ </a:t>
                      </a:r>
                      <a:endParaRPr lang="en-US" sz="3200" dirty="0"/>
                    </a:p>
                  </a:txBody>
                  <a:tcPr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kern="1200" dirty="0">
                          <a:solidFill>
                            <a:schemeClr val="dk1"/>
                          </a:solidFill>
                          <a:effectLst/>
                          <a:latin typeface="+mn-lt"/>
                          <a:ea typeface="+mn-ea"/>
                          <a:cs typeface="+mn-cs"/>
                        </a:rPr>
                        <a:t>✓</a:t>
                      </a:r>
                      <a:endParaRPr lang="en-US" sz="3200" dirty="0"/>
                    </a:p>
                  </a:txBody>
                  <a:tcPr marT="0" marB="0"/>
                </a:tc>
                <a:extLst>
                  <a:ext uri="{0D108BD9-81ED-4DB2-BD59-A6C34878D82A}">
                    <a16:rowId xmlns:a16="http://schemas.microsoft.com/office/drawing/2014/main" val="933717521"/>
                  </a:ext>
                </a:extLst>
              </a:tr>
              <a:tr h="482573">
                <a:tc>
                  <a:txBody>
                    <a:bodyPr/>
                    <a:lstStyle/>
                    <a:p>
                      <a:r>
                        <a:rPr lang="en-US" sz="1800" dirty="0"/>
                        <a:t>Buffet-based Double buffering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kern="1200" dirty="0">
                          <a:solidFill>
                            <a:schemeClr val="dk1"/>
                          </a:solidFill>
                          <a:effectLst/>
                          <a:latin typeface="+mn-lt"/>
                          <a:ea typeface="+mn-ea"/>
                          <a:cs typeface="+mn-cs"/>
                        </a:rPr>
                        <a:t>✓</a:t>
                      </a:r>
                      <a:endParaRPr lang="en-US" sz="3200" dirty="0"/>
                    </a:p>
                  </a:txBody>
                  <a:tcPr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kern="1200" dirty="0">
                          <a:solidFill>
                            <a:schemeClr val="dk1"/>
                          </a:solidFill>
                          <a:effectLst/>
                          <a:latin typeface="+mn-lt"/>
                          <a:ea typeface="+mn-ea"/>
                          <a:cs typeface="+mn-cs"/>
                        </a:rPr>
                        <a:t>✓</a:t>
                      </a:r>
                      <a:endParaRPr lang="en-US" sz="3200" dirty="0"/>
                    </a:p>
                  </a:txBody>
                  <a:tcPr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200" dirty="0"/>
                    </a:p>
                  </a:txBody>
                  <a:tcPr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200" dirty="0"/>
                    </a:p>
                  </a:txBody>
                  <a:tcPr marT="0" marB="0"/>
                </a:tc>
                <a:extLst>
                  <a:ext uri="{0D108BD9-81ED-4DB2-BD59-A6C34878D82A}">
                    <a16:rowId xmlns:a16="http://schemas.microsoft.com/office/drawing/2014/main" val="1302025375"/>
                  </a:ext>
                </a:extLst>
              </a:tr>
              <a:tr h="482573">
                <a:tc>
                  <a:txBody>
                    <a:bodyPr/>
                    <a:lstStyle/>
                    <a:p>
                      <a:r>
                        <a:rPr lang="en-US" sz="1800" dirty="0"/>
                        <a:t>Shared PE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kern="1200" dirty="0">
                          <a:solidFill>
                            <a:schemeClr val="dk1"/>
                          </a:solidFill>
                          <a:effectLst/>
                          <a:latin typeface="+mn-lt"/>
                          <a:ea typeface="+mn-ea"/>
                          <a:cs typeface="+mn-cs"/>
                        </a:rPr>
                        <a:t>✓</a:t>
                      </a:r>
                      <a:endParaRPr lang="en-US" sz="3200" dirty="0"/>
                    </a:p>
                  </a:txBody>
                  <a:tcPr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kern="1200" dirty="0">
                          <a:solidFill>
                            <a:schemeClr val="dk1"/>
                          </a:solidFill>
                          <a:effectLst/>
                          <a:latin typeface="+mn-lt"/>
                          <a:ea typeface="+mn-ea"/>
                          <a:cs typeface="+mn-cs"/>
                        </a:rPr>
                        <a:t>✓- </a:t>
                      </a:r>
                      <a:endParaRPr lang="en-US" sz="3200" dirty="0"/>
                    </a:p>
                  </a:txBody>
                  <a:tcPr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kern="1200" dirty="0">
                          <a:solidFill>
                            <a:schemeClr val="dk1"/>
                          </a:solidFill>
                          <a:effectLst/>
                          <a:latin typeface="+mn-lt"/>
                          <a:ea typeface="+mn-ea"/>
                          <a:cs typeface="+mn-cs"/>
                        </a:rPr>
                        <a:t>✓- </a:t>
                      </a:r>
                      <a:endParaRPr lang="en-US" sz="3200" dirty="0"/>
                    </a:p>
                  </a:txBody>
                  <a:tcPr marT="0" marB="0"/>
                </a:tc>
                <a:tc>
                  <a:txBody>
                    <a:bodyPr/>
                    <a:lstStyle/>
                    <a:p>
                      <a:pPr algn="ctr"/>
                      <a:endParaRPr lang="en-US" sz="3200" dirty="0"/>
                    </a:p>
                  </a:txBody>
                  <a:tcPr marT="0" marB="0"/>
                </a:tc>
                <a:extLst>
                  <a:ext uri="{0D108BD9-81ED-4DB2-BD59-A6C34878D82A}">
                    <a16:rowId xmlns:a16="http://schemas.microsoft.com/office/drawing/2014/main" val="1048015516"/>
                  </a:ext>
                </a:extLst>
              </a:tr>
              <a:tr h="616622">
                <a:tc>
                  <a:txBody>
                    <a:bodyPr/>
                    <a:lstStyle/>
                    <a:p>
                      <a:pPr algn="l"/>
                      <a:r>
                        <a:rPr lang="en-US" sz="1800" dirty="0"/>
                        <a:t>Parallel Indirect Access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kern="1200" dirty="0">
                          <a:solidFill>
                            <a:schemeClr val="dk1"/>
                          </a:solidFill>
                          <a:effectLst/>
                          <a:latin typeface="+mn-lt"/>
                          <a:ea typeface="+mn-ea"/>
                          <a:cs typeface="+mn-cs"/>
                        </a:rPr>
                        <a:t>✓</a:t>
                      </a:r>
                      <a:endParaRPr lang="en-US" sz="3200" dirty="0"/>
                    </a:p>
                  </a:txBody>
                  <a:tcPr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kern="1200" dirty="0">
                          <a:solidFill>
                            <a:schemeClr val="dk1"/>
                          </a:solidFill>
                          <a:effectLst/>
                          <a:latin typeface="+mn-lt"/>
                          <a:ea typeface="+mn-ea"/>
                          <a:cs typeface="+mn-cs"/>
                        </a:rPr>
                        <a:t>✓</a:t>
                      </a:r>
                      <a:endParaRPr lang="en-US" sz="3200" dirty="0"/>
                    </a:p>
                  </a:txBody>
                  <a:tcPr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kern="1200" dirty="0">
                          <a:solidFill>
                            <a:schemeClr val="dk1"/>
                          </a:solidFill>
                          <a:effectLst/>
                          <a:latin typeface="+mn-lt"/>
                          <a:ea typeface="+mn-ea"/>
                          <a:cs typeface="+mn-cs"/>
                        </a:rPr>
                        <a:t>✓</a:t>
                      </a:r>
                      <a:endParaRPr lang="en-US" sz="3200" dirty="0"/>
                    </a:p>
                  </a:txBody>
                  <a:tcPr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kern="1200" dirty="0">
                          <a:solidFill>
                            <a:schemeClr val="dk1"/>
                          </a:solidFill>
                          <a:effectLst/>
                          <a:latin typeface="+mn-lt"/>
                          <a:ea typeface="+mn-ea"/>
                          <a:cs typeface="+mn-cs"/>
                        </a:rPr>
                        <a:t>✓</a:t>
                      </a:r>
                      <a:endParaRPr lang="en-US" sz="3200" dirty="0"/>
                    </a:p>
                  </a:txBody>
                  <a:tcPr marT="0" marB="0"/>
                </a:tc>
                <a:extLst>
                  <a:ext uri="{0D108BD9-81ED-4DB2-BD59-A6C34878D82A}">
                    <a16:rowId xmlns:a16="http://schemas.microsoft.com/office/drawing/2014/main" val="2468458129"/>
                  </a:ext>
                </a:extLst>
              </a:tr>
              <a:tr h="482573">
                <a:tc>
                  <a:txBody>
                    <a:bodyPr/>
                    <a:lstStyle/>
                    <a:p>
                      <a:pPr algn="l"/>
                      <a:r>
                        <a:rPr lang="en-US" sz="1800" dirty="0"/>
                        <a:t>Decomposable Net.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kern="1200" dirty="0">
                          <a:solidFill>
                            <a:schemeClr val="dk1"/>
                          </a:solidFill>
                          <a:effectLst/>
                          <a:latin typeface="+mn-lt"/>
                          <a:ea typeface="+mn-ea"/>
                          <a:cs typeface="+mn-cs"/>
                        </a:rPr>
                        <a:t>✓</a:t>
                      </a:r>
                      <a:endParaRPr lang="en-US" sz="3200" dirty="0"/>
                    </a:p>
                  </a:txBody>
                  <a:tcPr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kern="1200" dirty="0">
                          <a:solidFill>
                            <a:schemeClr val="dk1"/>
                          </a:solidFill>
                          <a:effectLst/>
                          <a:latin typeface="+mn-lt"/>
                          <a:ea typeface="+mn-ea"/>
                          <a:cs typeface="+mn-cs"/>
                        </a:rPr>
                        <a:t>✓</a:t>
                      </a:r>
                      <a:endParaRPr lang="en-US" sz="3200" dirty="0"/>
                    </a:p>
                  </a:txBody>
                  <a:tcPr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kern="1200" dirty="0">
                          <a:solidFill>
                            <a:schemeClr val="dk1"/>
                          </a:solidFill>
                          <a:effectLst/>
                          <a:latin typeface="+mn-lt"/>
                          <a:ea typeface="+mn-ea"/>
                          <a:cs typeface="+mn-cs"/>
                        </a:rPr>
                        <a:t>✓</a:t>
                      </a:r>
                      <a:endParaRPr lang="en-US" sz="3200" dirty="0"/>
                    </a:p>
                  </a:txBody>
                  <a:tcPr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200" dirty="0"/>
                    </a:p>
                  </a:txBody>
                  <a:tcPr marT="0" marB="0"/>
                </a:tc>
                <a:extLst>
                  <a:ext uri="{0D108BD9-81ED-4DB2-BD59-A6C34878D82A}">
                    <a16:rowId xmlns:a16="http://schemas.microsoft.com/office/drawing/2014/main" val="143596208"/>
                  </a:ext>
                </a:extLst>
              </a:tr>
              <a:tr h="482573">
                <a:tc>
                  <a:txBody>
                    <a:bodyPr/>
                    <a:lstStyle/>
                    <a:p>
                      <a:pPr algn="l"/>
                      <a:r>
                        <a:rPr lang="en-US" sz="1800" dirty="0"/>
                        <a:t>Data-dependent stream length</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kern="1200" dirty="0">
                          <a:solidFill>
                            <a:schemeClr val="dk1"/>
                          </a:solidFill>
                          <a:effectLst/>
                          <a:latin typeface="+mn-lt"/>
                          <a:ea typeface="+mn-ea"/>
                          <a:cs typeface="+mn-cs"/>
                        </a:rPr>
                        <a:t>✓</a:t>
                      </a:r>
                      <a:endParaRPr lang="en-US" sz="3200" dirty="0"/>
                    </a:p>
                  </a:txBody>
                  <a:tcPr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kern="1200" dirty="0">
                          <a:solidFill>
                            <a:schemeClr val="dk1"/>
                          </a:solidFill>
                          <a:effectLst/>
                          <a:latin typeface="+mn-lt"/>
                          <a:ea typeface="+mn-ea"/>
                          <a:cs typeface="+mn-cs"/>
                        </a:rPr>
                        <a:t>✓</a:t>
                      </a:r>
                      <a:endParaRPr lang="en-US" sz="3200" dirty="0"/>
                    </a:p>
                  </a:txBody>
                  <a:tcPr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kern="1200" dirty="0">
                          <a:solidFill>
                            <a:schemeClr val="dk1"/>
                          </a:solidFill>
                          <a:effectLst/>
                          <a:latin typeface="+mn-lt"/>
                          <a:ea typeface="+mn-ea"/>
                          <a:cs typeface="+mn-cs"/>
                        </a:rPr>
                        <a:t>✓</a:t>
                      </a:r>
                      <a:endParaRPr lang="en-US" sz="3200" dirty="0"/>
                    </a:p>
                  </a:txBody>
                  <a:tcPr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kern="1200" dirty="0">
                          <a:solidFill>
                            <a:schemeClr val="dk1"/>
                          </a:solidFill>
                          <a:effectLst/>
                          <a:latin typeface="+mn-lt"/>
                          <a:ea typeface="+mn-ea"/>
                          <a:cs typeface="+mn-cs"/>
                        </a:rPr>
                        <a:t>✓</a:t>
                      </a:r>
                      <a:endParaRPr lang="en-US" sz="3200" dirty="0"/>
                    </a:p>
                  </a:txBody>
                  <a:tcPr marT="0" marB="0"/>
                </a:tc>
                <a:extLst>
                  <a:ext uri="{0D108BD9-81ED-4DB2-BD59-A6C34878D82A}">
                    <a16:rowId xmlns:a16="http://schemas.microsoft.com/office/drawing/2014/main" val="2319196555"/>
                  </a:ext>
                </a:extLst>
              </a:tr>
              <a:tr h="616622">
                <a:tc>
                  <a:txBody>
                    <a:bodyPr/>
                    <a:lstStyle/>
                    <a:p>
                      <a:pPr algn="l"/>
                      <a:r>
                        <a:rPr lang="en-US" sz="1800" dirty="0"/>
                        <a:t>Inductive-Pattern Streams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kern="1200" dirty="0">
                          <a:solidFill>
                            <a:schemeClr val="dk1"/>
                          </a:solidFill>
                          <a:effectLst/>
                          <a:latin typeface="+mn-lt"/>
                          <a:ea typeface="+mn-ea"/>
                          <a:cs typeface="+mn-cs"/>
                        </a:rPr>
                        <a:t>✓</a:t>
                      </a:r>
                      <a:endParaRPr lang="en-US" sz="3200" dirty="0"/>
                    </a:p>
                  </a:txBody>
                  <a:tcPr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kern="1200" dirty="0">
                          <a:solidFill>
                            <a:schemeClr val="dk1"/>
                          </a:solidFill>
                          <a:effectLst/>
                          <a:latin typeface="+mn-lt"/>
                          <a:ea typeface="+mn-ea"/>
                          <a:cs typeface="+mn-cs"/>
                        </a:rPr>
                        <a:t>✓</a:t>
                      </a:r>
                      <a:endParaRPr lang="en-US" sz="3200" dirty="0"/>
                    </a:p>
                  </a:txBody>
                  <a:tcPr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kern="1200" dirty="0">
                          <a:solidFill>
                            <a:schemeClr val="dk1"/>
                          </a:solidFill>
                          <a:effectLst/>
                          <a:latin typeface="+mn-lt"/>
                          <a:ea typeface="+mn-ea"/>
                          <a:cs typeface="+mn-cs"/>
                        </a:rPr>
                        <a:t>✓</a:t>
                      </a:r>
                      <a:endParaRPr lang="en-US" sz="3200" dirty="0"/>
                    </a:p>
                  </a:txBody>
                  <a:tcPr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kern="1200" dirty="0">
                          <a:solidFill>
                            <a:schemeClr val="dk1"/>
                          </a:solidFill>
                          <a:effectLst/>
                          <a:latin typeface="+mn-lt"/>
                          <a:ea typeface="+mn-ea"/>
                          <a:cs typeface="+mn-cs"/>
                        </a:rPr>
                        <a:t>✓</a:t>
                      </a:r>
                      <a:endParaRPr lang="en-US" sz="3200" dirty="0"/>
                    </a:p>
                  </a:txBody>
                  <a:tcPr marT="0" marB="0"/>
                </a:tc>
                <a:extLst>
                  <a:ext uri="{0D108BD9-81ED-4DB2-BD59-A6C34878D82A}">
                    <a16:rowId xmlns:a16="http://schemas.microsoft.com/office/drawing/2014/main" val="3263860826"/>
                  </a:ext>
                </a:extLst>
              </a:tr>
            </a:tbl>
          </a:graphicData>
        </a:graphic>
      </p:graphicFrame>
    </p:spTree>
    <p:extLst>
      <p:ext uri="{BB962C8B-B14F-4D97-AF65-F5344CB8AC3E}">
        <p14:creationId xmlns:p14="http://schemas.microsoft.com/office/powerpoint/2010/main" val="18630519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631D2-FAD7-4B0C-90E7-10A5CDC8E7D9}"/>
              </a:ext>
            </a:extLst>
          </p:cNvPr>
          <p:cNvSpPr>
            <a:spLocks noGrp="1"/>
          </p:cNvSpPr>
          <p:nvPr>
            <p:ph type="title"/>
          </p:nvPr>
        </p:nvSpPr>
        <p:spPr>
          <a:xfrm>
            <a:off x="838200" y="348185"/>
            <a:ext cx="9104086" cy="856656"/>
          </a:xfrm>
        </p:spPr>
        <p:txBody>
          <a:bodyPr/>
          <a:lstStyle/>
          <a:p>
            <a:r>
              <a:rPr lang="en-US" dirty="0"/>
              <a:t>What’s in this tutorial?</a:t>
            </a:r>
          </a:p>
        </p:txBody>
      </p:sp>
      <p:sp>
        <p:nvSpPr>
          <p:cNvPr id="3" name="Content Placeholder 2">
            <a:extLst>
              <a:ext uri="{FF2B5EF4-FFF2-40B4-BE49-F238E27FC236}">
                <a16:creationId xmlns:a16="http://schemas.microsoft.com/office/drawing/2014/main" id="{7BA415B9-2BFD-4DD8-A3F9-E8394F37FEDA}"/>
              </a:ext>
            </a:extLst>
          </p:cNvPr>
          <p:cNvSpPr>
            <a:spLocks noGrp="1"/>
          </p:cNvSpPr>
          <p:nvPr>
            <p:ph idx="1"/>
          </p:nvPr>
        </p:nvSpPr>
        <p:spPr>
          <a:xfrm>
            <a:off x="368718" y="1320772"/>
            <a:ext cx="9863853" cy="5537227"/>
          </a:xfrm>
        </p:spPr>
        <p:txBody>
          <a:bodyPr>
            <a:noAutofit/>
          </a:bodyPr>
          <a:lstStyle/>
          <a:p>
            <a:r>
              <a:rPr lang="en-US" dirty="0"/>
              <a:t>Introduction                                   </a:t>
            </a:r>
            <a:r>
              <a:rPr lang="en-US" dirty="0">
                <a:solidFill>
                  <a:schemeClr val="bg1">
                    <a:lumMod val="50000"/>
                  </a:schemeClr>
                </a:solidFill>
              </a:rPr>
              <a:t>[1:00pm-1:30pm]</a:t>
            </a:r>
          </a:p>
          <a:p>
            <a:pPr lvl="1"/>
            <a:r>
              <a:rPr lang="en-US" dirty="0"/>
              <a:t>Decoupled-spatial paradigm and design space </a:t>
            </a:r>
            <a:r>
              <a:rPr lang="en-US" b="1" dirty="0"/>
              <a:t>[DONE!]</a:t>
            </a:r>
          </a:p>
          <a:p>
            <a:r>
              <a:rPr lang="en-US" dirty="0"/>
              <a:t>Programming                                 </a:t>
            </a:r>
            <a:r>
              <a:rPr lang="en-US" dirty="0">
                <a:solidFill>
                  <a:schemeClr val="bg1">
                    <a:lumMod val="50000"/>
                  </a:schemeClr>
                </a:solidFill>
              </a:rPr>
              <a:t>[1:30pm-2:30pm]</a:t>
            </a:r>
          </a:p>
          <a:p>
            <a:pPr lvl="1"/>
            <a:r>
              <a:rPr lang="en-US" dirty="0"/>
              <a:t>Pragma annotated interface</a:t>
            </a:r>
          </a:p>
          <a:p>
            <a:pPr lvl="1"/>
            <a:r>
              <a:rPr lang="en-US" dirty="0"/>
              <a:t>Visualizing compiler generated results</a:t>
            </a:r>
          </a:p>
          <a:p>
            <a:r>
              <a:rPr lang="en-US" dirty="0"/>
              <a:t>Hardware Overview                      </a:t>
            </a:r>
            <a:r>
              <a:rPr lang="en-US" dirty="0">
                <a:solidFill>
                  <a:schemeClr val="bg1">
                    <a:lumMod val="50000"/>
                  </a:schemeClr>
                </a:solidFill>
              </a:rPr>
              <a:t>[2:30pm-3:00pm]</a:t>
            </a:r>
          </a:p>
          <a:p>
            <a:pPr lvl="1"/>
            <a:r>
              <a:rPr lang="en-US" dirty="0"/>
              <a:t>Simulating generated binaries on generated RTL</a:t>
            </a:r>
          </a:p>
          <a:p>
            <a:r>
              <a:rPr lang="en-US" dirty="0"/>
              <a:t>Coffee Break                                   </a:t>
            </a:r>
            <a:r>
              <a:rPr lang="en-US" dirty="0">
                <a:solidFill>
                  <a:schemeClr val="bg1">
                    <a:lumMod val="50000"/>
                  </a:schemeClr>
                </a:solidFill>
              </a:rPr>
              <a:t>[3:00pm-3:30pm]</a:t>
            </a:r>
            <a:endParaRPr lang="en-US" dirty="0"/>
          </a:p>
          <a:p>
            <a:r>
              <a:rPr lang="en-US" dirty="0"/>
              <a:t>Architecture Generation               </a:t>
            </a:r>
            <a:r>
              <a:rPr lang="en-US" dirty="0">
                <a:solidFill>
                  <a:schemeClr val="bg1">
                    <a:lumMod val="50000"/>
                  </a:schemeClr>
                </a:solidFill>
              </a:rPr>
              <a:t>[3:30pm-4:15pm]</a:t>
            </a:r>
          </a:p>
          <a:p>
            <a:pPr lvl="1"/>
            <a:r>
              <a:rPr lang="en-US" dirty="0"/>
              <a:t>Scala DSL for ADG manipulation</a:t>
            </a:r>
          </a:p>
          <a:p>
            <a:r>
              <a:rPr lang="en-US" dirty="0"/>
              <a:t>Design Space Exploration             </a:t>
            </a:r>
            <a:r>
              <a:rPr lang="en-US" dirty="0">
                <a:solidFill>
                  <a:schemeClr val="bg1">
                    <a:lumMod val="50000"/>
                  </a:schemeClr>
                </a:solidFill>
              </a:rPr>
              <a:t>[4:15pm-5:00pm]</a:t>
            </a:r>
            <a:endParaRPr lang="en-US" dirty="0"/>
          </a:p>
          <a:p>
            <a:pPr lvl="1"/>
            <a:r>
              <a:rPr lang="en-US" dirty="0"/>
              <a:t>Generating your own specialized accelerator</a:t>
            </a:r>
          </a:p>
          <a:p>
            <a:endParaRPr lang="en-US" dirty="0"/>
          </a:p>
          <a:p>
            <a:pPr lvl="1"/>
            <a:endParaRPr lang="en-US" dirty="0"/>
          </a:p>
        </p:txBody>
      </p:sp>
      <p:sp>
        <p:nvSpPr>
          <p:cNvPr id="6" name="Rectangle 5">
            <a:extLst>
              <a:ext uri="{FF2B5EF4-FFF2-40B4-BE49-F238E27FC236}">
                <a16:creationId xmlns:a16="http://schemas.microsoft.com/office/drawing/2014/main" id="{0A45F5CA-D318-47CF-AF3C-41C45C11BD02}"/>
              </a:ext>
            </a:extLst>
          </p:cNvPr>
          <p:cNvSpPr/>
          <p:nvPr/>
        </p:nvSpPr>
        <p:spPr>
          <a:xfrm>
            <a:off x="7967873" y="6320237"/>
            <a:ext cx="1769069" cy="369332"/>
          </a:xfrm>
          <a:prstGeom prst="rect">
            <a:avLst/>
          </a:prstGeom>
        </p:spPr>
        <p:txBody>
          <a:bodyPr wrap="square">
            <a:spAutoFit/>
          </a:bodyPr>
          <a:lstStyle/>
          <a:p>
            <a:pPr algn="ctr"/>
            <a:endParaRPr lang="en-US" dirty="0"/>
          </a:p>
        </p:txBody>
      </p:sp>
      <p:sp>
        <p:nvSpPr>
          <p:cNvPr id="9" name="Rectangle 8">
            <a:extLst>
              <a:ext uri="{FF2B5EF4-FFF2-40B4-BE49-F238E27FC236}">
                <a16:creationId xmlns:a16="http://schemas.microsoft.com/office/drawing/2014/main" id="{B7E88DEC-AABA-4548-AC36-49D395CBA7C0}"/>
              </a:ext>
            </a:extLst>
          </p:cNvPr>
          <p:cNvSpPr/>
          <p:nvPr/>
        </p:nvSpPr>
        <p:spPr>
          <a:xfrm>
            <a:off x="4325125" y="6320237"/>
            <a:ext cx="1302336" cy="369332"/>
          </a:xfrm>
          <a:prstGeom prst="rect">
            <a:avLst/>
          </a:prstGeom>
        </p:spPr>
        <p:txBody>
          <a:bodyPr wrap="square">
            <a:spAutoFit/>
          </a:bodyPr>
          <a:lstStyle/>
          <a:p>
            <a:pPr algn="ctr"/>
            <a:endParaRPr lang="en-US" dirty="0"/>
          </a:p>
        </p:txBody>
      </p:sp>
      <p:sp>
        <p:nvSpPr>
          <p:cNvPr id="11" name="Rectangle 10">
            <a:extLst>
              <a:ext uri="{FF2B5EF4-FFF2-40B4-BE49-F238E27FC236}">
                <a16:creationId xmlns:a16="http://schemas.microsoft.com/office/drawing/2014/main" id="{FD60C46E-A245-4890-8BC6-67F8CBB43446}"/>
              </a:ext>
            </a:extLst>
          </p:cNvPr>
          <p:cNvSpPr/>
          <p:nvPr/>
        </p:nvSpPr>
        <p:spPr>
          <a:xfrm>
            <a:off x="2533301" y="6320237"/>
            <a:ext cx="1240656" cy="369332"/>
          </a:xfrm>
          <a:prstGeom prst="rect">
            <a:avLst/>
          </a:prstGeom>
        </p:spPr>
        <p:txBody>
          <a:bodyPr wrap="square">
            <a:spAutoFit/>
          </a:bodyPr>
          <a:lstStyle/>
          <a:p>
            <a:pPr algn="ctr"/>
            <a:endParaRPr lang="en-US" dirty="0"/>
          </a:p>
        </p:txBody>
      </p:sp>
      <p:cxnSp>
        <p:nvCxnSpPr>
          <p:cNvPr id="14" name="Straight Connector 13">
            <a:extLst>
              <a:ext uri="{FF2B5EF4-FFF2-40B4-BE49-F238E27FC236}">
                <a16:creationId xmlns:a16="http://schemas.microsoft.com/office/drawing/2014/main" id="{FA704817-CCF9-4460-A56F-294B522404D0}"/>
              </a:ext>
            </a:extLst>
          </p:cNvPr>
          <p:cNvCxnSpPr>
            <a:cxnSpLocks/>
          </p:cNvCxnSpPr>
          <p:nvPr/>
        </p:nvCxnSpPr>
        <p:spPr>
          <a:xfrm flipH="1">
            <a:off x="7976037" y="1536783"/>
            <a:ext cx="1189264" cy="0"/>
          </a:xfrm>
          <a:prstGeom prst="line">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4882A29-E7E1-4E42-978A-CF4C8D27319B}"/>
              </a:ext>
            </a:extLst>
          </p:cNvPr>
          <p:cNvCxnSpPr>
            <a:cxnSpLocks/>
          </p:cNvCxnSpPr>
          <p:nvPr/>
        </p:nvCxnSpPr>
        <p:spPr>
          <a:xfrm flipH="1">
            <a:off x="7976037" y="1652716"/>
            <a:ext cx="1189264" cy="812229"/>
          </a:xfrm>
          <a:prstGeom prst="line">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DAC4708-8165-4AFB-8E22-24A9546C0B94}"/>
              </a:ext>
            </a:extLst>
          </p:cNvPr>
          <p:cNvCxnSpPr>
            <a:cxnSpLocks/>
          </p:cNvCxnSpPr>
          <p:nvPr/>
        </p:nvCxnSpPr>
        <p:spPr>
          <a:xfrm flipH="1">
            <a:off x="8024333" y="3721866"/>
            <a:ext cx="1140968" cy="0"/>
          </a:xfrm>
          <a:prstGeom prst="line">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5258706-84F4-4E85-8294-65B551540482}"/>
              </a:ext>
            </a:extLst>
          </p:cNvPr>
          <p:cNvSpPr txBox="1"/>
          <p:nvPr/>
        </p:nvSpPr>
        <p:spPr>
          <a:xfrm>
            <a:off x="9231001" y="2190081"/>
            <a:ext cx="1269868" cy="400110"/>
          </a:xfrm>
          <a:prstGeom prst="rect">
            <a:avLst/>
          </a:prstGeom>
          <a:noFill/>
        </p:spPr>
        <p:txBody>
          <a:bodyPr wrap="square">
            <a:spAutoFit/>
          </a:bodyPr>
          <a:lstStyle/>
          <a:p>
            <a:r>
              <a:rPr lang="en-US" sz="2000" dirty="0"/>
              <a:t>Jian Weng</a:t>
            </a:r>
          </a:p>
        </p:txBody>
      </p:sp>
      <p:sp>
        <p:nvSpPr>
          <p:cNvPr id="29" name="TextBox 28">
            <a:extLst>
              <a:ext uri="{FF2B5EF4-FFF2-40B4-BE49-F238E27FC236}">
                <a16:creationId xmlns:a16="http://schemas.microsoft.com/office/drawing/2014/main" id="{23078D6F-14E1-48DA-8BE9-C4DC08A39F18}"/>
              </a:ext>
            </a:extLst>
          </p:cNvPr>
          <p:cNvSpPr txBox="1"/>
          <p:nvPr/>
        </p:nvSpPr>
        <p:spPr>
          <a:xfrm>
            <a:off x="9482237" y="4454025"/>
            <a:ext cx="1110343" cy="400110"/>
          </a:xfrm>
          <a:prstGeom prst="rect">
            <a:avLst/>
          </a:prstGeom>
          <a:noFill/>
        </p:spPr>
        <p:txBody>
          <a:bodyPr wrap="square">
            <a:spAutoFit/>
          </a:bodyPr>
          <a:lstStyle/>
          <a:p>
            <a:r>
              <a:rPr lang="en-US" sz="2000" dirty="0" err="1"/>
              <a:t>Sihao</a:t>
            </a:r>
            <a:r>
              <a:rPr lang="en-US" sz="2000" dirty="0"/>
              <a:t> Liu</a:t>
            </a:r>
          </a:p>
        </p:txBody>
      </p:sp>
      <p:sp>
        <p:nvSpPr>
          <p:cNvPr id="41" name="TextBox 40">
            <a:extLst>
              <a:ext uri="{FF2B5EF4-FFF2-40B4-BE49-F238E27FC236}">
                <a16:creationId xmlns:a16="http://schemas.microsoft.com/office/drawing/2014/main" id="{CC7096F6-25FC-47AA-BBC9-A1F31F928CC8}"/>
              </a:ext>
            </a:extLst>
          </p:cNvPr>
          <p:cNvSpPr txBox="1"/>
          <p:nvPr/>
        </p:nvSpPr>
        <p:spPr>
          <a:xfrm>
            <a:off x="9324700" y="0"/>
            <a:ext cx="2345514" cy="584775"/>
          </a:xfrm>
          <a:prstGeom prst="rect">
            <a:avLst/>
          </a:prstGeom>
          <a:noFill/>
        </p:spPr>
        <p:txBody>
          <a:bodyPr wrap="none" rtlCol="0">
            <a:spAutoFit/>
          </a:bodyPr>
          <a:lstStyle/>
          <a:p>
            <a:r>
              <a:rPr lang="en-US" sz="3200" b="1" dirty="0">
                <a:solidFill>
                  <a:schemeClr val="bg1">
                    <a:lumMod val="50000"/>
                  </a:schemeClr>
                </a:solidFill>
              </a:rPr>
              <a:t>Central Time</a:t>
            </a:r>
          </a:p>
        </p:txBody>
      </p:sp>
      <p:pic>
        <p:nvPicPr>
          <p:cNvPr id="2050" name="Picture 2">
            <a:extLst>
              <a:ext uri="{FF2B5EF4-FFF2-40B4-BE49-F238E27FC236}">
                <a16:creationId xmlns:a16="http://schemas.microsoft.com/office/drawing/2014/main" id="{E7E61F4B-7FFF-440A-192A-89766FADE4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2784" y="735040"/>
            <a:ext cx="1429209" cy="1468296"/>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Connector 22">
            <a:extLst>
              <a:ext uri="{FF2B5EF4-FFF2-40B4-BE49-F238E27FC236}">
                <a16:creationId xmlns:a16="http://schemas.microsoft.com/office/drawing/2014/main" id="{9932B893-007A-B7D5-BAE5-4C8885454174}"/>
              </a:ext>
            </a:extLst>
          </p:cNvPr>
          <p:cNvCxnSpPr>
            <a:cxnSpLocks/>
          </p:cNvCxnSpPr>
          <p:nvPr/>
        </p:nvCxnSpPr>
        <p:spPr>
          <a:xfrm flipH="1">
            <a:off x="7976037" y="3837798"/>
            <a:ext cx="1254964" cy="1367486"/>
          </a:xfrm>
          <a:prstGeom prst="line">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2054" name="Picture 6" descr="Dylan Kupsh">
            <a:extLst>
              <a:ext uri="{FF2B5EF4-FFF2-40B4-BE49-F238E27FC236}">
                <a16:creationId xmlns:a16="http://schemas.microsoft.com/office/drawing/2014/main" id="{4BEF4A6A-47FD-3296-4D1E-07D618E75B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7936" y="5078745"/>
            <a:ext cx="1500667" cy="1500667"/>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36722AD1-1CE4-B88C-578F-722E890B6FF2}"/>
              </a:ext>
            </a:extLst>
          </p:cNvPr>
          <p:cNvSpPr txBox="1"/>
          <p:nvPr/>
        </p:nvSpPr>
        <p:spPr>
          <a:xfrm>
            <a:off x="9482237" y="6515039"/>
            <a:ext cx="1500667" cy="400110"/>
          </a:xfrm>
          <a:prstGeom prst="rect">
            <a:avLst/>
          </a:prstGeom>
          <a:noFill/>
        </p:spPr>
        <p:txBody>
          <a:bodyPr wrap="square">
            <a:spAutoFit/>
          </a:bodyPr>
          <a:lstStyle/>
          <a:p>
            <a:r>
              <a:rPr lang="en-US" sz="2000" dirty="0"/>
              <a:t>Dylan </a:t>
            </a:r>
            <a:r>
              <a:rPr lang="en-US" sz="2000" dirty="0" err="1"/>
              <a:t>Kupsh</a:t>
            </a:r>
            <a:endParaRPr lang="en-US" sz="2000" dirty="0"/>
          </a:p>
        </p:txBody>
      </p:sp>
      <p:cxnSp>
        <p:nvCxnSpPr>
          <p:cNvPr id="33" name="Straight Connector 32">
            <a:extLst>
              <a:ext uri="{FF2B5EF4-FFF2-40B4-BE49-F238E27FC236}">
                <a16:creationId xmlns:a16="http://schemas.microsoft.com/office/drawing/2014/main" id="{83A9B898-6947-DBAC-3C65-881B0B8C42DF}"/>
              </a:ext>
            </a:extLst>
          </p:cNvPr>
          <p:cNvCxnSpPr>
            <a:cxnSpLocks/>
          </p:cNvCxnSpPr>
          <p:nvPr/>
        </p:nvCxnSpPr>
        <p:spPr>
          <a:xfrm flipH="1">
            <a:off x="8002451" y="6151807"/>
            <a:ext cx="1228550" cy="0"/>
          </a:xfrm>
          <a:prstGeom prst="line">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026" name="Picture 2" descr="profile photo">
            <a:extLst>
              <a:ext uri="{FF2B5EF4-FFF2-40B4-BE49-F238E27FC236}">
                <a16:creationId xmlns:a16="http://schemas.microsoft.com/office/drawing/2014/main" id="{C848AF35-91A5-EF5A-B96F-06B0A5DFCE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65301" y="2771316"/>
            <a:ext cx="1867655" cy="1867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47712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99072-F1D3-4879-89F8-8529827968C1}"/>
              </a:ext>
            </a:extLst>
          </p:cNvPr>
          <p:cNvSpPr>
            <a:spLocks noGrp="1"/>
          </p:cNvSpPr>
          <p:nvPr>
            <p:ph type="title"/>
          </p:nvPr>
        </p:nvSpPr>
        <p:spPr>
          <a:xfrm>
            <a:off x="375920" y="18255"/>
            <a:ext cx="10515600" cy="1018065"/>
          </a:xfrm>
        </p:spPr>
        <p:txBody>
          <a:bodyPr/>
          <a:lstStyle/>
          <a:p>
            <a:r>
              <a:rPr lang="en-US" dirty="0"/>
              <a:t>What’s not in the tutorial?</a:t>
            </a:r>
          </a:p>
        </p:txBody>
      </p:sp>
      <p:sp>
        <p:nvSpPr>
          <p:cNvPr id="3" name="Content Placeholder 2">
            <a:extLst>
              <a:ext uri="{FF2B5EF4-FFF2-40B4-BE49-F238E27FC236}">
                <a16:creationId xmlns:a16="http://schemas.microsoft.com/office/drawing/2014/main" id="{196275C7-A41D-482D-86BB-46805C7F1209}"/>
              </a:ext>
            </a:extLst>
          </p:cNvPr>
          <p:cNvSpPr>
            <a:spLocks noGrp="1"/>
          </p:cNvSpPr>
          <p:nvPr>
            <p:ph idx="1"/>
          </p:nvPr>
        </p:nvSpPr>
        <p:spPr>
          <a:xfrm>
            <a:off x="335280" y="1036320"/>
            <a:ext cx="11663680" cy="6120998"/>
          </a:xfrm>
        </p:spPr>
        <p:txBody>
          <a:bodyPr>
            <a:normAutofit/>
          </a:bodyPr>
          <a:lstStyle/>
          <a:p>
            <a:r>
              <a:rPr lang="en-US" sz="4000" dirty="0"/>
              <a:t>Programming the system from manual </a:t>
            </a:r>
            <a:r>
              <a:rPr lang="en-US" sz="4000" dirty="0" err="1"/>
              <a:t>intrinsics</a:t>
            </a:r>
            <a:r>
              <a:rPr lang="en-US" sz="4000" dirty="0"/>
              <a:t>.</a:t>
            </a:r>
          </a:p>
          <a:p>
            <a:pPr lvl="1"/>
            <a:r>
              <a:rPr lang="en-US" sz="3200" dirty="0"/>
              <a:t>But we do have manual programming SDK</a:t>
            </a:r>
          </a:p>
          <a:p>
            <a:pPr lvl="2"/>
            <a:r>
              <a:rPr lang="en-US" sz="3200" dirty="0" err="1"/>
              <a:t>dsa</a:t>
            </a:r>
            <a:r>
              <a:rPr lang="en-US" sz="3200" dirty="0"/>
              <a:t>-apps/</a:t>
            </a:r>
            <a:r>
              <a:rPr lang="en-US" sz="3200" dirty="0" err="1"/>
              <a:t>sdk</a:t>
            </a:r>
            <a:r>
              <a:rPr lang="en-US" sz="3200" dirty="0"/>
              <a:t>/manual</a:t>
            </a:r>
          </a:p>
          <a:p>
            <a:pPr lvl="2"/>
            <a:r>
              <a:rPr lang="en-US" sz="3200" dirty="0" err="1"/>
              <a:t>riscv-dsa-ext</a:t>
            </a:r>
            <a:r>
              <a:rPr lang="en-US" sz="3200" dirty="0"/>
              <a:t>/{</a:t>
            </a:r>
            <a:r>
              <a:rPr lang="en-US" sz="3200" dirty="0" err="1"/>
              <a:t>intrin_impl.h</a:t>
            </a:r>
            <a:r>
              <a:rPr lang="en-US" sz="3200" dirty="0"/>
              <a:t>, </a:t>
            </a:r>
            <a:r>
              <a:rPr lang="en-US" sz="3200" dirty="0" err="1"/>
              <a:t>dsaintrin.h</a:t>
            </a:r>
            <a:r>
              <a:rPr lang="en-US" sz="3200" dirty="0"/>
              <a:t>}</a:t>
            </a:r>
          </a:p>
          <a:p>
            <a:r>
              <a:rPr lang="en-US" sz="4000" dirty="0"/>
              <a:t>Extending the framework.</a:t>
            </a:r>
          </a:p>
          <a:p>
            <a:pPr lvl="1"/>
            <a:r>
              <a:rPr lang="en-US" sz="3200" dirty="0"/>
              <a:t>But we are willing to help.</a:t>
            </a:r>
          </a:p>
          <a:p>
            <a:pPr lvl="1"/>
            <a:r>
              <a:rPr lang="en-US" sz="3200" dirty="0"/>
              <a:t>Please contact us for specific concerns:</a:t>
            </a:r>
          </a:p>
          <a:p>
            <a:pPr lvl="2"/>
            <a:r>
              <a:rPr lang="en-US" sz="2800" dirty="0"/>
              <a:t>Compiler, ISA, Gem5: </a:t>
            </a:r>
            <a:r>
              <a:rPr lang="en-US" sz="2800" dirty="0">
                <a:hlinkClick r:id="rId3"/>
              </a:rPr>
              <a:t>jian.weng@cs.ucla.edu</a:t>
            </a:r>
            <a:endParaRPr lang="en-US" sz="2800" dirty="0"/>
          </a:p>
          <a:p>
            <a:pPr lvl="2"/>
            <a:r>
              <a:rPr lang="en-US" sz="2800" dirty="0"/>
              <a:t>RTL, ADG, and FPGA: </a:t>
            </a:r>
            <a:r>
              <a:rPr lang="en-US" sz="2800" dirty="0">
                <a:hlinkClick r:id="rId4"/>
              </a:rPr>
              <a:t>sihao@cs.ucla.edu</a:t>
            </a:r>
            <a:endParaRPr lang="en-US" sz="2800" dirty="0"/>
          </a:p>
          <a:p>
            <a:pPr lvl="2"/>
            <a:r>
              <a:rPr lang="en-US" sz="2800" dirty="0"/>
              <a:t>DSE, and Spatial Scheduler: </a:t>
            </a:r>
            <a:r>
              <a:rPr lang="en-US" sz="2800" dirty="0">
                <a:hlinkClick r:id="rId5"/>
              </a:rPr>
              <a:t>dkupsh@cs.ucla.edu</a:t>
            </a:r>
            <a:r>
              <a:rPr lang="en-US" sz="2800" dirty="0"/>
              <a:t>  </a:t>
            </a:r>
          </a:p>
          <a:p>
            <a:r>
              <a:rPr lang="en-US" sz="4000" dirty="0"/>
              <a:t>Running code on the DSE-modified hardware.</a:t>
            </a:r>
          </a:p>
        </p:txBody>
      </p:sp>
    </p:spTree>
    <p:extLst>
      <p:ext uri="{BB962C8B-B14F-4D97-AF65-F5344CB8AC3E}">
        <p14:creationId xmlns:p14="http://schemas.microsoft.com/office/powerpoint/2010/main" val="2722519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3540D-2B78-C521-B725-AB4E4C14085A}"/>
              </a:ext>
            </a:extLst>
          </p:cNvPr>
          <p:cNvSpPr>
            <a:spLocks noGrp="1"/>
          </p:cNvSpPr>
          <p:nvPr>
            <p:ph type="title"/>
          </p:nvPr>
        </p:nvSpPr>
        <p:spPr>
          <a:xfrm>
            <a:off x="492760" y="-117452"/>
            <a:ext cx="10515600" cy="830917"/>
          </a:xfrm>
        </p:spPr>
        <p:txBody>
          <a:bodyPr/>
          <a:lstStyle/>
          <a:p>
            <a:r>
              <a:rPr lang="en-US" dirty="0"/>
              <a:t>Access our Server</a:t>
            </a:r>
          </a:p>
        </p:txBody>
      </p:sp>
      <p:sp useBgFill="1">
        <p:nvSpPr>
          <p:cNvPr id="3" name="Content Placeholder 2">
            <a:extLst>
              <a:ext uri="{FF2B5EF4-FFF2-40B4-BE49-F238E27FC236}">
                <a16:creationId xmlns:a16="http://schemas.microsoft.com/office/drawing/2014/main" id="{FE0C1A49-2829-C648-CE10-663F1B6E5099}"/>
              </a:ext>
            </a:extLst>
          </p:cNvPr>
          <p:cNvSpPr>
            <a:spLocks noGrp="1"/>
          </p:cNvSpPr>
          <p:nvPr>
            <p:ph idx="1"/>
          </p:nvPr>
        </p:nvSpPr>
        <p:spPr>
          <a:xfrm>
            <a:off x="574039" y="564814"/>
            <a:ext cx="11617961" cy="5404111"/>
          </a:xfrm>
        </p:spPr>
        <p:txBody>
          <a:bodyPr vert="horz" lIns="91440" tIns="45720" rIns="91440" bIns="45720" rtlCol="0" anchor="t">
            <a:normAutofit lnSpcReduction="10000"/>
          </a:bodyPr>
          <a:lstStyle/>
          <a:p>
            <a:r>
              <a:rPr lang="en-US" sz="3200" dirty="0">
                <a:ea typeface="+mn-lt"/>
                <a:cs typeface="+mn-lt"/>
              </a:rPr>
              <a:t>SSH to our Server</a:t>
            </a:r>
          </a:p>
          <a:p>
            <a:pPr lvl="1"/>
            <a:r>
              <a:rPr lang="en-US" sz="2800" dirty="0" err="1">
                <a:latin typeface="Consolas" panose="020B0609020204030204" pitchFamily="49" charset="0"/>
                <a:ea typeface="+mn-lt"/>
                <a:cs typeface="+mn-lt"/>
              </a:rPr>
              <a:t>ssh</a:t>
            </a:r>
            <a:r>
              <a:rPr lang="en-US" sz="2800" dirty="0">
                <a:latin typeface="Consolas" panose="020B0609020204030204" pitchFamily="49" charset="0"/>
                <a:ea typeface="+mn-lt"/>
                <a:cs typeface="+mn-lt"/>
              </a:rPr>
              <a:t> </a:t>
            </a:r>
            <a:r>
              <a:rPr lang="en-US" altLang="zh-CN" sz="2800" dirty="0">
                <a:latin typeface="Consolas" panose="020B0609020204030204" pitchFamily="49" charset="0"/>
                <a:ea typeface="+mn-lt"/>
                <a:cs typeface="+mn-lt"/>
                <a:hlinkClick r:id="rId3"/>
              </a:rPr>
              <a:t>micro2022</a:t>
            </a:r>
            <a:r>
              <a:rPr lang="en-US" sz="2800" dirty="0">
                <a:latin typeface="Consolas" panose="020B0609020204030204" pitchFamily="49" charset="0"/>
                <a:ea typeface="+mn-lt"/>
                <a:cs typeface="+mn-lt"/>
                <a:hlinkClick r:id="rId3"/>
              </a:rPr>
              <a:t>@pyrito.cs.ucla.edu</a:t>
            </a:r>
            <a:r>
              <a:rPr lang="en-US" sz="2800" dirty="0">
                <a:latin typeface="Consolas" panose="020B0609020204030204" pitchFamily="49" charset="0"/>
                <a:ea typeface="+mn-lt"/>
                <a:cs typeface="+mn-lt"/>
              </a:rPr>
              <a:t> # password: micro2022</a:t>
            </a:r>
          </a:p>
          <a:p>
            <a:pPr lvl="1"/>
            <a:r>
              <a:rPr lang="en-US" sz="2800" dirty="0" err="1">
                <a:latin typeface="Consolas" panose="020B0609020204030204" pitchFamily="49" charset="0"/>
                <a:ea typeface="+mn-lt"/>
                <a:cs typeface="+mn-lt"/>
              </a:rPr>
              <a:t>ssh</a:t>
            </a:r>
            <a:r>
              <a:rPr lang="en-US" sz="2800" dirty="0">
                <a:latin typeface="Consolas" panose="020B0609020204030204" pitchFamily="49" charset="0"/>
                <a:ea typeface="+mn-lt"/>
                <a:cs typeface="+mn-lt"/>
              </a:rPr>
              <a:t> [user-name]@micro2022</a:t>
            </a:r>
          </a:p>
          <a:p>
            <a:pPr lvl="1"/>
            <a:r>
              <a:rPr lang="en-US" sz="2800" dirty="0">
                <a:ea typeface="+mn-lt"/>
                <a:cs typeface="+mn-lt"/>
              </a:rPr>
              <a:t>User Name: user[1-50]</a:t>
            </a:r>
          </a:p>
          <a:p>
            <a:pPr lvl="1"/>
            <a:r>
              <a:rPr lang="en-US" sz="2800" dirty="0">
                <a:ea typeface="+mn-lt"/>
                <a:cs typeface="+mn-lt"/>
              </a:rPr>
              <a:t>Password: [random-generated]</a:t>
            </a:r>
          </a:p>
          <a:p>
            <a:pPr lvl="1"/>
            <a:r>
              <a:rPr lang="en-US" sz="2800" dirty="0">
                <a:ea typeface="+mn-lt"/>
                <a:cs typeface="+mn-lt"/>
              </a:rPr>
              <a:t>Wait to be assigned</a:t>
            </a:r>
          </a:p>
          <a:p>
            <a:r>
              <a:rPr lang="en-US" sz="3200" dirty="0">
                <a:ea typeface="+mn-lt"/>
                <a:cs typeface="+mn-lt"/>
              </a:rPr>
              <a:t>Sanity Check</a:t>
            </a:r>
          </a:p>
          <a:p>
            <a:pPr marL="457200" lvl="1" indent="0">
              <a:buNone/>
            </a:pPr>
            <a:r>
              <a:rPr lang="en-US" sz="2800" dirty="0">
                <a:latin typeface="Consolas"/>
                <a:ea typeface="+mn-lt"/>
                <a:cs typeface="+mn-lt"/>
              </a:rPr>
              <a:t>$ </a:t>
            </a:r>
            <a:r>
              <a:rPr lang="en-US" sz="2800" dirty="0" err="1">
                <a:latin typeface="Consolas"/>
                <a:ea typeface="+mn-lt"/>
                <a:cs typeface="+mn-lt"/>
              </a:rPr>
              <a:t>dsa</a:t>
            </a:r>
            <a:r>
              <a:rPr lang="en-US" sz="2800" dirty="0">
                <a:latin typeface="Consolas"/>
                <a:ea typeface="+mn-lt"/>
                <a:cs typeface="+mn-lt"/>
              </a:rPr>
              <a:t>-framework</a:t>
            </a:r>
          </a:p>
          <a:p>
            <a:pPr marL="457200" lvl="1" indent="0">
              <a:buNone/>
            </a:pPr>
            <a:r>
              <a:rPr lang="en-US" sz="2800" dirty="0">
                <a:latin typeface="Consolas"/>
                <a:ea typeface="+mn-lt"/>
                <a:cs typeface="+mn-lt"/>
              </a:rPr>
              <a:t>$ source setup.sh # We are already on </a:t>
            </a:r>
            <a:r>
              <a:rPr lang="en-US" sz="2800" dirty="0" err="1">
                <a:latin typeface="Consolas"/>
                <a:ea typeface="+mn-lt"/>
                <a:cs typeface="+mn-lt"/>
              </a:rPr>
              <a:t>zsh</a:t>
            </a:r>
            <a:r>
              <a:rPr lang="en-US" sz="2800" dirty="0">
                <a:latin typeface="Consolas"/>
                <a:ea typeface="+mn-lt"/>
                <a:cs typeface="+mn-lt"/>
              </a:rPr>
              <a:t>!</a:t>
            </a:r>
          </a:p>
          <a:p>
            <a:pPr marL="457200" lvl="1" indent="0">
              <a:buNone/>
            </a:pPr>
            <a:r>
              <a:rPr lang="en-US" sz="2800" dirty="0">
                <a:latin typeface="Consolas"/>
                <a:ea typeface="+mn-lt"/>
                <a:cs typeface="+mn-lt"/>
              </a:rPr>
              <a:t>$ cd </a:t>
            </a:r>
            <a:r>
              <a:rPr lang="en-US" sz="2800" dirty="0" err="1">
                <a:latin typeface="Consolas"/>
                <a:ea typeface="+mn-lt"/>
                <a:cs typeface="+mn-lt"/>
              </a:rPr>
              <a:t>dsa</a:t>
            </a:r>
            <a:r>
              <a:rPr lang="en-US" sz="2800" dirty="0">
                <a:latin typeface="Consolas"/>
                <a:ea typeface="+mn-lt"/>
                <a:cs typeface="+mn-lt"/>
              </a:rPr>
              <a:t>-apps/</a:t>
            </a:r>
            <a:r>
              <a:rPr lang="en-US" sz="2800" dirty="0" err="1">
                <a:latin typeface="Consolas"/>
                <a:ea typeface="+mn-lt"/>
                <a:cs typeface="+mn-lt"/>
              </a:rPr>
              <a:t>sdk</a:t>
            </a:r>
            <a:r>
              <a:rPr lang="en-US" sz="2800" dirty="0">
                <a:latin typeface="Consolas"/>
                <a:ea typeface="+mn-lt"/>
                <a:cs typeface="+mn-lt"/>
              </a:rPr>
              <a:t>/compiled</a:t>
            </a:r>
          </a:p>
          <a:p>
            <a:pPr marL="457200" lvl="1" indent="0">
              <a:buNone/>
            </a:pPr>
            <a:r>
              <a:rPr lang="en-US" sz="2800" dirty="0">
                <a:latin typeface="Consolas"/>
                <a:ea typeface="+mn-lt"/>
                <a:cs typeface="+mn-lt"/>
              </a:rPr>
              <a:t>$ ./run.sh ss-</a:t>
            </a:r>
            <a:r>
              <a:rPr lang="en-US" sz="2800" dirty="0" err="1">
                <a:latin typeface="Consolas"/>
                <a:ea typeface="+mn-lt"/>
                <a:cs typeface="+mn-lt"/>
              </a:rPr>
              <a:t>vecadd.out</a:t>
            </a:r>
            <a:endParaRPr lang="en-US" sz="2800" dirty="0">
              <a:latin typeface="Consolas"/>
              <a:ea typeface="+mn-lt"/>
              <a:cs typeface="+mn-lt"/>
            </a:endParaRPr>
          </a:p>
          <a:p>
            <a:r>
              <a:rPr lang="en-US" sz="3200" dirty="0">
                <a:latin typeface="Calibri"/>
                <a:cs typeface="Calibri"/>
              </a:rPr>
              <a:t>If you see the message below, the infra is setup properly</a:t>
            </a:r>
            <a:endParaRPr lang="en-US" sz="3200" dirty="0">
              <a:latin typeface="Consolas"/>
            </a:endParaRPr>
          </a:p>
        </p:txBody>
      </p:sp>
      <p:pic>
        <p:nvPicPr>
          <p:cNvPr id="4" name="Picture 4" descr="Text&#10;&#10;Description automatically generated">
            <a:extLst>
              <a:ext uri="{FF2B5EF4-FFF2-40B4-BE49-F238E27FC236}">
                <a16:creationId xmlns:a16="http://schemas.microsoft.com/office/drawing/2014/main" id="{5FD17FB0-0E80-D227-6AB7-959BA97D96F4}"/>
              </a:ext>
            </a:extLst>
          </p:cNvPr>
          <p:cNvPicPr>
            <a:picLocks noChangeAspect="1"/>
          </p:cNvPicPr>
          <p:nvPr/>
        </p:nvPicPr>
        <p:blipFill>
          <a:blip r:embed="rId4"/>
          <a:stretch>
            <a:fillRect/>
          </a:stretch>
        </p:blipFill>
        <p:spPr>
          <a:xfrm>
            <a:off x="492760" y="5820274"/>
            <a:ext cx="10830911" cy="1037726"/>
          </a:xfrm>
          <a:prstGeom prst="rect">
            <a:avLst/>
          </a:prstGeom>
        </p:spPr>
      </p:pic>
      <p:sp>
        <p:nvSpPr>
          <p:cNvPr id="5" name="Slide Number Placeholder 4">
            <a:extLst>
              <a:ext uri="{FF2B5EF4-FFF2-40B4-BE49-F238E27FC236}">
                <a16:creationId xmlns:a16="http://schemas.microsoft.com/office/drawing/2014/main" id="{12C9FB5A-D16B-CB7C-93E8-249EB55B4B6E}"/>
              </a:ext>
            </a:extLst>
          </p:cNvPr>
          <p:cNvSpPr>
            <a:spLocks noGrp="1"/>
          </p:cNvSpPr>
          <p:nvPr>
            <p:ph type="sldNum" sz="quarter" idx="12"/>
          </p:nvPr>
        </p:nvSpPr>
        <p:spPr>
          <a:xfrm>
            <a:off x="9448800" y="6492875"/>
            <a:ext cx="2743200" cy="365125"/>
          </a:xfrm>
        </p:spPr>
        <p:txBody>
          <a:bodyPr/>
          <a:lstStyle/>
          <a:p>
            <a:fld id="{DDBA5C0F-367D-4CA9-A572-5B9D4E5CC458}" type="slidenum">
              <a:rPr lang="en-US" smtClean="0"/>
              <a:t>3</a:t>
            </a:fld>
            <a:endParaRPr lang="en-US"/>
          </a:p>
        </p:txBody>
      </p:sp>
    </p:spTree>
    <p:extLst>
      <p:ext uri="{BB962C8B-B14F-4D97-AF65-F5344CB8AC3E}">
        <p14:creationId xmlns:p14="http://schemas.microsoft.com/office/powerpoint/2010/main" val="51162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C0E29-DEFD-4307-AC76-3273E71912C2}"/>
              </a:ext>
            </a:extLst>
          </p:cNvPr>
          <p:cNvSpPr>
            <a:spLocks noGrp="1"/>
          </p:cNvSpPr>
          <p:nvPr>
            <p:ph type="title"/>
          </p:nvPr>
        </p:nvSpPr>
        <p:spPr>
          <a:xfrm>
            <a:off x="130124" y="0"/>
            <a:ext cx="10515600" cy="810422"/>
          </a:xfrm>
        </p:spPr>
        <p:txBody>
          <a:bodyPr/>
          <a:lstStyle/>
          <a:p>
            <a:r>
              <a:rPr lang="en-US" dirty="0"/>
              <a:t>Specialized accelerators are the answer!</a:t>
            </a:r>
          </a:p>
        </p:txBody>
      </p:sp>
      <p:sp>
        <p:nvSpPr>
          <p:cNvPr id="32" name="TextBox 31">
            <a:extLst>
              <a:ext uri="{FF2B5EF4-FFF2-40B4-BE49-F238E27FC236}">
                <a16:creationId xmlns:a16="http://schemas.microsoft.com/office/drawing/2014/main" id="{FD2908A7-508E-4D0A-98FF-C8D7AB225C86}"/>
              </a:ext>
            </a:extLst>
          </p:cNvPr>
          <p:cNvSpPr txBox="1"/>
          <p:nvPr/>
        </p:nvSpPr>
        <p:spPr>
          <a:xfrm>
            <a:off x="35319" y="588051"/>
            <a:ext cx="3565578" cy="830997"/>
          </a:xfrm>
          <a:prstGeom prst="rect">
            <a:avLst/>
          </a:prstGeom>
          <a:noFill/>
        </p:spPr>
        <p:txBody>
          <a:bodyPr wrap="square" rtlCol="0">
            <a:spAutoFit/>
          </a:bodyPr>
          <a:lstStyle/>
          <a:p>
            <a:r>
              <a:rPr lang="en-US" sz="2400" b="1" dirty="0"/>
              <a:t>Increasing number of specialized blocks on SoC’s</a:t>
            </a:r>
          </a:p>
        </p:txBody>
      </p:sp>
      <p:sp>
        <p:nvSpPr>
          <p:cNvPr id="34" name="TextBox 33">
            <a:extLst>
              <a:ext uri="{FF2B5EF4-FFF2-40B4-BE49-F238E27FC236}">
                <a16:creationId xmlns:a16="http://schemas.microsoft.com/office/drawing/2014/main" id="{9CF0AB6A-DD8F-42B3-9E93-85BB39C0CDA4}"/>
              </a:ext>
            </a:extLst>
          </p:cNvPr>
          <p:cNvSpPr txBox="1"/>
          <p:nvPr/>
        </p:nvSpPr>
        <p:spPr>
          <a:xfrm>
            <a:off x="6648627" y="3759323"/>
            <a:ext cx="1928659" cy="461665"/>
          </a:xfrm>
          <a:prstGeom prst="rect">
            <a:avLst/>
          </a:prstGeom>
          <a:noFill/>
        </p:spPr>
        <p:txBody>
          <a:bodyPr wrap="square" rtlCol="0">
            <a:spAutoFit/>
          </a:bodyPr>
          <a:lstStyle/>
          <a:p>
            <a:r>
              <a:rPr lang="en-US" sz="2400" b="1" dirty="0"/>
              <a:t>Google </a:t>
            </a:r>
            <a:r>
              <a:rPr lang="en-US" sz="2000" b="1" dirty="0"/>
              <a:t>TPUv4</a:t>
            </a:r>
          </a:p>
        </p:txBody>
      </p:sp>
      <p:sp>
        <p:nvSpPr>
          <p:cNvPr id="40" name="TextBox 39">
            <a:extLst>
              <a:ext uri="{FF2B5EF4-FFF2-40B4-BE49-F238E27FC236}">
                <a16:creationId xmlns:a16="http://schemas.microsoft.com/office/drawing/2014/main" id="{B9ABC380-523D-4CEA-A52B-85DC9770E22C}"/>
              </a:ext>
            </a:extLst>
          </p:cNvPr>
          <p:cNvSpPr txBox="1"/>
          <p:nvPr/>
        </p:nvSpPr>
        <p:spPr>
          <a:xfrm>
            <a:off x="5258610" y="1693031"/>
            <a:ext cx="2880922" cy="461665"/>
          </a:xfrm>
          <a:prstGeom prst="rect">
            <a:avLst/>
          </a:prstGeom>
          <a:noFill/>
        </p:spPr>
        <p:txBody>
          <a:bodyPr wrap="square" rtlCol="0">
            <a:spAutoFit/>
          </a:bodyPr>
          <a:lstStyle/>
          <a:p>
            <a:r>
              <a:rPr lang="en-US" sz="2400" b="1" dirty="0"/>
              <a:t>Microsoft - </a:t>
            </a:r>
            <a:r>
              <a:rPr lang="en-US" sz="2000" b="1" dirty="0"/>
              <a:t>BFB Board</a:t>
            </a:r>
          </a:p>
        </p:txBody>
      </p:sp>
      <p:sp>
        <p:nvSpPr>
          <p:cNvPr id="42" name="TextBox 41">
            <a:extLst>
              <a:ext uri="{FF2B5EF4-FFF2-40B4-BE49-F238E27FC236}">
                <a16:creationId xmlns:a16="http://schemas.microsoft.com/office/drawing/2014/main" id="{5556AF2A-1CB1-4BF3-A98C-BB9930D4B0ED}"/>
              </a:ext>
            </a:extLst>
          </p:cNvPr>
          <p:cNvSpPr txBox="1"/>
          <p:nvPr/>
        </p:nvSpPr>
        <p:spPr>
          <a:xfrm>
            <a:off x="4242378" y="551338"/>
            <a:ext cx="7715937" cy="461665"/>
          </a:xfrm>
          <a:prstGeom prst="rect">
            <a:avLst/>
          </a:prstGeom>
          <a:noFill/>
        </p:spPr>
        <p:txBody>
          <a:bodyPr wrap="square" rtlCol="0">
            <a:spAutoFit/>
          </a:bodyPr>
          <a:lstStyle/>
          <a:p>
            <a:r>
              <a:rPr lang="en-US" altLang="zh-CN" sz="2400" b="1"/>
              <a:t>Accelerators by cloud service provider &amp; hardware vendor</a:t>
            </a:r>
            <a:endParaRPr lang="en-US" sz="2400" b="1"/>
          </a:p>
        </p:txBody>
      </p:sp>
      <p:cxnSp>
        <p:nvCxnSpPr>
          <p:cNvPr id="47" name="Straight Connector 46">
            <a:extLst>
              <a:ext uri="{FF2B5EF4-FFF2-40B4-BE49-F238E27FC236}">
                <a16:creationId xmlns:a16="http://schemas.microsoft.com/office/drawing/2014/main" id="{11215001-BC08-4FFF-9943-22ADCC134D9D}"/>
              </a:ext>
            </a:extLst>
          </p:cNvPr>
          <p:cNvCxnSpPr>
            <a:cxnSpLocks/>
          </p:cNvCxnSpPr>
          <p:nvPr/>
        </p:nvCxnSpPr>
        <p:spPr>
          <a:xfrm>
            <a:off x="3885614" y="757404"/>
            <a:ext cx="0" cy="60038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63CA280-3883-4A74-9348-10DA45175D25}"/>
              </a:ext>
            </a:extLst>
          </p:cNvPr>
          <p:cNvCxnSpPr>
            <a:cxnSpLocks/>
          </p:cNvCxnSpPr>
          <p:nvPr/>
        </p:nvCxnSpPr>
        <p:spPr>
          <a:xfrm>
            <a:off x="3985080" y="4155411"/>
            <a:ext cx="7616471" cy="319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148" name="Picture 4">
            <a:extLst>
              <a:ext uri="{FF2B5EF4-FFF2-40B4-BE49-F238E27FC236}">
                <a16:creationId xmlns:a16="http://schemas.microsoft.com/office/drawing/2014/main" id="{AD2CBBF0-0ADF-4A64-8A06-8B758C5E9F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542" t="17238" r="11754" b="7048"/>
          <a:stretch/>
        </p:blipFill>
        <p:spPr bwMode="auto">
          <a:xfrm>
            <a:off x="9391124" y="2702521"/>
            <a:ext cx="1887791" cy="949175"/>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6AC83D07-CBF9-4BC0-A63F-30112497912E}"/>
              </a:ext>
            </a:extLst>
          </p:cNvPr>
          <p:cNvSpPr txBox="1"/>
          <p:nvPr/>
        </p:nvSpPr>
        <p:spPr>
          <a:xfrm>
            <a:off x="9249492" y="3635565"/>
            <a:ext cx="2548807" cy="461665"/>
          </a:xfrm>
          <a:prstGeom prst="rect">
            <a:avLst/>
          </a:prstGeom>
          <a:noFill/>
        </p:spPr>
        <p:txBody>
          <a:bodyPr wrap="square" rtlCol="0">
            <a:spAutoFit/>
          </a:bodyPr>
          <a:lstStyle/>
          <a:p>
            <a:r>
              <a:rPr lang="en-US" sz="2400" b="1"/>
              <a:t>Intel </a:t>
            </a:r>
            <a:r>
              <a:rPr lang="en-US" sz="2000" b="1"/>
              <a:t>VNNI/AMX</a:t>
            </a:r>
            <a:endParaRPr lang="en-US" b="1"/>
          </a:p>
        </p:txBody>
      </p:sp>
      <p:sp>
        <p:nvSpPr>
          <p:cNvPr id="54" name="TextBox 53">
            <a:extLst>
              <a:ext uri="{FF2B5EF4-FFF2-40B4-BE49-F238E27FC236}">
                <a16:creationId xmlns:a16="http://schemas.microsoft.com/office/drawing/2014/main" id="{BCC0F5A4-098D-42CF-8528-2E62B79A01AB}"/>
              </a:ext>
            </a:extLst>
          </p:cNvPr>
          <p:cNvSpPr txBox="1"/>
          <p:nvPr/>
        </p:nvSpPr>
        <p:spPr>
          <a:xfrm>
            <a:off x="9011446" y="2225467"/>
            <a:ext cx="2786854" cy="461665"/>
          </a:xfrm>
          <a:prstGeom prst="rect">
            <a:avLst/>
          </a:prstGeom>
          <a:noFill/>
        </p:spPr>
        <p:txBody>
          <a:bodyPr wrap="square" rtlCol="0">
            <a:spAutoFit/>
          </a:bodyPr>
          <a:lstStyle/>
          <a:p>
            <a:r>
              <a:rPr lang="en-US" sz="2400" b="1"/>
              <a:t>Nvidia </a:t>
            </a:r>
            <a:r>
              <a:rPr lang="en-US" sz="2000" b="1" err="1"/>
              <a:t>TensorCore</a:t>
            </a:r>
            <a:endParaRPr lang="en-US" b="1"/>
          </a:p>
        </p:txBody>
      </p:sp>
      <p:pic>
        <p:nvPicPr>
          <p:cNvPr id="6" name="Picture 5" descr="Graphical user interface, application&#10;&#10;Description automatically generated">
            <a:extLst>
              <a:ext uri="{FF2B5EF4-FFF2-40B4-BE49-F238E27FC236}">
                <a16:creationId xmlns:a16="http://schemas.microsoft.com/office/drawing/2014/main" id="{DE8BA77A-2D77-458E-A6F3-4A6B2A10C8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1669" y="2172382"/>
            <a:ext cx="1623376" cy="1643418"/>
          </a:xfrm>
          <a:prstGeom prst="rect">
            <a:avLst/>
          </a:prstGeom>
        </p:spPr>
      </p:pic>
      <p:sp>
        <p:nvSpPr>
          <p:cNvPr id="36" name="TextBox 35">
            <a:extLst>
              <a:ext uri="{FF2B5EF4-FFF2-40B4-BE49-F238E27FC236}">
                <a16:creationId xmlns:a16="http://schemas.microsoft.com/office/drawing/2014/main" id="{D5413157-DB55-421A-8BDE-3DE74F7B48B2}"/>
              </a:ext>
            </a:extLst>
          </p:cNvPr>
          <p:cNvSpPr txBox="1"/>
          <p:nvPr/>
        </p:nvSpPr>
        <p:spPr>
          <a:xfrm>
            <a:off x="4456603" y="3724697"/>
            <a:ext cx="2127782" cy="461665"/>
          </a:xfrm>
          <a:prstGeom prst="rect">
            <a:avLst/>
          </a:prstGeom>
          <a:noFill/>
        </p:spPr>
        <p:txBody>
          <a:bodyPr wrap="square" rtlCol="0">
            <a:spAutoFit/>
          </a:bodyPr>
          <a:lstStyle/>
          <a:p>
            <a:r>
              <a:rPr lang="en-US" altLang="zh-CN" sz="2400" b="1"/>
              <a:t>Amazon </a:t>
            </a:r>
            <a:r>
              <a:rPr lang="en-US" b="1"/>
              <a:t>AQUA</a:t>
            </a:r>
            <a:endParaRPr lang="en-US" sz="1600" b="1"/>
          </a:p>
        </p:txBody>
      </p:sp>
      <p:pic>
        <p:nvPicPr>
          <p:cNvPr id="10" name="Picture 9">
            <a:extLst>
              <a:ext uri="{FF2B5EF4-FFF2-40B4-BE49-F238E27FC236}">
                <a16:creationId xmlns:a16="http://schemas.microsoft.com/office/drawing/2014/main" id="{699C1EBA-C3B8-4DA9-BD75-466947E1B965}"/>
              </a:ext>
            </a:extLst>
          </p:cNvPr>
          <p:cNvPicPr>
            <a:picLocks noChangeAspect="1"/>
          </p:cNvPicPr>
          <p:nvPr/>
        </p:nvPicPr>
        <p:blipFill>
          <a:blip r:embed="rId5"/>
          <a:stretch>
            <a:fillRect/>
          </a:stretch>
        </p:blipFill>
        <p:spPr>
          <a:xfrm>
            <a:off x="5582689" y="972024"/>
            <a:ext cx="2007873" cy="810422"/>
          </a:xfrm>
          <a:prstGeom prst="rect">
            <a:avLst/>
          </a:prstGeom>
        </p:spPr>
      </p:pic>
      <p:pic>
        <p:nvPicPr>
          <p:cNvPr id="14" name="Picture 13">
            <a:extLst>
              <a:ext uri="{FF2B5EF4-FFF2-40B4-BE49-F238E27FC236}">
                <a16:creationId xmlns:a16="http://schemas.microsoft.com/office/drawing/2014/main" id="{E435F770-7636-403D-9E46-1B3EB05A89EC}"/>
              </a:ext>
            </a:extLst>
          </p:cNvPr>
          <p:cNvPicPr>
            <a:picLocks noChangeAspect="1"/>
          </p:cNvPicPr>
          <p:nvPr/>
        </p:nvPicPr>
        <p:blipFill>
          <a:blip r:embed="rId6"/>
          <a:stretch>
            <a:fillRect/>
          </a:stretch>
        </p:blipFill>
        <p:spPr>
          <a:xfrm>
            <a:off x="9336509" y="995654"/>
            <a:ext cx="1813559" cy="1347782"/>
          </a:xfrm>
          <a:prstGeom prst="rect">
            <a:avLst/>
          </a:prstGeom>
        </p:spPr>
      </p:pic>
      <p:pic>
        <p:nvPicPr>
          <p:cNvPr id="37" name="Picture 36">
            <a:extLst>
              <a:ext uri="{FF2B5EF4-FFF2-40B4-BE49-F238E27FC236}">
                <a16:creationId xmlns:a16="http://schemas.microsoft.com/office/drawing/2014/main" id="{D3C72693-BEA5-408D-9725-5869F5D5162A}"/>
              </a:ext>
            </a:extLst>
          </p:cNvPr>
          <p:cNvPicPr>
            <a:picLocks noChangeAspect="1"/>
          </p:cNvPicPr>
          <p:nvPr/>
        </p:nvPicPr>
        <p:blipFill>
          <a:blip r:embed="rId7"/>
          <a:stretch>
            <a:fillRect/>
          </a:stretch>
        </p:blipFill>
        <p:spPr>
          <a:xfrm>
            <a:off x="6474150" y="4577820"/>
            <a:ext cx="2277615" cy="939264"/>
          </a:xfrm>
          <a:prstGeom prst="rect">
            <a:avLst/>
          </a:prstGeom>
        </p:spPr>
      </p:pic>
      <p:pic>
        <p:nvPicPr>
          <p:cNvPr id="38" name="Picture 37">
            <a:extLst>
              <a:ext uri="{FF2B5EF4-FFF2-40B4-BE49-F238E27FC236}">
                <a16:creationId xmlns:a16="http://schemas.microsoft.com/office/drawing/2014/main" id="{D60341D2-50E4-4886-9BB6-37B596409D1B}"/>
              </a:ext>
            </a:extLst>
          </p:cNvPr>
          <p:cNvPicPr>
            <a:picLocks noChangeAspect="1"/>
          </p:cNvPicPr>
          <p:nvPr/>
        </p:nvPicPr>
        <p:blipFill>
          <a:blip r:embed="rId8"/>
          <a:stretch>
            <a:fillRect/>
          </a:stretch>
        </p:blipFill>
        <p:spPr>
          <a:xfrm>
            <a:off x="6431842" y="5711651"/>
            <a:ext cx="2218052" cy="626841"/>
          </a:xfrm>
          <a:prstGeom prst="rect">
            <a:avLst/>
          </a:prstGeom>
        </p:spPr>
      </p:pic>
      <p:sp>
        <p:nvSpPr>
          <p:cNvPr id="41" name="TextBox 40">
            <a:extLst>
              <a:ext uri="{FF2B5EF4-FFF2-40B4-BE49-F238E27FC236}">
                <a16:creationId xmlns:a16="http://schemas.microsoft.com/office/drawing/2014/main" id="{44830358-89B2-4DE4-841C-C54BBE121D1F}"/>
              </a:ext>
            </a:extLst>
          </p:cNvPr>
          <p:cNvSpPr txBox="1"/>
          <p:nvPr/>
        </p:nvSpPr>
        <p:spPr>
          <a:xfrm>
            <a:off x="6562468" y="6520412"/>
            <a:ext cx="2548506" cy="400110"/>
          </a:xfrm>
          <a:prstGeom prst="rect">
            <a:avLst/>
          </a:prstGeom>
          <a:noFill/>
        </p:spPr>
        <p:txBody>
          <a:bodyPr wrap="square" rtlCol="0">
            <a:spAutoFit/>
          </a:bodyPr>
          <a:lstStyle/>
          <a:p>
            <a:r>
              <a:rPr lang="en-US" altLang="zh-CN" sz="2000" b="1"/>
              <a:t>Q100 ASPLOS’14</a:t>
            </a:r>
            <a:endParaRPr lang="en-US" sz="1400" b="1"/>
          </a:p>
        </p:txBody>
      </p:sp>
      <p:pic>
        <p:nvPicPr>
          <p:cNvPr id="43" name="Picture 42">
            <a:extLst>
              <a:ext uri="{FF2B5EF4-FFF2-40B4-BE49-F238E27FC236}">
                <a16:creationId xmlns:a16="http://schemas.microsoft.com/office/drawing/2014/main" id="{D2DDAD8E-7C55-485F-8D3F-201352381113}"/>
              </a:ext>
            </a:extLst>
          </p:cNvPr>
          <p:cNvPicPr>
            <a:picLocks noChangeAspect="1"/>
          </p:cNvPicPr>
          <p:nvPr/>
        </p:nvPicPr>
        <p:blipFill>
          <a:blip r:embed="rId9"/>
          <a:stretch>
            <a:fillRect/>
          </a:stretch>
        </p:blipFill>
        <p:spPr>
          <a:xfrm>
            <a:off x="3985080" y="4614623"/>
            <a:ext cx="2488052" cy="1956705"/>
          </a:xfrm>
          <a:prstGeom prst="rect">
            <a:avLst/>
          </a:prstGeom>
        </p:spPr>
      </p:pic>
      <p:sp>
        <p:nvSpPr>
          <p:cNvPr id="44" name="TextBox 43">
            <a:extLst>
              <a:ext uri="{FF2B5EF4-FFF2-40B4-BE49-F238E27FC236}">
                <a16:creationId xmlns:a16="http://schemas.microsoft.com/office/drawing/2014/main" id="{6029F24D-1515-4060-8ABD-9F1E876C3C1A}"/>
              </a:ext>
            </a:extLst>
          </p:cNvPr>
          <p:cNvSpPr txBox="1"/>
          <p:nvPr/>
        </p:nvSpPr>
        <p:spPr>
          <a:xfrm>
            <a:off x="4117471" y="6499832"/>
            <a:ext cx="2289250" cy="400110"/>
          </a:xfrm>
          <a:prstGeom prst="rect">
            <a:avLst/>
          </a:prstGeom>
          <a:noFill/>
        </p:spPr>
        <p:txBody>
          <a:bodyPr wrap="square" rtlCol="0">
            <a:spAutoFit/>
          </a:bodyPr>
          <a:lstStyle/>
          <a:p>
            <a:r>
              <a:rPr lang="en-US" altLang="zh-CN" sz="2000" b="1" err="1"/>
              <a:t>Diannao</a:t>
            </a:r>
            <a:r>
              <a:rPr lang="en-US" altLang="zh-CN" sz="2000" b="1"/>
              <a:t> ISCA’14</a:t>
            </a:r>
            <a:endParaRPr lang="en-US" sz="1400" b="1"/>
          </a:p>
        </p:txBody>
      </p:sp>
      <p:pic>
        <p:nvPicPr>
          <p:cNvPr id="16" name="Picture 15">
            <a:extLst>
              <a:ext uri="{FF2B5EF4-FFF2-40B4-BE49-F238E27FC236}">
                <a16:creationId xmlns:a16="http://schemas.microsoft.com/office/drawing/2014/main" id="{3A43DE13-9541-47B0-8B3B-6DD0A6A35F99}"/>
              </a:ext>
            </a:extLst>
          </p:cNvPr>
          <p:cNvPicPr>
            <a:picLocks noChangeAspect="1"/>
          </p:cNvPicPr>
          <p:nvPr/>
        </p:nvPicPr>
        <p:blipFill>
          <a:blip r:embed="rId10"/>
          <a:stretch>
            <a:fillRect/>
          </a:stretch>
        </p:blipFill>
        <p:spPr>
          <a:xfrm>
            <a:off x="8698526" y="4459993"/>
            <a:ext cx="3412693" cy="1956705"/>
          </a:xfrm>
          <a:prstGeom prst="rect">
            <a:avLst/>
          </a:prstGeom>
        </p:spPr>
      </p:pic>
      <p:sp>
        <p:nvSpPr>
          <p:cNvPr id="45" name="TextBox 44">
            <a:extLst>
              <a:ext uri="{FF2B5EF4-FFF2-40B4-BE49-F238E27FC236}">
                <a16:creationId xmlns:a16="http://schemas.microsoft.com/office/drawing/2014/main" id="{24031973-4AF0-4295-A7EF-368F47AFADD6}"/>
              </a:ext>
            </a:extLst>
          </p:cNvPr>
          <p:cNvSpPr txBox="1"/>
          <p:nvPr/>
        </p:nvSpPr>
        <p:spPr>
          <a:xfrm>
            <a:off x="9391124" y="6418726"/>
            <a:ext cx="2548506" cy="400110"/>
          </a:xfrm>
          <a:prstGeom prst="rect">
            <a:avLst/>
          </a:prstGeom>
          <a:noFill/>
        </p:spPr>
        <p:txBody>
          <a:bodyPr wrap="square" rtlCol="0">
            <a:spAutoFit/>
          </a:bodyPr>
          <a:lstStyle/>
          <a:p>
            <a:r>
              <a:rPr lang="en-US" altLang="zh-CN" sz="2000" b="1"/>
              <a:t>SPU MICRO’19</a:t>
            </a:r>
            <a:endParaRPr lang="en-US" sz="1400" b="1"/>
          </a:p>
        </p:txBody>
      </p:sp>
      <mc:AlternateContent xmlns:mc="http://schemas.openxmlformats.org/markup-compatibility/2006" xmlns:p14="http://schemas.microsoft.com/office/powerpoint/2010/main">
        <mc:Choice Requires="p14">
          <p:contentPart p14:bwMode="auto" r:id="rId11">
            <p14:nvContentPartPr>
              <p14:cNvPr id="4" name="Ink 3">
                <a:extLst>
                  <a:ext uri="{FF2B5EF4-FFF2-40B4-BE49-F238E27FC236}">
                    <a16:creationId xmlns:a16="http://schemas.microsoft.com/office/drawing/2014/main" id="{3B7927F4-3F85-9B4A-8645-6148302DA0CD}"/>
                  </a:ext>
                </a:extLst>
              </p14:cNvPr>
              <p14:cNvContentPartPr/>
              <p14:nvPr/>
            </p14:nvContentPartPr>
            <p14:xfrm>
              <a:off x="5249173" y="5778150"/>
              <a:ext cx="360" cy="360"/>
            </p14:xfrm>
          </p:contentPart>
        </mc:Choice>
        <mc:Fallback xmlns="">
          <p:pic>
            <p:nvPicPr>
              <p:cNvPr id="4" name="Ink 3">
                <a:extLst>
                  <a:ext uri="{FF2B5EF4-FFF2-40B4-BE49-F238E27FC236}">
                    <a16:creationId xmlns:a16="http://schemas.microsoft.com/office/drawing/2014/main" id="{3B7927F4-3F85-9B4A-8645-6148302DA0CD}"/>
                  </a:ext>
                </a:extLst>
              </p:cNvPr>
              <p:cNvPicPr/>
              <p:nvPr/>
            </p:nvPicPr>
            <p:blipFill>
              <a:blip r:embed="rId16"/>
              <a:stretch>
                <a:fillRect/>
              </a:stretch>
            </p:blipFill>
            <p:spPr>
              <a:xfrm>
                <a:off x="5240173" y="5769150"/>
                <a:ext cx="18000" cy="18000"/>
              </a:xfrm>
              <a:prstGeom prst="rect">
                <a:avLst/>
              </a:prstGeom>
            </p:spPr>
          </p:pic>
        </mc:Fallback>
      </mc:AlternateContent>
      <p:sp>
        <p:nvSpPr>
          <p:cNvPr id="77" name="TextBox 76">
            <a:extLst>
              <a:ext uri="{FF2B5EF4-FFF2-40B4-BE49-F238E27FC236}">
                <a16:creationId xmlns:a16="http://schemas.microsoft.com/office/drawing/2014/main" id="{E329B5A6-70FF-4D01-8CC7-487196482E85}"/>
              </a:ext>
            </a:extLst>
          </p:cNvPr>
          <p:cNvSpPr txBox="1"/>
          <p:nvPr/>
        </p:nvSpPr>
        <p:spPr>
          <a:xfrm>
            <a:off x="4046144" y="4180595"/>
            <a:ext cx="7715937" cy="461665"/>
          </a:xfrm>
          <a:prstGeom prst="rect">
            <a:avLst/>
          </a:prstGeom>
          <a:noFill/>
        </p:spPr>
        <p:txBody>
          <a:bodyPr wrap="square" rtlCol="0">
            <a:spAutoFit/>
          </a:bodyPr>
          <a:lstStyle/>
          <a:p>
            <a:r>
              <a:rPr lang="en-US" altLang="zh-CN" sz="2400" b="1"/>
              <a:t>Accelerators by academics</a:t>
            </a:r>
            <a:endParaRPr lang="en-US" sz="2400" b="1"/>
          </a:p>
        </p:txBody>
      </p:sp>
      <p:pic>
        <p:nvPicPr>
          <p:cNvPr id="5" name="Picture 2">
            <a:extLst>
              <a:ext uri="{FF2B5EF4-FFF2-40B4-BE49-F238E27FC236}">
                <a16:creationId xmlns:a16="http://schemas.microsoft.com/office/drawing/2014/main" id="{6A849C0E-4504-0A08-D552-F81F4907234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3041" y="1416653"/>
            <a:ext cx="3721752" cy="20760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32595BF-4478-1372-D951-FBDFBFE73817}"/>
              </a:ext>
            </a:extLst>
          </p:cNvPr>
          <p:cNvSpPr txBox="1"/>
          <p:nvPr/>
        </p:nvSpPr>
        <p:spPr>
          <a:xfrm>
            <a:off x="1175437" y="3436308"/>
            <a:ext cx="1168910" cy="369332"/>
          </a:xfrm>
          <a:prstGeom prst="rect">
            <a:avLst/>
          </a:prstGeom>
          <a:noFill/>
        </p:spPr>
        <p:txBody>
          <a:bodyPr wrap="none" rtlCol="0">
            <a:spAutoFit/>
          </a:bodyPr>
          <a:lstStyle/>
          <a:p>
            <a:r>
              <a:rPr lang="en-US" b="1" dirty="0"/>
              <a:t>Apple A15</a:t>
            </a:r>
          </a:p>
        </p:txBody>
      </p:sp>
      <p:pic>
        <p:nvPicPr>
          <p:cNvPr id="1028" name="Picture 4" descr="Qualcomm unveils new Snapdragon 888 SoC with 3 ISPs capable of 8K video,  120fps still shooting, 960fps slo-mo and more: Digital Photography Review">
            <a:extLst>
              <a:ext uri="{FF2B5EF4-FFF2-40B4-BE49-F238E27FC236}">
                <a16:creationId xmlns:a16="http://schemas.microsoft.com/office/drawing/2014/main" id="{E4160336-5790-B0AA-2ADA-078EAEAB38A0}"/>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15857" t="3840" r="14274" b="2974"/>
          <a:stretch/>
        </p:blipFill>
        <p:spPr bwMode="auto">
          <a:xfrm>
            <a:off x="583175" y="3887393"/>
            <a:ext cx="2659727" cy="266354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29AD664-F740-5BD1-D8FE-4BBED1C203D2}"/>
              </a:ext>
            </a:extLst>
          </p:cNvPr>
          <p:cNvSpPr txBox="1"/>
          <p:nvPr/>
        </p:nvSpPr>
        <p:spPr>
          <a:xfrm>
            <a:off x="487455" y="6508988"/>
            <a:ext cx="2851165" cy="369332"/>
          </a:xfrm>
          <a:prstGeom prst="rect">
            <a:avLst/>
          </a:prstGeom>
          <a:noFill/>
        </p:spPr>
        <p:txBody>
          <a:bodyPr wrap="none" rtlCol="0">
            <a:spAutoFit/>
          </a:bodyPr>
          <a:lstStyle/>
          <a:p>
            <a:r>
              <a:rPr lang="en-US" b="1" dirty="0" err="1"/>
              <a:t>QualComm</a:t>
            </a:r>
            <a:r>
              <a:rPr lang="en-US" b="1" dirty="0"/>
              <a:t> Snapdragon 888</a:t>
            </a:r>
          </a:p>
        </p:txBody>
      </p:sp>
      <p:pic>
        <p:nvPicPr>
          <p:cNvPr id="1030" name="Picture 6" descr="TPUv4 processeur calcul haute performance pods exaflop intelligence artificielle puissance">
            <a:extLst>
              <a:ext uri="{FF2B5EF4-FFF2-40B4-BE49-F238E27FC236}">
                <a16:creationId xmlns:a16="http://schemas.microsoft.com/office/drawing/2014/main" id="{EA8EC0EF-64FD-41D2-2E41-22D7FC5788DA}"/>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8508" t="15349" r="45312" b="8091"/>
          <a:stretch/>
        </p:blipFill>
        <p:spPr bwMode="auto">
          <a:xfrm>
            <a:off x="6681889" y="2139012"/>
            <a:ext cx="2123386" cy="1760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544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0" presetClass="entr" presetSubtype="0" fill="hold" nodeType="withEffect">
                                  <p:stCondLst>
                                    <p:cond delay="0"/>
                                  </p:stCondLst>
                                  <p:childTnLst>
                                    <p:set>
                                      <p:cBhvr>
                                        <p:cTn id="15" dur="1" fill="hold">
                                          <p:stCondLst>
                                            <p:cond delay="0"/>
                                          </p:stCondLst>
                                        </p:cTn>
                                        <p:tgtEl>
                                          <p:spTgt spid="6148"/>
                                        </p:tgtEl>
                                        <p:attrNameLst>
                                          <p:attrName>style.visibility</p:attrName>
                                        </p:attrNameLst>
                                      </p:cBhvr>
                                      <p:to>
                                        <p:strVal val="visible"/>
                                      </p:to>
                                    </p:set>
                                    <p:animEffect transition="in" filter="fade">
                                      <p:cBhvr>
                                        <p:cTn id="16" dur="500"/>
                                        <p:tgtEl>
                                          <p:spTgt spid="614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500"/>
                                        <p:tgtEl>
                                          <p:spTgt spid="5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par>
                                <p:cTn id="35" presetID="10" presetClass="entr" presetSubtype="0" fill="hold" nodeType="withEffect">
                                  <p:stCondLst>
                                    <p:cond delay="0"/>
                                  </p:stCondLst>
                                  <p:childTnLst>
                                    <p:set>
                                      <p:cBhvr>
                                        <p:cTn id="36" dur="1" fill="hold">
                                          <p:stCondLst>
                                            <p:cond delay="0"/>
                                          </p:stCondLst>
                                        </p:cTn>
                                        <p:tgtEl>
                                          <p:spTgt spid="1030"/>
                                        </p:tgtEl>
                                        <p:attrNameLst>
                                          <p:attrName>style.visibility</p:attrName>
                                        </p:attrNameLst>
                                      </p:cBhvr>
                                      <p:to>
                                        <p:strVal val="visible"/>
                                      </p:to>
                                    </p:set>
                                    <p:animEffect transition="in" filter="fade">
                                      <p:cBhvr>
                                        <p:cTn id="37" dur="500"/>
                                        <p:tgtEl>
                                          <p:spTgt spid="103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fade">
                                      <p:cBhvr>
                                        <p:cTn id="42" dur="500"/>
                                        <p:tgtEl>
                                          <p:spTgt spid="4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fade">
                                      <p:cBhvr>
                                        <p:cTn id="45" dur="500"/>
                                        <p:tgtEl>
                                          <p:spTgt spid="4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fade">
                                      <p:cBhvr>
                                        <p:cTn id="48" dur="500"/>
                                        <p:tgtEl>
                                          <p:spTgt spid="4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fade">
                                      <p:cBhvr>
                                        <p:cTn id="51" dur="500"/>
                                        <p:tgtEl>
                                          <p:spTgt spid="45"/>
                                        </p:tgtEl>
                                      </p:cBhvr>
                                    </p:animEffect>
                                  </p:childTnLst>
                                </p:cTn>
                              </p:par>
                              <p:par>
                                <p:cTn id="52" presetID="10" presetClass="entr" presetSubtype="0" fill="hold" nodeType="with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fade">
                                      <p:cBhvr>
                                        <p:cTn id="54" dur="500"/>
                                        <p:tgtEl>
                                          <p:spTgt spid="43"/>
                                        </p:tgtEl>
                                      </p:cBhvr>
                                    </p:animEffect>
                                  </p:childTnLst>
                                </p:cTn>
                              </p:par>
                              <p:par>
                                <p:cTn id="55" presetID="10" presetClass="entr" presetSubtype="0"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500"/>
                                        <p:tgtEl>
                                          <p:spTgt spid="37"/>
                                        </p:tgtEl>
                                      </p:cBhvr>
                                    </p:animEffect>
                                  </p:childTnLst>
                                </p:cTn>
                              </p:par>
                              <p:par>
                                <p:cTn id="58" presetID="10" presetClass="entr" presetSubtype="0" fill="hold" nodeType="with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fade">
                                      <p:cBhvr>
                                        <p:cTn id="60" dur="500"/>
                                        <p:tgtEl>
                                          <p:spTgt spid="38"/>
                                        </p:tgtEl>
                                      </p:cBhvr>
                                    </p:animEffect>
                                  </p:childTnLst>
                                </p:cTn>
                              </p:par>
                              <p:par>
                                <p:cTn id="61" presetID="10" presetClass="entr" presetSubtype="0" fill="hold" nodeType="with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77"/>
                                        </p:tgtEl>
                                        <p:attrNameLst>
                                          <p:attrName>style.visibility</p:attrName>
                                        </p:attrNameLst>
                                      </p:cBhvr>
                                      <p:to>
                                        <p:strVal val="visible"/>
                                      </p:to>
                                    </p:set>
                                    <p:animEffect transition="in" filter="fade">
                                      <p:cBhvr>
                                        <p:cTn id="66"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0" grpId="0"/>
      <p:bldP spid="42" grpId="0"/>
      <p:bldP spid="53" grpId="0"/>
      <p:bldP spid="54" grpId="0"/>
      <p:bldP spid="36" grpId="0"/>
      <p:bldP spid="41" grpId="0"/>
      <p:bldP spid="44" grpId="0"/>
      <p:bldP spid="45" grpId="0"/>
      <p:bldP spid="7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右箭头 44"/>
          <p:cNvSpPr/>
          <p:nvPr/>
        </p:nvSpPr>
        <p:spPr>
          <a:xfrm>
            <a:off x="3022202" y="4575813"/>
            <a:ext cx="706276" cy="29479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Cloud 41"/>
          <p:cNvSpPr/>
          <p:nvPr/>
        </p:nvSpPr>
        <p:spPr>
          <a:xfrm>
            <a:off x="3790294" y="4141975"/>
            <a:ext cx="2259082" cy="1111759"/>
          </a:xfrm>
          <a:prstGeom prst="cloud">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Rectangle 57"/>
          <p:cNvSpPr/>
          <p:nvPr/>
        </p:nvSpPr>
        <p:spPr>
          <a:xfrm>
            <a:off x="3974184" y="4317758"/>
            <a:ext cx="1883942"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Manual Design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Trial and Error</a:t>
            </a:r>
          </a:p>
        </p:txBody>
      </p:sp>
      <p:sp>
        <p:nvSpPr>
          <p:cNvPr id="43" name="Flowchart: Multidocument 42">
            <a:extLst>
              <a:ext uri="{FF2B5EF4-FFF2-40B4-BE49-F238E27FC236}">
                <a16:creationId xmlns:a16="http://schemas.microsoft.com/office/drawing/2014/main" id="{7351871D-8A0C-4331-AB8D-2180FD488125}"/>
              </a:ext>
            </a:extLst>
          </p:cNvPr>
          <p:cNvSpPr/>
          <p:nvPr/>
        </p:nvSpPr>
        <p:spPr>
          <a:xfrm>
            <a:off x="1599681" y="4167164"/>
            <a:ext cx="1309443" cy="1332759"/>
          </a:xfrm>
          <a:prstGeom prst="flowChartMultidocument">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Apps</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圆柱形 37"/>
          <p:cNvSpPr/>
          <p:nvPr/>
        </p:nvSpPr>
        <p:spPr>
          <a:xfrm>
            <a:off x="3902631" y="3130196"/>
            <a:ext cx="918838" cy="685800"/>
          </a:xfrm>
          <a:prstGeom prst="can">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下箭头 38"/>
          <p:cNvSpPr/>
          <p:nvPr/>
        </p:nvSpPr>
        <p:spPr>
          <a:xfrm>
            <a:off x="4008510" y="3906332"/>
            <a:ext cx="243840" cy="268159"/>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矩形 40"/>
          <p:cNvSpPr/>
          <p:nvPr/>
        </p:nvSpPr>
        <p:spPr>
          <a:xfrm>
            <a:off x="3668872" y="2052707"/>
            <a:ext cx="1692263" cy="101566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Knowledge on</a:t>
            </a:r>
            <a:r>
              <a:rPr kumimoji="0" lang="en-US" sz="2000" b="0" i="0" u="none" strike="noStrike" kern="1200" cap="none" spc="0" normalizeH="0" noProof="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hardware specialization</a:t>
            </a:r>
          </a:p>
        </p:txBody>
      </p:sp>
      <p:sp>
        <p:nvSpPr>
          <p:cNvPr id="62" name="下箭头 38"/>
          <p:cNvSpPr/>
          <p:nvPr/>
        </p:nvSpPr>
        <p:spPr>
          <a:xfrm rot="10800000">
            <a:off x="4475452" y="3906331"/>
            <a:ext cx="243840" cy="268159"/>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右箭头 46">
            <a:extLst>
              <a:ext uri="{FF2B5EF4-FFF2-40B4-BE49-F238E27FC236}">
                <a16:creationId xmlns:a16="http://schemas.microsoft.com/office/drawing/2014/main" id="{40EA4511-1C71-4082-8428-3A5D380705FE}"/>
              </a:ext>
            </a:extLst>
          </p:cNvPr>
          <p:cNvSpPr/>
          <p:nvPr/>
        </p:nvSpPr>
        <p:spPr>
          <a:xfrm rot="20038681">
            <a:off x="5592656" y="3418437"/>
            <a:ext cx="1662222" cy="31408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右箭头 62">
            <a:extLst>
              <a:ext uri="{FF2B5EF4-FFF2-40B4-BE49-F238E27FC236}">
                <a16:creationId xmlns:a16="http://schemas.microsoft.com/office/drawing/2014/main" id="{D59A0C03-5A57-4318-A5BC-05606D34A0F9}"/>
              </a:ext>
            </a:extLst>
          </p:cNvPr>
          <p:cNvSpPr/>
          <p:nvPr/>
        </p:nvSpPr>
        <p:spPr>
          <a:xfrm rot="21075227">
            <a:off x="6169747" y="4219249"/>
            <a:ext cx="1696806" cy="32533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右箭头 62">
            <a:extLst>
              <a:ext uri="{FF2B5EF4-FFF2-40B4-BE49-F238E27FC236}">
                <a16:creationId xmlns:a16="http://schemas.microsoft.com/office/drawing/2014/main" id="{D82EDE6E-2394-46F1-9E27-2CC0B42EF3D8}"/>
              </a:ext>
            </a:extLst>
          </p:cNvPr>
          <p:cNvSpPr/>
          <p:nvPr/>
        </p:nvSpPr>
        <p:spPr>
          <a:xfrm>
            <a:off x="6215260" y="4839217"/>
            <a:ext cx="1666163" cy="29479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2472CE87-AB2C-4FD9-931A-2CF9D62927BD}"/>
              </a:ext>
            </a:extLst>
          </p:cNvPr>
          <p:cNvSpPr/>
          <p:nvPr/>
        </p:nvSpPr>
        <p:spPr>
          <a:xfrm>
            <a:off x="7239522" y="2918637"/>
            <a:ext cx="1436056" cy="583966"/>
          </a:xfrm>
          <a:prstGeom prst="rect">
            <a:avLst/>
          </a:prstGeom>
          <a:solidFill>
            <a:srgbClr val="D7E3B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Compiler</a:t>
            </a:r>
          </a:p>
        </p:txBody>
      </p:sp>
      <p:sp>
        <p:nvSpPr>
          <p:cNvPr id="57" name="Rectangle 56">
            <a:extLst>
              <a:ext uri="{FF2B5EF4-FFF2-40B4-BE49-F238E27FC236}">
                <a16:creationId xmlns:a16="http://schemas.microsoft.com/office/drawing/2014/main" id="{2C758369-A8C1-4FC7-94C5-9C52C0340943}"/>
              </a:ext>
            </a:extLst>
          </p:cNvPr>
          <p:cNvSpPr/>
          <p:nvPr/>
        </p:nvSpPr>
        <p:spPr>
          <a:xfrm>
            <a:off x="8047307" y="3885637"/>
            <a:ext cx="2105767" cy="682410"/>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rPr>
              <a:t>Domain-Specific ISA</a:t>
            </a:r>
          </a:p>
        </p:txBody>
      </p:sp>
      <p:sp>
        <p:nvSpPr>
          <p:cNvPr id="63" name="Rectangle 62">
            <a:extLst>
              <a:ext uri="{FF2B5EF4-FFF2-40B4-BE49-F238E27FC236}">
                <a16:creationId xmlns:a16="http://schemas.microsoft.com/office/drawing/2014/main" id="{14BDDD17-68CD-498A-91B2-CF47DADCD509}"/>
              </a:ext>
            </a:extLst>
          </p:cNvPr>
          <p:cNvSpPr/>
          <p:nvPr/>
        </p:nvSpPr>
        <p:spPr>
          <a:xfrm>
            <a:off x="8047307" y="4568047"/>
            <a:ext cx="2105768" cy="1111759"/>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Programmable Accelerator</a:t>
            </a:r>
          </a:p>
          <a:p>
            <a:pPr algn="ctr"/>
            <a:r>
              <a:rPr lang="en-US" sz="2400">
                <a:solidFill>
                  <a:schemeClr val="tx1"/>
                </a:solidFill>
              </a:rPr>
              <a:t>RTL</a:t>
            </a:r>
          </a:p>
        </p:txBody>
      </p:sp>
      <p:sp>
        <p:nvSpPr>
          <p:cNvPr id="36" name="右箭头 46">
            <a:extLst>
              <a:ext uri="{FF2B5EF4-FFF2-40B4-BE49-F238E27FC236}">
                <a16:creationId xmlns:a16="http://schemas.microsoft.com/office/drawing/2014/main" id="{6342DE37-6988-4B48-A067-F68CA2BA64DE}"/>
              </a:ext>
            </a:extLst>
          </p:cNvPr>
          <p:cNvSpPr/>
          <p:nvPr/>
        </p:nvSpPr>
        <p:spPr>
          <a:xfrm rot="4321430">
            <a:off x="8635820" y="3380126"/>
            <a:ext cx="586914" cy="31408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itle 1">
            <a:extLst>
              <a:ext uri="{FF2B5EF4-FFF2-40B4-BE49-F238E27FC236}">
                <a16:creationId xmlns:a16="http://schemas.microsoft.com/office/drawing/2014/main" id="{75EA0673-43E5-4C86-9D8F-57CD09E3BE79}"/>
              </a:ext>
            </a:extLst>
          </p:cNvPr>
          <p:cNvSpPr>
            <a:spLocks noGrp="1"/>
          </p:cNvSpPr>
          <p:nvPr>
            <p:ph type="title"/>
          </p:nvPr>
        </p:nvSpPr>
        <p:spPr>
          <a:xfrm>
            <a:off x="264150" y="222248"/>
            <a:ext cx="10515600" cy="839068"/>
          </a:xfrm>
        </p:spPr>
        <p:txBody>
          <a:bodyPr/>
          <a:lstStyle/>
          <a:p>
            <a:r>
              <a:rPr lang="en-US" dirty="0"/>
              <a:t>Domain-Specific Accelerator Design</a:t>
            </a:r>
          </a:p>
        </p:txBody>
      </p:sp>
      <p:cxnSp>
        <p:nvCxnSpPr>
          <p:cNvPr id="6" name="Straight Connector 5">
            <a:extLst>
              <a:ext uri="{FF2B5EF4-FFF2-40B4-BE49-F238E27FC236}">
                <a16:creationId xmlns:a16="http://schemas.microsoft.com/office/drawing/2014/main" id="{84A25BFE-340F-487C-AFF6-54B20AB751E0}"/>
              </a:ext>
            </a:extLst>
          </p:cNvPr>
          <p:cNvCxnSpPr>
            <a:cxnSpLocks/>
          </p:cNvCxnSpPr>
          <p:nvPr/>
        </p:nvCxnSpPr>
        <p:spPr>
          <a:xfrm flipH="1" flipV="1">
            <a:off x="4907055" y="4993060"/>
            <a:ext cx="877774" cy="3517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C075A6F-ED8A-4603-80B9-BC4BF35BF3A6}"/>
              </a:ext>
            </a:extLst>
          </p:cNvPr>
          <p:cNvSpPr txBox="1"/>
          <p:nvPr/>
        </p:nvSpPr>
        <p:spPr>
          <a:xfrm>
            <a:off x="5274074" y="5265551"/>
            <a:ext cx="2239838" cy="769441"/>
          </a:xfrm>
          <a:prstGeom prst="rect">
            <a:avLst/>
          </a:prstGeom>
          <a:noFill/>
        </p:spPr>
        <p:txBody>
          <a:bodyPr wrap="square" rtlCol="0">
            <a:spAutoFit/>
          </a:bodyPr>
          <a:lstStyle/>
          <a:p>
            <a:r>
              <a:rPr lang="en-US" sz="2200" dirty="0" err="1"/>
              <a:t>Sw</a:t>
            </a:r>
            <a:r>
              <a:rPr lang="en-US" sz="2200" dirty="0"/>
              <a:t>/</a:t>
            </a:r>
            <a:r>
              <a:rPr lang="en-US" sz="2200" dirty="0" err="1"/>
              <a:t>hw</a:t>
            </a:r>
            <a:r>
              <a:rPr lang="en-US" sz="2200" dirty="0"/>
              <a:t> Affinity</a:t>
            </a:r>
          </a:p>
          <a:p>
            <a:r>
              <a:rPr lang="en-US" sz="2200" dirty="0"/>
              <a:t>Evaluation</a:t>
            </a:r>
          </a:p>
        </p:txBody>
      </p:sp>
      <p:pic>
        <p:nvPicPr>
          <p:cNvPr id="25" name="Graphic 24" descr="User with solid fill">
            <a:extLst>
              <a:ext uri="{FF2B5EF4-FFF2-40B4-BE49-F238E27FC236}">
                <a16:creationId xmlns:a16="http://schemas.microsoft.com/office/drawing/2014/main" id="{8C88BEBD-22C0-45BE-9DDC-261B7A0408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16880" y="5426407"/>
            <a:ext cx="548783" cy="548783"/>
          </a:xfrm>
          <a:prstGeom prst="rect">
            <a:avLst/>
          </a:prstGeom>
        </p:spPr>
      </p:pic>
      <p:pic>
        <p:nvPicPr>
          <p:cNvPr id="119" name="Graphic 118" descr="User with solid fill">
            <a:extLst>
              <a:ext uri="{FF2B5EF4-FFF2-40B4-BE49-F238E27FC236}">
                <a16:creationId xmlns:a16="http://schemas.microsoft.com/office/drawing/2014/main" id="{639E2769-1AD4-4297-AA79-99BAE25AF3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79695" y="2487617"/>
            <a:ext cx="548783" cy="548783"/>
          </a:xfrm>
          <a:prstGeom prst="rect">
            <a:avLst/>
          </a:prstGeom>
        </p:spPr>
      </p:pic>
      <p:pic>
        <p:nvPicPr>
          <p:cNvPr id="120" name="Graphic 119" descr="User with solid fill">
            <a:extLst>
              <a:ext uri="{FF2B5EF4-FFF2-40B4-BE49-F238E27FC236}">
                <a16:creationId xmlns:a16="http://schemas.microsoft.com/office/drawing/2014/main" id="{0FD868B6-A027-4B65-A1FC-ED20020D5F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65129" y="2017652"/>
            <a:ext cx="548783" cy="548783"/>
          </a:xfrm>
          <a:prstGeom prst="rect">
            <a:avLst/>
          </a:prstGeom>
        </p:spPr>
      </p:pic>
      <p:sp>
        <p:nvSpPr>
          <p:cNvPr id="32" name="Rectangle 31">
            <a:extLst>
              <a:ext uri="{FF2B5EF4-FFF2-40B4-BE49-F238E27FC236}">
                <a16:creationId xmlns:a16="http://schemas.microsoft.com/office/drawing/2014/main" id="{D46597E6-4E60-456E-B6F6-C249B476D136}"/>
              </a:ext>
            </a:extLst>
          </p:cNvPr>
          <p:cNvSpPr/>
          <p:nvPr/>
        </p:nvSpPr>
        <p:spPr>
          <a:xfrm>
            <a:off x="7118723" y="2792418"/>
            <a:ext cx="3200235" cy="1879286"/>
          </a:xfrm>
          <a:prstGeom prst="rect">
            <a:avLst/>
          </a:prstGeom>
          <a:noFill/>
          <a:ln w="254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D7DE8BE6-15EC-4F50-B48F-4256B0EBAA10}"/>
              </a:ext>
            </a:extLst>
          </p:cNvPr>
          <p:cNvSpPr/>
          <p:nvPr/>
        </p:nvSpPr>
        <p:spPr>
          <a:xfrm>
            <a:off x="1176318" y="1375857"/>
            <a:ext cx="1941356" cy="1111760"/>
          </a:xfrm>
          <a:prstGeom prst="rect">
            <a:avLst/>
          </a:prstGeom>
          <a:solidFill>
            <a:srgbClr val="D7E3B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Program Behavior of Interest</a:t>
            </a:r>
          </a:p>
        </p:txBody>
      </p:sp>
      <p:sp>
        <p:nvSpPr>
          <p:cNvPr id="139" name="Rectangle 138">
            <a:extLst>
              <a:ext uri="{FF2B5EF4-FFF2-40B4-BE49-F238E27FC236}">
                <a16:creationId xmlns:a16="http://schemas.microsoft.com/office/drawing/2014/main" id="{3B949DAD-ADF2-421D-B2EF-A877AFA726AA}"/>
              </a:ext>
            </a:extLst>
          </p:cNvPr>
          <p:cNvSpPr/>
          <p:nvPr/>
        </p:nvSpPr>
        <p:spPr>
          <a:xfrm>
            <a:off x="1176318" y="2918636"/>
            <a:ext cx="1939769" cy="801405"/>
          </a:xfrm>
          <a:prstGeom prst="rect">
            <a:avLst/>
          </a:prstGeom>
          <a:solidFill>
            <a:schemeClr val="bg1">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Hardware Specialization</a:t>
            </a:r>
          </a:p>
        </p:txBody>
      </p:sp>
      <p:sp>
        <p:nvSpPr>
          <p:cNvPr id="140" name="下箭头 38">
            <a:extLst>
              <a:ext uri="{FF2B5EF4-FFF2-40B4-BE49-F238E27FC236}">
                <a16:creationId xmlns:a16="http://schemas.microsoft.com/office/drawing/2014/main" id="{862734DF-5672-4B26-A972-E7BD61D8D2C0}"/>
              </a:ext>
            </a:extLst>
          </p:cNvPr>
          <p:cNvSpPr/>
          <p:nvPr/>
        </p:nvSpPr>
        <p:spPr>
          <a:xfrm>
            <a:off x="1847344" y="2542128"/>
            <a:ext cx="243840" cy="268159"/>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下箭头 38">
            <a:extLst>
              <a:ext uri="{FF2B5EF4-FFF2-40B4-BE49-F238E27FC236}">
                <a16:creationId xmlns:a16="http://schemas.microsoft.com/office/drawing/2014/main" id="{C9341B3F-4BD4-43D8-8A2D-2FEEDEDBDE93}"/>
              </a:ext>
            </a:extLst>
          </p:cNvPr>
          <p:cNvSpPr/>
          <p:nvPr/>
        </p:nvSpPr>
        <p:spPr>
          <a:xfrm rot="10800000">
            <a:off x="2314286" y="2542127"/>
            <a:ext cx="243840" cy="268159"/>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3" name="Straight Connector 142">
            <a:extLst>
              <a:ext uri="{FF2B5EF4-FFF2-40B4-BE49-F238E27FC236}">
                <a16:creationId xmlns:a16="http://schemas.microsoft.com/office/drawing/2014/main" id="{79EE856B-D201-489E-9ACA-7BD6A28811CA}"/>
              </a:ext>
            </a:extLst>
          </p:cNvPr>
          <p:cNvCxnSpPr>
            <a:cxnSpLocks/>
          </p:cNvCxnSpPr>
          <p:nvPr/>
        </p:nvCxnSpPr>
        <p:spPr>
          <a:xfrm flipV="1">
            <a:off x="3116087" y="3000172"/>
            <a:ext cx="797160" cy="7198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3C16867E-C779-4A8F-A3B6-2A5DFBA6BEE4}"/>
              </a:ext>
            </a:extLst>
          </p:cNvPr>
          <p:cNvCxnSpPr>
            <a:cxnSpLocks/>
          </p:cNvCxnSpPr>
          <p:nvPr/>
        </p:nvCxnSpPr>
        <p:spPr>
          <a:xfrm flipH="1" flipV="1">
            <a:off x="3116087" y="1375857"/>
            <a:ext cx="612391" cy="8070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E62880EB-B84B-4CFD-9EE7-29FFC07E73D2}"/>
              </a:ext>
            </a:extLst>
          </p:cNvPr>
          <p:cNvSpPr txBox="1"/>
          <p:nvPr/>
        </p:nvSpPr>
        <p:spPr>
          <a:xfrm>
            <a:off x="7616836" y="1720399"/>
            <a:ext cx="3622325" cy="830997"/>
          </a:xfrm>
          <a:prstGeom prst="rect">
            <a:avLst/>
          </a:prstGeom>
          <a:noFill/>
        </p:spPr>
        <p:txBody>
          <a:bodyPr wrap="square" rtlCol="0">
            <a:spAutoFit/>
          </a:bodyPr>
          <a:lstStyle/>
          <a:p>
            <a:pPr marL="342900" indent="-342900">
              <a:buFont typeface="Arial" panose="020B0604020202020204" pitchFamily="34" charset="0"/>
              <a:buChar char="•"/>
            </a:pPr>
            <a:r>
              <a:rPr lang="en-US" sz="2400"/>
              <a:t>Detect program idioms</a:t>
            </a:r>
          </a:p>
          <a:p>
            <a:pPr marL="342900" indent="-342900">
              <a:buFont typeface="Arial" panose="020B0604020202020204" pitchFamily="34" charset="0"/>
              <a:buChar char="•"/>
            </a:pPr>
            <a:r>
              <a:rPr lang="en-US" sz="2400"/>
              <a:t>Encode them in ISA</a:t>
            </a:r>
          </a:p>
        </p:txBody>
      </p:sp>
      <p:sp>
        <p:nvSpPr>
          <p:cNvPr id="145" name="TextBox 144">
            <a:extLst>
              <a:ext uri="{FF2B5EF4-FFF2-40B4-BE49-F238E27FC236}">
                <a16:creationId xmlns:a16="http://schemas.microsoft.com/office/drawing/2014/main" id="{957FABCD-AA8C-42AA-BE2C-81BD8997DA69}"/>
              </a:ext>
            </a:extLst>
          </p:cNvPr>
          <p:cNvSpPr txBox="1"/>
          <p:nvPr/>
        </p:nvSpPr>
        <p:spPr>
          <a:xfrm>
            <a:off x="7617524" y="1721196"/>
            <a:ext cx="3472203" cy="461665"/>
          </a:xfrm>
          <a:prstGeom prst="rect">
            <a:avLst/>
          </a:prstGeom>
          <a:noFill/>
        </p:spPr>
        <p:txBody>
          <a:bodyPr wrap="square">
            <a:spAutoFit/>
          </a:bodyPr>
          <a:lstStyle/>
          <a:p>
            <a:pPr marL="342900" indent="-342900">
              <a:buFont typeface="Arial" panose="020B0604020202020204" pitchFamily="34" charset="0"/>
              <a:buChar char="•"/>
            </a:pPr>
            <a:r>
              <a:rPr lang="en-US" sz="2400">
                <a:solidFill>
                  <a:srgbClr val="FF0000"/>
                </a:solidFill>
              </a:rPr>
              <a:t>Detect program idioms</a:t>
            </a:r>
          </a:p>
        </p:txBody>
      </p:sp>
      <p:sp>
        <p:nvSpPr>
          <p:cNvPr id="146" name="TextBox 145">
            <a:extLst>
              <a:ext uri="{FF2B5EF4-FFF2-40B4-BE49-F238E27FC236}">
                <a16:creationId xmlns:a16="http://schemas.microsoft.com/office/drawing/2014/main" id="{D1AE0CA2-E561-4590-84CE-9ACF6FD6B365}"/>
              </a:ext>
            </a:extLst>
          </p:cNvPr>
          <p:cNvSpPr txBox="1"/>
          <p:nvPr/>
        </p:nvSpPr>
        <p:spPr>
          <a:xfrm>
            <a:off x="1061041" y="1337706"/>
            <a:ext cx="2170322" cy="1200329"/>
          </a:xfrm>
          <a:prstGeom prst="rect">
            <a:avLst/>
          </a:prstGeom>
          <a:noFill/>
        </p:spPr>
        <p:txBody>
          <a:bodyPr wrap="square">
            <a:spAutoFit/>
          </a:bodyPr>
          <a:lstStyle/>
          <a:p>
            <a:pPr algn="ctr"/>
            <a:r>
              <a:rPr lang="en-US" sz="2400">
                <a:solidFill>
                  <a:srgbClr val="FF0000"/>
                </a:solidFill>
              </a:rPr>
              <a:t>Program Behavior of Interest</a:t>
            </a:r>
          </a:p>
        </p:txBody>
      </p:sp>
    </p:spTree>
    <p:extLst>
      <p:ext uri="{BB962C8B-B14F-4D97-AF65-F5344CB8AC3E}">
        <p14:creationId xmlns:p14="http://schemas.microsoft.com/office/powerpoint/2010/main" val="175861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fade">
                                      <p:cBhvr>
                                        <p:cTn id="18" dur="500"/>
                                        <p:tgtEl>
                                          <p:spTgt spid="5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fade">
                                      <p:cBhvr>
                                        <p:cTn id="23" dur="500"/>
                                        <p:tgtEl>
                                          <p:spTgt spid="5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fade">
                                      <p:cBhvr>
                                        <p:cTn id="26" dur="500"/>
                                        <p:tgtEl>
                                          <p:spTgt spid="6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1"/>
                                        </p:tgtEl>
                                        <p:attrNameLst>
                                          <p:attrName>style.visibility</p:attrName>
                                        </p:attrNameLst>
                                      </p:cBhvr>
                                      <p:to>
                                        <p:strVal val="visible"/>
                                      </p:to>
                                    </p:set>
                                    <p:animEffect transition="in" filter="fade">
                                      <p:cBhvr>
                                        <p:cTn id="29" dur="500"/>
                                        <p:tgtEl>
                                          <p:spTgt spid="6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fade">
                                      <p:cBhvr>
                                        <p:cTn id="32" dur="500"/>
                                        <p:tgtEl>
                                          <p:spTgt spid="62"/>
                                        </p:tgtEl>
                                      </p:cBhvr>
                                    </p:animEffect>
                                  </p:childTnLst>
                                </p:cTn>
                              </p:par>
                              <p:par>
                                <p:cTn id="33" presetID="1" presetClass="entr" presetSubtype="0" fill="hold" nodeType="withEffect">
                                  <p:stCondLst>
                                    <p:cond delay="0"/>
                                  </p:stCondLst>
                                  <p:childTnLst>
                                    <p:set>
                                      <p:cBhvr>
                                        <p:cTn id="34" dur="1" fill="hold">
                                          <p:stCondLst>
                                            <p:cond delay="0"/>
                                          </p:stCondLst>
                                        </p:cTn>
                                        <p:tgtEl>
                                          <p:spTgt spid="119"/>
                                        </p:tgtEl>
                                        <p:attrNameLst>
                                          <p:attrName>style.visibility</p:attrName>
                                        </p:attrNameLst>
                                      </p:cBhvr>
                                      <p:to>
                                        <p:strVal val="visible"/>
                                      </p:to>
                                    </p:set>
                                  </p:childTnLst>
                                </p:cTn>
                              </p:par>
                              <p:par>
                                <p:cTn id="35" presetID="10" presetClass="entr" presetSubtype="0" fill="hold" grpId="0" nodeType="with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fade">
                                      <p:cBhvr>
                                        <p:cTn id="37" dur="500"/>
                                        <p:tgtEl>
                                          <p:spTgt spid="13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39"/>
                                        </p:tgtEl>
                                        <p:attrNameLst>
                                          <p:attrName>style.visibility</p:attrName>
                                        </p:attrNameLst>
                                      </p:cBhvr>
                                      <p:to>
                                        <p:strVal val="visible"/>
                                      </p:to>
                                    </p:set>
                                    <p:animEffect transition="in" filter="fade">
                                      <p:cBhvr>
                                        <p:cTn id="40" dur="500"/>
                                        <p:tgtEl>
                                          <p:spTgt spid="13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40"/>
                                        </p:tgtEl>
                                        <p:attrNameLst>
                                          <p:attrName>style.visibility</p:attrName>
                                        </p:attrNameLst>
                                      </p:cBhvr>
                                      <p:to>
                                        <p:strVal val="visible"/>
                                      </p:to>
                                    </p:set>
                                    <p:animEffect transition="in" filter="fade">
                                      <p:cBhvr>
                                        <p:cTn id="43" dur="500"/>
                                        <p:tgtEl>
                                          <p:spTgt spid="14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41"/>
                                        </p:tgtEl>
                                        <p:attrNameLst>
                                          <p:attrName>style.visibility</p:attrName>
                                        </p:attrNameLst>
                                      </p:cBhvr>
                                      <p:to>
                                        <p:strVal val="visible"/>
                                      </p:to>
                                    </p:set>
                                    <p:animEffect transition="in" filter="fade">
                                      <p:cBhvr>
                                        <p:cTn id="46" dur="500"/>
                                        <p:tgtEl>
                                          <p:spTgt spid="141"/>
                                        </p:tgtEl>
                                      </p:cBhvr>
                                    </p:animEffect>
                                  </p:childTnLst>
                                </p:cTn>
                              </p:par>
                              <p:par>
                                <p:cTn id="47" presetID="1" presetClass="entr" presetSubtype="0" fill="hold" nodeType="withEffect">
                                  <p:stCondLst>
                                    <p:cond delay="0"/>
                                  </p:stCondLst>
                                  <p:childTnLst>
                                    <p:set>
                                      <p:cBhvr>
                                        <p:cTn id="48" dur="1" fill="hold">
                                          <p:stCondLst>
                                            <p:cond delay="0"/>
                                          </p:stCondLst>
                                        </p:cTn>
                                        <p:tgtEl>
                                          <p:spTgt spid="14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4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fade">
                                      <p:cBhvr>
                                        <p:cTn id="55" dur="500"/>
                                        <p:tgtEl>
                                          <p:spTgt spid="5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63"/>
                                        </p:tgtEl>
                                        <p:attrNameLst>
                                          <p:attrName>style.visibility</p:attrName>
                                        </p:attrNameLst>
                                      </p:cBhvr>
                                      <p:to>
                                        <p:strVal val="visible"/>
                                      </p:to>
                                    </p:set>
                                    <p:animEffect transition="in" filter="fade">
                                      <p:cBhvr>
                                        <p:cTn id="58" dur="500"/>
                                        <p:tgtEl>
                                          <p:spTgt spid="63"/>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55"/>
                                        </p:tgtEl>
                                        <p:attrNameLst>
                                          <p:attrName>style.visibility</p:attrName>
                                        </p:attrNameLst>
                                      </p:cBhvr>
                                      <p:to>
                                        <p:strVal val="visible"/>
                                      </p:to>
                                    </p:set>
                                    <p:animEffect transition="in" filter="fade">
                                      <p:cBhvr>
                                        <p:cTn id="71" dur="500"/>
                                        <p:tgtEl>
                                          <p:spTgt spid="55"/>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57"/>
                                        </p:tgtEl>
                                        <p:attrNameLst>
                                          <p:attrName>style.visibility</p:attrName>
                                        </p:attrNameLst>
                                      </p:cBhvr>
                                      <p:to>
                                        <p:strVal val="visible"/>
                                      </p:to>
                                    </p:set>
                                    <p:animEffect transition="in" filter="fade">
                                      <p:cBhvr>
                                        <p:cTn id="74" dur="500"/>
                                        <p:tgtEl>
                                          <p:spTgt spid="57"/>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fade">
                                      <p:cBhvr>
                                        <p:cTn id="77" dur="500"/>
                                        <p:tgtEl>
                                          <p:spTgt spid="47"/>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6"/>
                                        </p:tgtEl>
                                        <p:attrNameLst>
                                          <p:attrName>style.visibility</p:attrName>
                                        </p:attrNameLst>
                                      </p:cBhvr>
                                      <p:to>
                                        <p:strVal val="visible"/>
                                      </p:to>
                                    </p:set>
                                    <p:animEffect transition="in" filter="fade">
                                      <p:cBhvr>
                                        <p:cTn id="80" dur="500"/>
                                        <p:tgtEl>
                                          <p:spTgt spid="46"/>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36"/>
                                        </p:tgtEl>
                                        <p:attrNameLst>
                                          <p:attrName>style.visibility</p:attrName>
                                        </p:attrNameLst>
                                      </p:cBhvr>
                                      <p:to>
                                        <p:strVal val="visible"/>
                                      </p:to>
                                    </p:set>
                                    <p:animEffect transition="in" filter="fade">
                                      <p:cBhvr>
                                        <p:cTn id="83" dur="500"/>
                                        <p:tgtEl>
                                          <p:spTgt spid="36"/>
                                        </p:tgtEl>
                                      </p:cBhvr>
                                    </p:animEffect>
                                  </p:childTnLst>
                                </p:cTn>
                              </p:par>
                              <p:par>
                                <p:cTn id="84" presetID="1" presetClass="entr" presetSubtype="0" fill="hold" nodeType="withEffect">
                                  <p:stCondLst>
                                    <p:cond delay="0"/>
                                  </p:stCondLst>
                                  <p:childTnLst>
                                    <p:set>
                                      <p:cBhvr>
                                        <p:cTn id="85" dur="1" fill="hold">
                                          <p:stCondLst>
                                            <p:cond delay="0"/>
                                          </p:stCondLst>
                                        </p:cTn>
                                        <p:tgtEl>
                                          <p:spTgt spid="120"/>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32"/>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70"/>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145"/>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2" grpId="0" animBg="1"/>
      <p:bldP spid="58" grpId="0"/>
      <p:bldP spid="43" grpId="0" animBg="1"/>
      <p:bldP spid="59" grpId="0" animBg="1"/>
      <p:bldP spid="60" grpId="0" animBg="1"/>
      <p:bldP spid="61" grpId="0"/>
      <p:bldP spid="62" grpId="0" animBg="1"/>
      <p:bldP spid="46" grpId="0" animBg="1"/>
      <p:bldP spid="47" grpId="0" animBg="1"/>
      <p:bldP spid="54" grpId="0" animBg="1"/>
      <p:bldP spid="55" grpId="0" animBg="1"/>
      <p:bldP spid="57" grpId="0" animBg="1"/>
      <p:bldP spid="63" grpId="0" animBg="1"/>
      <p:bldP spid="36" grpId="0" animBg="1"/>
      <p:bldP spid="12" grpId="0"/>
      <p:bldP spid="32" grpId="0" animBg="1"/>
      <p:bldP spid="138" grpId="0" animBg="1"/>
      <p:bldP spid="139" grpId="0" animBg="1"/>
      <p:bldP spid="140" grpId="0" animBg="1"/>
      <p:bldP spid="141" grpId="0" animBg="1"/>
      <p:bldP spid="70" grpId="0"/>
      <p:bldP spid="145" grpId="0"/>
      <p:bldP spid="14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E66F0D-AE4D-4484-98B0-1548ADF8CCAA}"/>
              </a:ext>
            </a:extLst>
          </p:cNvPr>
          <p:cNvSpPr>
            <a:spLocks noGrp="1"/>
          </p:cNvSpPr>
          <p:nvPr>
            <p:ph type="title"/>
          </p:nvPr>
        </p:nvSpPr>
        <p:spPr>
          <a:xfrm>
            <a:off x="115502" y="251017"/>
            <a:ext cx="11906451" cy="1044384"/>
          </a:xfrm>
        </p:spPr>
        <p:txBody>
          <a:bodyPr/>
          <a:lstStyle/>
          <a:p>
            <a:r>
              <a:rPr lang="en-US" dirty="0"/>
              <a:t>Insights and Principles behind DSAGEN</a:t>
            </a:r>
          </a:p>
        </p:txBody>
      </p:sp>
      <p:sp>
        <p:nvSpPr>
          <p:cNvPr id="3" name="Content Placeholder 2">
            <a:extLst>
              <a:ext uri="{FF2B5EF4-FFF2-40B4-BE49-F238E27FC236}">
                <a16:creationId xmlns:a16="http://schemas.microsoft.com/office/drawing/2014/main" id="{981A98A9-57FC-FF4D-F876-463DBE65B7AC}"/>
              </a:ext>
            </a:extLst>
          </p:cNvPr>
          <p:cNvSpPr txBox="1">
            <a:spLocks/>
          </p:cNvSpPr>
          <p:nvPr/>
        </p:nvSpPr>
        <p:spPr>
          <a:xfrm>
            <a:off x="370295" y="1221474"/>
            <a:ext cx="11906451" cy="55131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t>Idiomatic Design</a:t>
            </a:r>
          </a:p>
          <a:p>
            <a:pPr lvl="1"/>
            <a:r>
              <a:rPr lang="en-US" sz="3600" dirty="0"/>
              <a:t>Application domains </a:t>
            </a:r>
            <a:r>
              <a:rPr lang="en-US" sz="3600" b="1" dirty="0"/>
              <a:t>do not</a:t>
            </a:r>
            <a:r>
              <a:rPr lang="en-US" sz="3600" dirty="0"/>
              <a:t> define an accelerator.</a:t>
            </a:r>
          </a:p>
          <a:p>
            <a:pPr marL="457200" lvl="1" indent="0">
              <a:buNone/>
            </a:pPr>
            <a:r>
              <a:rPr lang="zh-CN" altLang="en-US" sz="3600" dirty="0"/>
              <a:t>👉 </a:t>
            </a:r>
            <a:r>
              <a:rPr lang="en-US" sz="3600" dirty="0"/>
              <a:t>Computing behaviors of interests (idioms) </a:t>
            </a:r>
            <a:r>
              <a:rPr lang="en-US" sz="3600" b="1" dirty="0"/>
              <a:t>do</a:t>
            </a:r>
            <a:r>
              <a:rPr lang="en-US" sz="3600" dirty="0"/>
              <a:t>.</a:t>
            </a:r>
          </a:p>
          <a:p>
            <a:r>
              <a:rPr lang="en-US" sz="4000" dirty="0"/>
              <a:t>Modularity (Define the design space)</a:t>
            </a:r>
          </a:p>
          <a:p>
            <a:pPr lvl="1"/>
            <a:r>
              <a:rPr lang="en-US" sz="3600" dirty="0"/>
              <a:t>Each idiom-specialized feature should be combinable.</a:t>
            </a:r>
          </a:p>
          <a:p>
            <a:pPr marL="457200" lvl="1" indent="0">
              <a:buNone/>
            </a:pPr>
            <a:r>
              <a:rPr lang="zh-CN" altLang="en-US" sz="3600" dirty="0"/>
              <a:t>👉 </a:t>
            </a:r>
            <a:r>
              <a:rPr lang="en-US" sz="3600" dirty="0"/>
              <a:t>Hardware and compilation should be modularly flexible.</a:t>
            </a:r>
          </a:p>
          <a:p>
            <a:r>
              <a:rPr lang="en-US" sz="4000" dirty="0"/>
              <a:t>Generality and Performance</a:t>
            </a:r>
          </a:p>
          <a:p>
            <a:pPr lvl="1"/>
            <a:r>
              <a:rPr lang="en-US" sz="3600" dirty="0"/>
              <a:t>Avoid Von-Neumann overheads while retaining generality.</a:t>
            </a:r>
          </a:p>
          <a:p>
            <a:pPr marL="457200" lvl="1" indent="0">
              <a:buNone/>
            </a:pPr>
            <a:r>
              <a:rPr lang="zh-CN" altLang="en-US" sz="3600" dirty="0"/>
              <a:t>👉 </a:t>
            </a:r>
            <a:r>
              <a:rPr lang="en-US" altLang="zh-CN" sz="3600" dirty="0"/>
              <a:t>Decoupled-Spatial Paradigm</a:t>
            </a:r>
            <a:endParaRPr lang="en-US" sz="3600" dirty="0"/>
          </a:p>
        </p:txBody>
      </p:sp>
    </p:spTree>
    <p:extLst>
      <p:ext uri="{BB962C8B-B14F-4D97-AF65-F5344CB8AC3E}">
        <p14:creationId xmlns:p14="http://schemas.microsoft.com/office/powerpoint/2010/main" val="260125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3CA30-E024-2922-B184-C096F0D6112A}"/>
              </a:ext>
            </a:extLst>
          </p:cNvPr>
          <p:cNvSpPr>
            <a:spLocks noGrp="1"/>
          </p:cNvSpPr>
          <p:nvPr>
            <p:ph type="title"/>
          </p:nvPr>
        </p:nvSpPr>
        <p:spPr>
          <a:xfrm>
            <a:off x="325084" y="171178"/>
            <a:ext cx="10515600" cy="1200537"/>
          </a:xfrm>
        </p:spPr>
        <p:txBody>
          <a:bodyPr/>
          <a:lstStyle/>
          <a:p>
            <a:r>
              <a:rPr lang="en-US" dirty="0"/>
              <a:t>Spatial Architectures</a:t>
            </a:r>
          </a:p>
        </p:txBody>
      </p:sp>
      <p:sp>
        <p:nvSpPr>
          <p:cNvPr id="3" name="Content Placeholder 2">
            <a:extLst>
              <a:ext uri="{FF2B5EF4-FFF2-40B4-BE49-F238E27FC236}">
                <a16:creationId xmlns:a16="http://schemas.microsoft.com/office/drawing/2014/main" id="{679DE5AA-F536-BD19-CB85-2AD6C217928D}"/>
              </a:ext>
            </a:extLst>
          </p:cNvPr>
          <p:cNvSpPr>
            <a:spLocks noGrp="1"/>
          </p:cNvSpPr>
          <p:nvPr>
            <p:ph idx="1"/>
          </p:nvPr>
        </p:nvSpPr>
        <p:spPr>
          <a:xfrm>
            <a:off x="325084" y="1371715"/>
            <a:ext cx="10515600" cy="4351338"/>
          </a:xfrm>
        </p:spPr>
        <p:txBody>
          <a:bodyPr>
            <a:normAutofit/>
          </a:bodyPr>
          <a:lstStyle/>
          <a:p>
            <a:r>
              <a:rPr lang="en-US" sz="3200" dirty="0"/>
              <a:t>Spatial Layout of PE, Memory and N/w</a:t>
            </a:r>
          </a:p>
          <a:p>
            <a:r>
              <a:rPr lang="en-US" sz="3200" dirty="0"/>
              <a:t>Flexible Topology</a:t>
            </a:r>
          </a:p>
          <a:p>
            <a:r>
              <a:rPr lang="en-US" sz="3200" dirty="0"/>
              <a:t>Programmable Software Pipeline</a:t>
            </a:r>
          </a:p>
        </p:txBody>
      </p:sp>
      <p:pic>
        <p:nvPicPr>
          <p:cNvPr id="1026" name="Picture 2">
            <a:extLst>
              <a:ext uri="{FF2B5EF4-FFF2-40B4-BE49-F238E27FC236}">
                <a16:creationId xmlns:a16="http://schemas.microsoft.com/office/drawing/2014/main" id="{D3540274-374E-A2C6-CC3F-954D138CE6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108335"/>
            <a:ext cx="3521326" cy="24569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xample of a Coarse-Grained Reconfigurable Architecture">
            <a:extLst>
              <a:ext uri="{FF2B5EF4-FFF2-40B4-BE49-F238E27FC236}">
                <a16:creationId xmlns:a16="http://schemas.microsoft.com/office/drawing/2014/main" id="{D0C9CC6F-9132-91A8-D0EE-9F9AA8B952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852" y="4216688"/>
            <a:ext cx="4384218" cy="21806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79C14E5-95D0-59FB-14D8-4AFD5BD4725F}"/>
              </a:ext>
            </a:extLst>
          </p:cNvPr>
          <p:cNvPicPr>
            <a:picLocks noChangeAspect="1"/>
          </p:cNvPicPr>
          <p:nvPr/>
        </p:nvPicPr>
        <p:blipFill>
          <a:blip r:embed="rId4"/>
          <a:stretch>
            <a:fillRect/>
          </a:stretch>
        </p:blipFill>
        <p:spPr>
          <a:xfrm>
            <a:off x="7272961" y="98676"/>
            <a:ext cx="5040218" cy="3935289"/>
          </a:xfrm>
          <a:prstGeom prst="rect">
            <a:avLst/>
          </a:prstGeom>
        </p:spPr>
      </p:pic>
    </p:spTree>
    <p:extLst>
      <p:ext uri="{BB962C8B-B14F-4D97-AF65-F5344CB8AC3E}">
        <p14:creationId xmlns:p14="http://schemas.microsoft.com/office/powerpoint/2010/main" val="3054397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Multidocument 3">
            <a:extLst>
              <a:ext uri="{FF2B5EF4-FFF2-40B4-BE49-F238E27FC236}">
                <a16:creationId xmlns:a16="http://schemas.microsoft.com/office/drawing/2014/main" id="{BA29285B-264B-F136-FE57-353D97FB5435}"/>
              </a:ext>
            </a:extLst>
          </p:cNvPr>
          <p:cNvSpPr/>
          <p:nvPr/>
        </p:nvSpPr>
        <p:spPr>
          <a:xfrm>
            <a:off x="88229" y="1519120"/>
            <a:ext cx="1593540" cy="1599728"/>
          </a:xfrm>
          <a:prstGeom prst="flowChartMultidocument">
            <a:avLst/>
          </a:prstGeom>
          <a:solidFill>
            <a:srgbClr val="FFC000">
              <a:lumMod val="20000"/>
              <a:lumOff val="80000"/>
            </a:srgbClr>
          </a:solidFill>
          <a:ln w="25400" cap="flat" cmpd="sng" algn="ctr">
            <a:solidFill>
              <a:sysClr val="windowText" lastClr="000000"/>
            </a:solidFill>
            <a:prstDash val="solid"/>
            <a:miter lim="800000"/>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C/C++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Kernels</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2000" kern="0" dirty="0">
                <a:solidFill>
                  <a:prstClr val="black"/>
                </a:solidFill>
                <a:latin typeface="Calibri" panose="020F0502020204030204"/>
                <a:ea typeface="宋体" panose="02010600030101010101" pitchFamily="2" charset="-122"/>
              </a:rPr>
              <a:t>(pragmas)</a:t>
            </a:r>
            <a:endParaRPr kumimoji="0" lang="en-US" altLang="zh-CN" sz="2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6ACFDC0B-FAF3-5095-80CE-E61FA37DC678}"/>
              </a:ext>
            </a:extLst>
          </p:cNvPr>
          <p:cNvSpPr/>
          <p:nvPr/>
        </p:nvSpPr>
        <p:spPr>
          <a:xfrm>
            <a:off x="2049420" y="1586316"/>
            <a:ext cx="1645673" cy="1285160"/>
          </a:xfrm>
          <a:prstGeom prst="rect">
            <a:avLst/>
          </a:prstGeom>
          <a:solidFill>
            <a:srgbClr val="70AD47">
              <a:lumMod val="40000"/>
              <a:lumOff val="60000"/>
            </a:srgbClr>
          </a:solidFill>
          <a:ln w="25400" cap="flat" cmpd="sng" algn="ctr">
            <a:solidFill>
              <a:sysClr val="windowText" lastClr="00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LLVM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kern="0" dirty="0">
                <a:solidFill>
                  <a:prstClr val="black"/>
                </a:solidFill>
                <a:latin typeface="Calibri" panose="020F0502020204030204"/>
                <a:ea typeface="宋体" panose="02010600030101010101" pitchFamily="2" charset="-122"/>
              </a:rPr>
              <a:t>Dataflow Compiler</a:t>
            </a:r>
            <a:endPar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6" name="Flowchart: Multidocument 5">
            <a:extLst>
              <a:ext uri="{FF2B5EF4-FFF2-40B4-BE49-F238E27FC236}">
                <a16:creationId xmlns:a16="http://schemas.microsoft.com/office/drawing/2014/main" id="{E0F54CCA-E9B4-1163-9B47-A4FF5E73A663}"/>
              </a:ext>
            </a:extLst>
          </p:cNvPr>
          <p:cNvSpPr/>
          <p:nvPr/>
        </p:nvSpPr>
        <p:spPr>
          <a:xfrm>
            <a:off x="5018303" y="1611828"/>
            <a:ext cx="1407674" cy="1363864"/>
          </a:xfrm>
          <a:prstGeom prst="flowChartMultidocument">
            <a:avLst/>
          </a:prstGeom>
          <a:solidFill>
            <a:srgbClr val="FFC000">
              <a:lumMod val="20000"/>
              <a:lumOff val="80000"/>
            </a:srgbClr>
          </a:solidFill>
          <a:ln w="25400" cap="flat" cmpd="sng" algn="ctr">
            <a:solidFill>
              <a:sysClr val="windowText" lastClr="000000"/>
            </a:solidFill>
            <a:prstDash val="solid"/>
            <a:miter lim="800000"/>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Calibri" panose="020F0502020204030204"/>
                <a:ea typeface="+mn-ea"/>
                <a:cs typeface="+mn-cs"/>
              </a:rPr>
              <a:t>Compiled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err="1">
                <a:ln>
                  <a:noFill/>
                </a:ln>
                <a:solidFill>
                  <a:prstClr val="black"/>
                </a:solidFill>
                <a:effectLst/>
                <a:uLnTx/>
                <a:uFillTx/>
                <a:latin typeface="Calibri" panose="020F0502020204030204"/>
                <a:ea typeface="+mn-ea"/>
                <a:cs typeface="+mn-cs"/>
              </a:rPr>
              <a:t>RISCV+Accel</a:t>
            </a:r>
            <a:r>
              <a:rPr kumimoji="0" lang="en-US" b="0" i="0" u="none" strike="noStrike" kern="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Calibri" panose="020F0502020204030204"/>
                <a:ea typeface="+mn-ea"/>
                <a:cs typeface="+mn-cs"/>
              </a:rPr>
              <a:t>Binaries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7" name="Arrow: Right 6">
            <a:extLst>
              <a:ext uri="{FF2B5EF4-FFF2-40B4-BE49-F238E27FC236}">
                <a16:creationId xmlns:a16="http://schemas.microsoft.com/office/drawing/2014/main" id="{36586442-53ED-18F8-4E02-7B6C61226A04}"/>
              </a:ext>
            </a:extLst>
          </p:cNvPr>
          <p:cNvSpPr/>
          <p:nvPr/>
        </p:nvSpPr>
        <p:spPr>
          <a:xfrm>
            <a:off x="1727200" y="2025351"/>
            <a:ext cx="302972" cy="394083"/>
          </a:xfrm>
          <a:prstGeom prst="rightArrow">
            <a:avLst/>
          </a:prstGeom>
          <a:solidFill>
            <a:sysClr val="windowText" lastClr="000000"/>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Arrow: Right 7">
            <a:extLst>
              <a:ext uri="{FF2B5EF4-FFF2-40B4-BE49-F238E27FC236}">
                <a16:creationId xmlns:a16="http://schemas.microsoft.com/office/drawing/2014/main" id="{EDB8A04D-BFBD-BCA0-07E0-74D5B6E12A35}"/>
              </a:ext>
            </a:extLst>
          </p:cNvPr>
          <p:cNvSpPr/>
          <p:nvPr/>
        </p:nvSpPr>
        <p:spPr>
          <a:xfrm>
            <a:off x="3805618" y="2066490"/>
            <a:ext cx="1146733" cy="396376"/>
          </a:xfrm>
          <a:prstGeom prst="rightArrow">
            <a:avLst/>
          </a:prstGeom>
          <a:solidFill>
            <a:sysClr val="windowText" lastClr="000000"/>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rPr>
              <a:t>Compile</a:t>
            </a:r>
          </a:p>
        </p:txBody>
      </p:sp>
      <p:sp>
        <p:nvSpPr>
          <p:cNvPr id="9" name="Arrow: Right 8">
            <a:extLst>
              <a:ext uri="{FF2B5EF4-FFF2-40B4-BE49-F238E27FC236}">
                <a16:creationId xmlns:a16="http://schemas.microsoft.com/office/drawing/2014/main" id="{3355C7CB-5E35-D4C2-059B-2BAF91D7E9F0}"/>
              </a:ext>
            </a:extLst>
          </p:cNvPr>
          <p:cNvSpPr/>
          <p:nvPr/>
        </p:nvSpPr>
        <p:spPr>
          <a:xfrm rot="16200000">
            <a:off x="2327698" y="3127075"/>
            <a:ext cx="765597" cy="396376"/>
          </a:xfrm>
          <a:prstGeom prst="rightArrow">
            <a:avLst/>
          </a:prstGeom>
          <a:solidFill>
            <a:sysClr val="windowText" lastClr="000000"/>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Arrow: Right 30">
            <a:extLst>
              <a:ext uri="{FF2B5EF4-FFF2-40B4-BE49-F238E27FC236}">
                <a16:creationId xmlns:a16="http://schemas.microsoft.com/office/drawing/2014/main" id="{0CC2C56C-BA30-40A2-E016-80C78A04EFC3}"/>
              </a:ext>
            </a:extLst>
          </p:cNvPr>
          <p:cNvSpPr/>
          <p:nvPr/>
        </p:nvSpPr>
        <p:spPr>
          <a:xfrm>
            <a:off x="4286743" y="4667518"/>
            <a:ext cx="1861334" cy="396376"/>
          </a:xfrm>
          <a:prstGeom prst="rightArrow">
            <a:avLst/>
          </a:prstGeom>
          <a:solidFill>
            <a:sysClr val="windowText" lastClr="000000"/>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rPr>
              <a:t>RTL Generation</a:t>
            </a:r>
          </a:p>
        </p:txBody>
      </p:sp>
      <p:sp>
        <p:nvSpPr>
          <p:cNvPr id="32" name="Arrow: Up-Down 31">
            <a:extLst>
              <a:ext uri="{FF2B5EF4-FFF2-40B4-BE49-F238E27FC236}">
                <a16:creationId xmlns:a16="http://schemas.microsoft.com/office/drawing/2014/main" id="{37278597-439C-93D9-F1E6-2B9E1B13E87B}"/>
              </a:ext>
            </a:extLst>
          </p:cNvPr>
          <p:cNvSpPr/>
          <p:nvPr/>
        </p:nvSpPr>
        <p:spPr>
          <a:xfrm>
            <a:off x="2980338" y="2944164"/>
            <a:ext cx="396377" cy="844407"/>
          </a:xfrm>
          <a:prstGeom prst="upDownArrow">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7EE83AC9-23C7-EF1F-55F2-260950F58922}"/>
              </a:ext>
            </a:extLst>
          </p:cNvPr>
          <p:cNvSpPr txBox="1"/>
          <p:nvPr/>
        </p:nvSpPr>
        <p:spPr>
          <a:xfrm>
            <a:off x="3477671" y="2821435"/>
            <a:ext cx="1465984" cy="64633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DC3E6"/>
                </a:solidFill>
                <a:effectLst/>
                <a:uLnTx/>
                <a:uFillTx/>
                <a:latin typeface="Calibri" panose="020F0502020204030204"/>
                <a:ea typeface="+mn-ea"/>
                <a:cs typeface="+mn-cs"/>
              </a:rPr>
              <a:t>Design-space</a:t>
            </a:r>
            <a:r>
              <a:rPr kumimoji="0" lang="en-US" sz="1800" b="1" i="0" u="none" strike="noStrike" kern="1200" cap="none" spc="0" normalizeH="0" noProof="0" dirty="0">
                <a:ln>
                  <a:noFill/>
                </a:ln>
                <a:solidFill>
                  <a:srgbClr val="9DC3E6"/>
                </a:solidFill>
                <a:effectLst/>
                <a:uLnTx/>
                <a:uFillTx/>
                <a:latin typeface="Calibri" panose="020F0502020204030204"/>
                <a:ea typeface="+mn-ea"/>
                <a:cs typeface="+mn-cs"/>
              </a:rPr>
              <a:t>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DC3E6"/>
                </a:solidFill>
                <a:effectLst/>
                <a:uLnTx/>
                <a:uFillTx/>
                <a:latin typeface="Calibri" panose="020F0502020204030204"/>
                <a:ea typeface="+mn-ea"/>
                <a:cs typeface="+mn-cs"/>
              </a:rPr>
              <a:t>Exploration</a:t>
            </a:r>
          </a:p>
        </p:txBody>
      </p:sp>
      <p:sp>
        <p:nvSpPr>
          <p:cNvPr id="34" name="Arrow: Right 79">
            <a:extLst>
              <a:ext uri="{FF2B5EF4-FFF2-40B4-BE49-F238E27FC236}">
                <a16:creationId xmlns:a16="http://schemas.microsoft.com/office/drawing/2014/main" id="{F5F733B4-1F83-F1F4-7385-02DA7DE829F0}"/>
              </a:ext>
            </a:extLst>
          </p:cNvPr>
          <p:cNvSpPr/>
          <p:nvPr/>
        </p:nvSpPr>
        <p:spPr>
          <a:xfrm rot="2475453">
            <a:off x="5599689" y="3092118"/>
            <a:ext cx="1007672" cy="396376"/>
          </a:xfrm>
          <a:prstGeom prst="rightArrow">
            <a:avLst/>
          </a:prstGeom>
          <a:solidFill>
            <a:sysClr val="windowText" lastClr="000000"/>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rPr>
              <a:t>Runs on</a:t>
            </a:r>
          </a:p>
        </p:txBody>
      </p:sp>
      <p:grpSp>
        <p:nvGrpSpPr>
          <p:cNvPr id="46" name="Group 45">
            <a:extLst>
              <a:ext uri="{FF2B5EF4-FFF2-40B4-BE49-F238E27FC236}">
                <a16:creationId xmlns:a16="http://schemas.microsoft.com/office/drawing/2014/main" id="{474E5CAB-7B75-8109-861B-AC3F475499C9}"/>
              </a:ext>
            </a:extLst>
          </p:cNvPr>
          <p:cNvGrpSpPr/>
          <p:nvPr/>
        </p:nvGrpSpPr>
        <p:grpSpPr>
          <a:xfrm>
            <a:off x="6286482" y="3817660"/>
            <a:ext cx="2303811" cy="2288021"/>
            <a:chOff x="15661723" y="4949740"/>
            <a:chExt cx="2702141" cy="2683621"/>
          </a:xfrm>
        </p:grpSpPr>
        <p:cxnSp>
          <p:nvCxnSpPr>
            <p:cNvPr id="65" name="Straight Arrow Connector 64">
              <a:extLst>
                <a:ext uri="{FF2B5EF4-FFF2-40B4-BE49-F238E27FC236}">
                  <a16:creationId xmlns:a16="http://schemas.microsoft.com/office/drawing/2014/main" id="{7A2DED2B-5E62-65D2-BBE0-E272BAAF9A35}"/>
                </a:ext>
              </a:extLst>
            </p:cNvPr>
            <p:cNvCxnSpPr>
              <a:cxnSpLocks/>
            </p:cNvCxnSpPr>
            <p:nvPr/>
          </p:nvCxnSpPr>
          <p:spPr>
            <a:xfrm>
              <a:off x="17081221" y="5653183"/>
              <a:ext cx="2" cy="193071"/>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58A1CB42-87B7-D3E3-A624-DB56CC530AE0}"/>
                </a:ext>
              </a:extLst>
            </p:cNvPr>
            <p:cNvCxnSpPr>
              <a:cxnSpLocks/>
            </p:cNvCxnSpPr>
            <p:nvPr/>
          </p:nvCxnSpPr>
          <p:spPr>
            <a:xfrm>
              <a:off x="16431185" y="5649833"/>
              <a:ext cx="2" cy="193071"/>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sp>
          <p:nvSpPr>
            <p:cNvPr id="67" name="Oval 66">
              <a:extLst>
                <a:ext uri="{FF2B5EF4-FFF2-40B4-BE49-F238E27FC236}">
                  <a16:creationId xmlns:a16="http://schemas.microsoft.com/office/drawing/2014/main" id="{69AB827F-EDBA-5347-AF68-8A7E4DB0D390}"/>
                </a:ext>
              </a:extLst>
            </p:cNvPr>
            <p:cNvSpPr/>
            <p:nvPr/>
          </p:nvSpPr>
          <p:spPr>
            <a:xfrm>
              <a:off x="16557717" y="6000030"/>
              <a:ext cx="391464" cy="391464"/>
            </a:xfrm>
            <a:prstGeom prst="ellipse">
              <a:avLst/>
            </a:prstGeom>
            <a:solidFill>
              <a:schemeClr val="accent2">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Oval 67">
              <a:extLst>
                <a:ext uri="{FF2B5EF4-FFF2-40B4-BE49-F238E27FC236}">
                  <a16:creationId xmlns:a16="http://schemas.microsoft.com/office/drawing/2014/main" id="{CC91E718-781D-9A41-BCE7-4BC7AF771239}"/>
                </a:ext>
              </a:extLst>
            </p:cNvPr>
            <p:cNvSpPr/>
            <p:nvPr/>
          </p:nvSpPr>
          <p:spPr>
            <a:xfrm>
              <a:off x="16360397" y="5831142"/>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Oval 68">
              <a:extLst>
                <a:ext uri="{FF2B5EF4-FFF2-40B4-BE49-F238E27FC236}">
                  <a16:creationId xmlns:a16="http://schemas.microsoft.com/office/drawing/2014/main" id="{6A81D0CB-3367-BA68-2B21-8289DB68EC7B}"/>
                </a:ext>
              </a:extLst>
            </p:cNvPr>
            <p:cNvSpPr/>
            <p:nvPr/>
          </p:nvSpPr>
          <p:spPr>
            <a:xfrm>
              <a:off x="16360397" y="6456731"/>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Oval 69">
              <a:extLst>
                <a:ext uri="{FF2B5EF4-FFF2-40B4-BE49-F238E27FC236}">
                  <a16:creationId xmlns:a16="http://schemas.microsoft.com/office/drawing/2014/main" id="{1C342A32-A3E2-2F7A-D751-5F729A97D08A}"/>
                </a:ext>
              </a:extLst>
            </p:cNvPr>
            <p:cNvSpPr/>
            <p:nvPr/>
          </p:nvSpPr>
          <p:spPr>
            <a:xfrm>
              <a:off x="17013667" y="5835669"/>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Oval 70">
              <a:extLst>
                <a:ext uri="{FF2B5EF4-FFF2-40B4-BE49-F238E27FC236}">
                  <a16:creationId xmlns:a16="http://schemas.microsoft.com/office/drawing/2014/main" id="{6FF7B82F-D1D8-20FF-50E2-0EBB79E10D62}"/>
                </a:ext>
              </a:extLst>
            </p:cNvPr>
            <p:cNvSpPr/>
            <p:nvPr/>
          </p:nvSpPr>
          <p:spPr>
            <a:xfrm>
              <a:off x="17016815" y="6456731"/>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72" name="Straight Arrow Connector 71">
              <a:extLst>
                <a:ext uri="{FF2B5EF4-FFF2-40B4-BE49-F238E27FC236}">
                  <a16:creationId xmlns:a16="http://schemas.microsoft.com/office/drawing/2014/main" id="{3668B4D7-9F05-662D-AF40-9654091A2C67}"/>
                </a:ext>
              </a:extLst>
            </p:cNvPr>
            <p:cNvCxnSpPr>
              <a:cxnSpLocks/>
              <a:stCxn id="68" idx="5"/>
              <a:endCxn id="67" idx="1"/>
            </p:cNvCxnSpPr>
            <p:nvPr/>
          </p:nvCxnSpPr>
          <p:spPr>
            <a:xfrm>
              <a:off x="16483777" y="5954522"/>
              <a:ext cx="131269" cy="102835"/>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1C879D2C-BF07-B939-AF2C-4D3AB5D4427C}"/>
                </a:ext>
              </a:extLst>
            </p:cNvPr>
            <p:cNvCxnSpPr>
              <a:cxnSpLocks/>
              <a:stCxn id="70" idx="3"/>
              <a:endCxn id="67" idx="7"/>
            </p:cNvCxnSpPr>
            <p:nvPr/>
          </p:nvCxnSpPr>
          <p:spPr>
            <a:xfrm flipH="1">
              <a:off x="16891853" y="5959049"/>
              <a:ext cx="142985" cy="98309"/>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DB12553C-B98A-C8B7-DD0B-DA5C7D2C199D}"/>
                </a:ext>
              </a:extLst>
            </p:cNvPr>
            <p:cNvCxnSpPr>
              <a:cxnSpLocks/>
              <a:stCxn id="69" idx="7"/>
              <a:endCxn id="67" idx="3"/>
            </p:cNvCxnSpPr>
            <p:nvPr/>
          </p:nvCxnSpPr>
          <p:spPr>
            <a:xfrm flipV="1">
              <a:off x="16483777" y="6334164"/>
              <a:ext cx="131269" cy="143736"/>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A7C1F344-FBE4-14F8-8554-442A97BA8DE4}"/>
                </a:ext>
              </a:extLst>
            </p:cNvPr>
            <p:cNvCxnSpPr>
              <a:cxnSpLocks/>
              <a:stCxn id="67" idx="5"/>
              <a:endCxn id="71" idx="1"/>
            </p:cNvCxnSpPr>
            <p:nvPr/>
          </p:nvCxnSpPr>
          <p:spPr>
            <a:xfrm>
              <a:off x="16891853" y="6334164"/>
              <a:ext cx="146131" cy="143736"/>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0555EDFD-DF9B-37BD-8A75-C6940E0DC64B}"/>
                </a:ext>
              </a:extLst>
            </p:cNvPr>
            <p:cNvCxnSpPr>
              <a:cxnSpLocks/>
              <a:stCxn id="69" idx="6"/>
              <a:endCxn id="71" idx="2"/>
            </p:cNvCxnSpPr>
            <p:nvPr/>
          </p:nvCxnSpPr>
          <p:spPr>
            <a:xfrm>
              <a:off x="16504947" y="6529007"/>
              <a:ext cx="511869" cy="0"/>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D3D17A00-B745-BCCD-857C-41AB9986A410}"/>
                </a:ext>
              </a:extLst>
            </p:cNvPr>
            <p:cNvCxnSpPr>
              <a:cxnSpLocks/>
              <a:stCxn id="68" idx="4"/>
              <a:endCxn id="69" idx="0"/>
            </p:cNvCxnSpPr>
            <p:nvPr/>
          </p:nvCxnSpPr>
          <p:spPr>
            <a:xfrm>
              <a:off x="16432672" y="5975692"/>
              <a:ext cx="0" cy="481039"/>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B8EE6C9D-7E2B-1E8C-34FD-101B6358ADD9}"/>
                </a:ext>
              </a:extLst>
            </p:cNvPr>
            <p:cNvCxnSpPr>
              <a:cxnSpLocks/>
              <a:stCxn id="68" idx="6"/>
              <a:endCxn id="70" idx="2"/>
            </p:cNvCxnSpPr>
            <p:nvPr/>
          </p:nvCxnSpPr>
          <p:spPr>
            <a:xfrm>
              <a:off x="16504947" y="5903418"/>
              <a:ext cx="508720" cy="4525"/>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1F1DBDAB-D44F-42F0-16A1-486A40FF92BF}"/>
                </a:ext>
              </a:extLst>
            </p:cNvPr>
            <p:cNvCxnSpPr>
              <a:cxnSpLocks/>
              <a:stCxn id="71" idx="0"/>
              <a:endCxn id="70" idx="4"/>
            </p:cNvCxnSpPr>
            <p:nvPr/>
          </p:nvCxnSpPr>
          <p:spPr>
            <a:xfrm flipH="1" flipV="1">
              <a:off x="17085942" y="5980219"/>
              <a:ext cx="3146" cy="476513"/>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E7A2DE18-0E17-D8B4-AA04-7665A62D66C2}"/>
                </a:ext>
              </a:extLst>
            </p:cNvPr>
            <p:cNvSpPr/>
            <p:nvPr/>
          </p:nvSpPr>
          <p:spPr>
            <a:xfrm>
              <a:off x="17210989" y="6006197"/>
              <a:ext cx="391464" cy="391464"/>
            </a:xfrm>
            <a:prstGeom prst="ellipse">
              <a:avLst/>
            </a:prstGeom>
            <a:solidFill>
              <a:schemeClr val="accent2">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81" name="Straight Arrow Connector 80">
              <a:extLst>
                <a:ext uri="{FF2B5EF4-FFF2-40B4-BE49-F238E27FC236}">
                  <a16:creationId xmlns:a16="http://schemas.microsoft.com/office/drawing/2014/main" id="{D4020BAE-5F59-6CFE-27E1-D9B8675C758D}"/>
                </a:ext>
              </a:extLst>
            </p:cNvPr>
            <p:cNvCxnSpPr>
              <a:cxnSpLocks/>
              <a:endCxn id="80" idx="1"/>
            </p:cNvCxnSpPr>
            <p:nvPr/>
          </p:nvCxnSpPr>
          <p:spPr>
            <a:xfrm>
              <a:off x="17137048" y="5960690"/>
              <a:ext cx="131269" cy="102835"/>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4A3C2C9D-5AA7-18C9-3160-2BAC51E72F60}"/>
                </a:ext>
              </a:extLst>
            </p:cNvPr>
            <p:cNvCxnSpPr>
              <a:cxnSpLocks/>
              <a:endCxn id="80" idx="7"/>
            </p:cNvCxnSpPr>
            <p:nvPr/>
          </p:nvCxnSpPr>
          <p:spPr>
            <a:xfrm flipH="1">
              <a:off x="17545124" y="5672060"/>
              <a:ext cx="175904" cy="391466"/>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314B730B-3EE5-3302-026B-A44E0E0A1CD5}"/>
                </a:ext>
              </a:extLst>
            </p:cNvPr>
            <p:cNvCxnSpPr>
              <a:cxnSpLocks/>
              <a:endCxn id="80" idx="3"/>
            </p:cNvCxnSpPr>
            <p:nvPr/>
          </p:nvCxnSpPr>
          <p:spPr>
            <a:xfrm flipV="1">
              <a:off x="17137048" y="6340331"/>
              <a:ext cx="131269" cy="143736"/>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84" name="Oval 83">
              <a:extLst>
                <a:ext uri="{FF2B5EF4-FFF2-40B4-BE49-F238E27FC236}">
                  <a16:creationId xmlns:a16="http://schemas.microsoft.com/office/drawing/2014/main" id="{EAAF29EE-C93F-D3CF-EEC2-DA6F6E6BBD3E}"/>
                </a:ext>
              </a:extLst>
            </p:cNvPr>
            <p:cNvSpPr/>
            <p:nvPr/>
          </p:nvSpPr>
          <p:spPr>
            <a:xfrm>
              <a:off x="16554571" y="6627597"/>
              <a:ext cx="391464" cy="391464"/>
            </a:xfrm>
            <a:prstGeom prst="ellipse">
              <a:avLst/>
            </a:prstGeom>
            <a:solidFill>
              <a:schemeClr val="accent2">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Oval 84">
              <a:extLst>
                <a:ext uri="{FF2B5EF4-FFF2-40B4-BE49-F238E27FC236}">
                  <a16:creationId xmlns:a16="http://schemas.microsoft.com/office/drawing/2014/main" id="{A8C388C7-49E6-68B2-1301-9484032BCCFC}"/>
                </a:ext>
              </a:extLst>
            </p:cNvPr>
            <p:cNvSpPr/>
            <p:nvPr/>
          </p:nvSpPr>
          <p:spPr>
            <a:xfrm>
              <a:off x="16357251" y="7084301"/>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Oval 85">
              <a:extLst>
                <a:ext uri="{FF2B5EF4-FFF2-40B4-BE49-F238E27FC236}">
                  <a16:creationId xmlns:a16="http://schemas.microsoft.com/office/drawing/2014/main" id="{A817FC7F-BE78-9310-50C4-90E2D79EBF9E}"/>
                </a:ext>
              </a:extLst>
            </p:cNvPr>
            <p:cNvSpPr/>
            <p:nvPr/>
          </p:nvSpPr>
          <p:spPr>
            <a:xfrm>
              <a:off x="17013667" y="7084301"/>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87" name="Straight Arrow Connector 86">
              <a:extLst>
                <a:ext uri="{FF2B5EF4-FFF2-40B4-BE49-F238E27FC236}">
                  <a16:creationId xmlns:a16="http://schemas.microsoft.com/office/drawing/2014/main" id="{57592F1F-B978-6531-1FCC-03D8662BD0B1}"/>
                </a:ext>
              </a:extLst>
            </p:cNvPr>
            <p:cNvCxnSpPr>
              <a:cxnSpLocks/>
              <a:endCxn id="84" idx="1"/>
            </p:cNvCxnSpPr>
            <p:nvPr/>
          </p:nvCxnSpPr>
          <p:spPr>
            <a:xfrm>
              <a:off x="16480630" y="6582092"/>
              <a:ext cx="131269" cy="102835"/>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B830D09E-2B30-D40F-092B-017BC360C517}"/>
                </a:ext>
              </a:extLst>
            </p:cNvPr>
            <p:cNvCxnSpPr>
              <a:cxnSpLocks/>
              <a:endCxn id="84" idx="7"/>
            </p:cNvCxnSpPr>
            <p:nvPr/>
          </p:nvCxnSpPr>
          <p:spPr>
            <a:xfrm flipH="1">
              <a:off x="16888705" y="6586617"/>
              <a:ext cx="142985" cy="98309"/>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21A7A513-89CA-07FE-0452-01D372E225DE}"/>
                </a:ext>
              </a:extLst>
            </p:cNvPr>
            <p:cNvCxnSpPr>
              <a:cxnSpLocks/>
              <a:stCxn id="85" idx="7"/>
              <a:endCxn id="84" idx="3"/>
            </p:cNvCxnSpPr>
            <p:nvPr/>
          </p:nvCxnSpPr>
          <p:spPr>
            <a:xfrm flipV="1">
              <a:off x="16480630" y="6961731"/>
              <a:ext cx="131269" cy="143736"/>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A767B479-A5F1-B0C9-6FE1-35037283A36B}"/>
                </a:ext>
              </a:extLst>
            </p:cNvPr>
            <p:cNvCxnSpPr>
              <a:cxnSpLocks/>
              <a:stCxn id="84" idx="5"/>
              <a:endCxn id="86" idx="1"/>
            </p:cNvCxnSpPr>
            <p:nvPr/>
          </p:nvCxnSpPr>
          <p:spPr>
            <a:xfrm>
              <a:off x="16888705" y="6961731"/>
              <a:ext cx="146131" cy="143736"/>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0C0E8216-D1D0-04F6-35B1-B763803BE93E}"/>
                </a:ext>
              </a:extLst>
            </p:cNvPr>
            <p:cNvCxnSpPr>
              <a:cxnSpLocks/>
              <a:endCxn id="85" idx="0"/>
            </p:cNvCxnSpPr>
            <p:nvPr/>
          </p:nvCxnSpPr>
          <p:spPr>
            <a:xfrm>
              <a:off x="16429525" y="6603261"/>
              <a:ext cx="0" cy="481039"/>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4BD1FA8A-0BA0-ECD4-8DBC-54DD90ED2078}"/>
                </a:ext>
              </a:extLst>
            </p:cNvPr>
            <p:cNvCxnSpPr>
              <a:cxnSpLocks/>
              <a:stCxn id="86" idx="0"/>
            </p:cNvCxnSpPr>
            <p:nvPr/>
          </p:nvCxnSpPr>
          <p:spPr>
            <a:xfrm flipH="1" flipV="1">
              <a:off x="17082796" y="6607786"/>
              <a:ext cx="3146" cy="476513"/>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94B8213A-166F-C4CE-B6F1-1349FEA28D60}"/>
                </a:ext>
              </a:extLst>
            </p:cNvPr>
            <p:cNvCxnSpPr>
              <a:cxnSpLocks/>
            </p:cNvCxnSpPr>
            <p:nvPr/>
          </p:nvCxnSpPr>
          <p:spPr>
            <a:xfrm>
              <a:off x="17081221" y="7227784"/>
              <a:ext cx="2" cy="193071"/>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67F48725-4934-BCC6-4362-578919566904}"/>
                </a:ext>
              </a:extLst>
            </p:cNvPr>
            <p:cNvCxnSpPr>
              <a:cxnSpLocks/>
            </p:cNvCxnSpPr>
            <p:nvPr/>
          </p:nvCxnSpPr>
          <p:spPr>
            <a:xfrm>
              <a:off x="16431185" y="7224437"/>
              <a:ext cx="2" cy="193071"/>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sp>
          <p:nvSpPr>
            <p:cNvPr id="95" name="Rectangle 94">
              <a:extLst>
                <a:ext uri="{FF2B5EF4-FFF2-40B4-BE49-F238E27FC236}">
                  <a16:creationId xmlns:a16="http://schemas.microsoft.com/office/drawing/2014/main" id="{B977A938-2439-6067-C8D9-FDE82AA04B63}"/>
                </a:ext>
              </a:extLst>
            </p:cNvPr>
            <p:cNvSpPr/>
            <p:nvPr/>
          </p:nvSpPr>
          <p:spPr>
            <a:xfrm>
              <a:off x="15671815" y="7420072"/>
              <a:ext cx="2237079" cy="213289"/>
            </a:xfrm>
            <a:prstGeom prst="rect">
              <a:avLst/>
            </a:prstGeom>
            <a:solidFill>
              <a:schemeClr val="accent6">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6" name="Connector: Elbow 95">
              <a:extLst>
                <a:ext uri="{FF2B5EF4-FFF2-40B4-BE49-F238E27FC236}">
                  <a16:creationId xmlns:a16="http://schemas.microsoft.com/office/drawing/2014/main" id="{D6B365E4-2FD7-9FC0-2A31-9D2A8AE09B02}"/>
                </a:ext>
              </a:extLst>
            </p:cNvPr>
            <p:cNvCxnSpPr>
              <a:cxnSpLocks/>
              <a:stCxn id="95" idx="3"/>
              <a:endCxn id="114" idx="3"/>
            </p:cNvCxnSpPr>
            <p:nvPr/>
          </p:nvCxnSpPr>
          <p:spPr>
            <a:xfrm flipV="1">
              <a:off x="17908894" y="5128181"/>
              <a:ext cx="127177" cy="2398536"/>
            </a:xfrm>
            <a:prstGeom prst="bentConnector3">
              <a:avLst>
                <a:gd name="adj1" fmla="val 279749"/>
              </a:avLst>
            </a:prstGeom>
            <a:ln w="127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6A63836E-1BA3-5A63-31E1-4CBB639EDD14}"/>
                </a:ext>
              </a:extLst>
            </p:cNvPr>
            <p:cNvCxnSpPr>
              <a:cxnSpLocks/>
              <a:endCxn id="98" idx="1"/>
            </p:cNvCxnSpPr>
            <p:nvPr/>
          </p:nvCxnSpPr>
          <p:spPr>
            <a:xfrm>
              <a:off x="15765559" y="5649833"/>
              <a:ext cx="183861" cy="407526"/>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sp>
          <p:nvSpPr>
            <p:cNvPr id="98" name="Oval 97">
              <a:extLst>
                <a:ext uri="{FF2B5EF4-FFF2-40B4-BE49-F238E27FC236}">
                  <a16:creationId xmlns:a16="http://schemas.microsoft.com/office/drawing/2014/main" id="{D110DA2D-70C8-723C-B877-977560F55B2C}"/>
                </a:ext>
              </a:extLst>
            </p:cNvPr>
            <p:cNvSpPr/>
            <p:nvPr/>
          </p:nvSpPr>
          <p:spPr>
            <a:xfrm>
              <a:off x="15892091" y="6000030"/>
              <a:ext cx="391464" cy="391464"/>
            </a:xfrm>
            <a:prstGeom prst="ellipse">
              <a:avLst/>
            </a:prstGeom>
            <a:solidFill>
              <a:schemeClr val="accent2">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Oval 98">
              <a:extLst>
                <a:ext uri="{FF2B5EF4-FFF2-40B4-BE49-F238E27FC236}">
                  <a16:creationId xmlns:a16="http://schemas.microsoft.com/office/drawing/2014/main" id="{B7E200BF-2D0E-F86F-E9EB-1FA6DC4B56E8}"/>
                </a:ext>
              </a:extLst>
            </p:cNvPr>
            <p:cNvSpPr/>
            <p:nvPr/>
          </p:nvSpPr>
          <p:spPr>
            <a:xfrm>
              <a:off x="15694771" y="6456731"/>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00" name="Straight Arrow Connector 99">
              <a:extLst>
                <a:ext uri="{FF2B5EF4-FFF2-40B4-BE49-F238E27FC236}">
                  <a16:creationId xmlns:a16="http://schemas.microsoft.com/office/drawing/2014/main" id="{45655039-373D-199A-2E4B-22A03F13CCFD}"/>
                </a:ext>
              </a:extLst>
            </p:cNvPr>
            <p:cNvCxnSpPr>
              <a:cxnSpLocks/>
              <a:endCxn id="98" idx="7"/>
            </p:cNvCxnSpPr>
            <p:nvPr/>
          </p:nvCxnSpPr>
          <p:spPr>
            <a:xfrm flipH="1">
              <a:off x="16226227" y="5959049"/>
              <a:ext cx="142985" cy="98309"/>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5A7EF6CB-821B-75E7-D712-648F25415DB2}"/>
                </a:ext>
              </a:extLst>
            </p:cNvPr>
            <p:cNvCxnSpPr>
              <a:cxnSpLocks/>
              <a:stCxn id="99" idx="7"/>
              <a:endCxn id="98" idx="3"/>
            </p:cNvCxnSpPr>
            <p:nvPr/>
          </p:nvCxnSpPr>
          <p:spPr>
            <a:xfrm flipV="1">
              <a:off x="15818151" y="6334164"/>
              <a:ext cx="131269" cy="143736"/>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74D429B5-1B8C-A045-521C-C4FB28980DFA}"/>
                </a:ext>
              </a:extLst>
            </p:cNvPr>
            <p:cNvCxnSpPr>
              <a:cxnSpLocks/>
              <a:stCxn id="98" idx="5"/>
            </p:cNvCxnSpPr>
            <p:nvPr/>
          </p:nvCxnSpPr>
          <p:spPr>
            <a:xfrm>
              <a:off x="16226227" y="6334164"/>
              <a:ext cx="146131" cy="143736"/>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9D19BE72-D531-87A6-B026-EBB8159C9044}"/>
                </a:ext>
              </a:extLst>
            </p:cNvPr>
            <p:cNvSpPr/>
            <p:nvPr/>
          </p:nvSpPr>
          <p:spPr>
            <a:xfrm>
              <a:off x="15888944" y="6627597"/>
              <a:ext cx="391464" cy="391464"/>
            </a:xfrm>
            <a:prstGeom prst="ellipse">
              <a:avLst/>
            </a:prstGeom>
            <a:solidFill>
              <a:srgbClr val="BC8FDD"/>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Oval 103">
              <a:extLst>
                <a:ext uri="{FF2B5EF4-FFF2-40B4-BE49-F238E27FC236}">
                  <a16:creationId xmlns:a16="http://schemas.microsoft.com/office/drawing/2014/main" id="{D7F66289-A204-1E89-A8CA-3B05606A282B}"/>
                </a:ext>
              </a:extLst>
            </p:cNvPr>
            <p:cNvSpPr/>
            <p:nvPr/>
          </p:nvSpPr>
          <p:spPr>
            <a:xfrm>
              <a:off x="15691625" y="7084301"/>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05" name="Straight Arrow Connector 104">
              <a:extLst>
                <a:ext uri="{FF2B5EF4-FFF2-40B4-BE49-F238E27FC236}">
                  <a16:creationId xmlns:a16="http://schemas.microsoft.com/office/drawing/2014/main" id="{3F5291E0-6661-EFB0-081B-B3CB1A642735}"/>
                </a:ext>
              </a:extLst>
            </p:cNvPr>
            <p:cNvCxnSpPr>
              <a:cxnSpLocks/>
              <a:endCxn id="103" idx="1"/>
            </p:cNvCxnSpPr>
            <p:nvPr/>
          </p:nvCxnSpPr>
          <p:spPr>
            <a:xfrm>
              <a:off x="15815005" y="6582092"/>
              <a:ext cx="131269" cy="102835"/>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11508336-C838-93D8-9285-8369B9A95547}"/>
                </a:ext>
              </a:extLst>
            </p:cNvPr>
            <p:cNvCxnSpPr>
              <a:cxnSpLocks/>
              <a:endCxn id="103" idx="7"/>
            </p:cNvCxnSpPr>
            <p:nvPr/>
          </p:nvCxnSpPr>
          <p:spPr>
            <a:xfrm flipH="1">
              <a:off x="16223080" y="6586617"/>
              <a:ext cx="142985" cy="98309"/>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2B137DFA-42FE-272D-42F0-4C7E45FD42B3}"/>
                </a:ext>
              </a:extLst>
            </p:cNvPr>
            <p:cNvCxnSpPr>
              <a:cxnSpLocks/>
              <a:stCxn id="104" idx="7"/>
              <a:endCxn id="103" idx="3"/>
            </p:cNvCxnSpPr>
            <p:nvPr/>
          </p:nvCxnSpPr>
          <p:spPr>
            <a:xfrm flipV="1">
              <a:off x="15815005" y="6961731"/>
              <a:ext cx="131269" cy="143736"/>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39B151BB-BC04-C048-755D-8FB7BD6E274E}"/>
                </a:ext>
              </a:extLst>
            </p:cNvPr>
            <p:cNvCxnSpPr>
              <a:cxnSpLocks/>
              <a:endCxn id="104" idx="0"/>
            </p:cNvCxnSpPr>
            <p:nvPr/>
          </p:nvCxnSpPr>
          <p:spPr>
            <a:xfrm>
              <a:off x="15763898" y="6603261"/>
              <a:ext cx="0" cy="481039"/>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7BEFABD5-64F2-10DA-0B50-A52EB8872A96}"/>
                </a:ext>
              </a:extLst>
            </p:cNvPr>
            <p:cNvCxnSpPr>
              <a:cxnSpLocks/>
            </p:cNvCxnSpPr>
            <p:nvPr/>
          </p:nvCxnSpPr>
          <p:spPr>
            <a:xfrm>
              <a:off x="15765559" y="7224437"/>
              <a:ext cx="2" cy="193071"/>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sp>
          <p:nvSpPr>
            <p:cNvPr id="110" name="Rectangle 109">
              <a:extLst>
                <a:ext uri="{FF2B5EF4-FFF2-40B4-BE49-F238E27FC236}">
                  <a16:creationId xmlns:a16="http://schemas.microsoft.com/office/drawing/2014/main" id="{9C13BFF2-048F-377B-D069-96BBF11B0D22}"/>
                </a:ext>
              </a:extLst>
            </p:cNvPr>
            <p:cNvSpPr/>
            <p:nvPr/>
          </p:nvSpPr>
          <p:spPr>
            <a:xfrm>
              <a:off x="15671813" y="5459080"/>
              <a:ext cx="2237081" cy="213289"/>
            </a:xfrm>
            <a:prstGeom prst="rect">
              <a:avLst/>
            </a:prstGeom>
            <a:solidFill>
              <a:schemeClr val="accent6">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1" name="Group 110">
              <a:extLst>
                <a:ext uri="{FF2B5EF4-FFF2-40B4-BE49-F238E27FC236}">
                  <a16:creationId xmlns:a16="http://schemas.microsoft.com/office/drawing/2014/main" id="{DDE5F7BB-3D32-417E-EE5E-1F3FEA7FD864}"/>
                </a:ext>
              </a:extLst>
            </p:cNvPr>
            <p:cNvGrpSpPr/>
            <p:nvPr/>
          </p:nvGrpSpPr>
          <p:grpSpPr>
            <a:xfrm>
              <a:off x="15841927" y="5129647"/>
              <a:ext cx="1937775" cy="329433"/>
              <a:chOff x="15841927" y="5129647"/>
              <a:chExt cx="1499709" cy="329433"/>
            </a:xfrm>
          </p:grpSpPr>
          <p:cxnSp>
            <p:nvCxnSpPr>
              <p:cNvPr id="116" name="Straight Arrow Connector 115">
                <a:extLst>
                  <a:ext uri="{FF2B5EF4-FFF2-40B4-BE49-F238E27FC236}">
                    <a16:creationId xmlns:a16="http://schemas.microsoft.com/office/drawing/2014/main" id="{F9F96FB0-4643-5FE9-0C40-90B638430C9E}"/>
                  </a:ext>
                </a:extLst>
              </p:cNvPr>
              <p:cNvCxnSpPr>
                <a:cxnSpLocks/>
              </p:cNvCxnSpPr>
              <p:nvPr/>
            </p:nvCxnSpPr>
            <p:spPr>
              <a:xfrm>
                <a:off x="15841927" y="5129647"/>
                <a:ext cx="0" cy="329433"/>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CFA48F90-425C-6C65-ABD0-F5090EBFF9EA}"/>
                  </a:ext>
                </a:extLst>
              </p:cNvPr>
              <p:cNvCxnSpPr>
                <a:cxnSpLocks/>
              </p:cNvCxnSpPr>
              <p:nvPr/>
            </p:nvCxnSpPr>
            <p:spPr>
              <a:xfrm>
                <a:off x="16349485" y="5129647"/>
                <a:ext cx="0" cy="329433"/>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90E68A89-3878-0300-B191-692D1C0A53E7}"/>
                  </a:ext>
                </a:extLst>
              </p:cNvPr>
              <p:cNvCxnSpPr>
                <a:cxnSpLocks/>
              </p:cNvCxnSpPr>
              <p:nvPr/>
            </p:nvCxnSpPr>
            <p:spPr>
              <a:xfrm>
                <a:off x="16881459" y="5129647"/>
                <a:ext cx="0" cy="329433"/>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DC16BD05-C974-AFE3-9AC1-7EDBA03945A0}"/>
                  </a:ext>
                </a:extLst>
              </p:cNvPr>
              <p:cNvCxnSpPr>
                <a:cxnSpLocks/>
              </p:cNvCxnSpPr>
              <p:nvPr/>
            </p:nvCxnSpPr>
            <p:spPr>
              <a:xfrm>
                <a:off x="17341636" y="5129647"/>
                <a:ext cx="0" cy="329433"/>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grpSp>
        <p:sp>
          <p:nvSpPr>
            <p:cNvPr id="112" name="Rectangle 111">
              <a:extLst>
                <a:ext uri="{FF2B5EF4-FFF2-40B4-BE49-F238E27FC236}">
                  <a16:creationId xmlns:a16="http://schemas.microsoft.com/office/drawing/2014/main" id="{11DAA9ED-E808-1C58-C9B0-CEE0D2963C34}"/>
                </a:ext>
              </a:extLst>
            </p:cNvPr>
            <p:cNvSpPr/>
            <p:nvPr/>
          </p:nvSpPr>
          <p:spPr>
            <a:xfrm rot="16200000">
              <a:off x="17721296" y="6701324"/>
              <a:ext cx="1003007" cy="282129"/>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Rec Bus</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13" name="Connector: Elbow 112">
              <a:extLst>
                <a:ext uri="{FF2B5EF4-FFF2-40B4-BE49-F238E27FC236}">
                  <a16:creationId xmlns:a16="http://schemas.microsoft.com/office/drawing/2014/main" id="{A56EC0E9-415A-0D39-9F62-4CF24CAD060D}"/>
                </a:ext>
              </a:extLst>
            </p:cNvPr>
            <p:cNvCxnSpPr>
              <a:cxnSpLocks/>
              <a:stCxn id="112" idx="3"/>
              <a:endCxn id="110" idx="3"/>
            </p:cNvCxnSpPr>
            <p:nvPr/>
          </p:nvCxnSpPr>
          <p:spPr>
            <a:xfrm rot="16200000" flipV="1">
              <a:off x="17678267" y="5796352"/>
              <a:ext cx="775160" cy="313906"/>
            </a:xfrm>
            <a:prstGeom prst="bentConnector2">
              <a:avLst/>
            </a:prstGeom>
            <a:ln w="127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4" name="Rectangle 113">
              <a:extLst>
                <a:ext uri="{FF2B5EF4-FFF2-40B4-BE49-F238E27FC236}">
                  <a16:creationId xmlns:a16="http://schemas.microsoft.com/office/drawing/2014/main" id="{6048D0D9-F773-E3D2-88C9-3C9EB8C7537A}"/>
                </a:ext>
              </a:extLst>
            </p:cNvPr>
            <p:cNvSpPr/>
            <p:nvPr/>
          </p:nvSpPr>
          <p:spPr>
            <a:xfrm>
              <a:off x="15661723" y="4949740"/>
              <a:ext cx="2374348" cy="356882"/>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Memory</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DCF87F59-86F8-8C97-0D17-4465EE3B2785}"/>
              </a:ext>
            </a:extLst>
          </p:cNvPr>
          <p:cNvGrpSpPr/>
          <p:nvPr/>
        </p:nvGrpSpPr>
        <p:grpSpPr>
          <a:xfrm>
            <a:off x="7479428" y="3051487"/>
            <a:ext cx="831392" cy="784052"/>
            <a:chOff x="7479428" y="3051487"/>
            <a:chExt cx="831392" cy="784052"/>
          </a:xfrm>
        </p:grpSpPr>
        <p:sp>
          <p:nvSpPr>
            <p:cNvPr id="120" name="Rectangle 119">
              <a:extLst>
                <a:ext uri="{FF2B5EF4-FFF2-40B4-BE49-F238E27FC236}">
                  <a16:creationId xmlns:a16="http://schemas.microsoft.com/office/drawing/2014/main" id="{AF190804-50E2-A362-118B-B0752AD56376}"/>
                </a:ext>
              </a:extLst>
            </p:cNvPr>
            <p:cNvSpPr/>
            <p:nvPr/>
          </p:nvSpPr>
          <p:spPr>
            <a:xfrm>
              <a:off x="7479428" y="3051487"/>
              <a:ext cx="831392" cy="607294"/>
            </a:xfrm>
            <a:prstGeom prst="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Calibri" panose="020F0502020204030204"/>
                  <a:ea typeface="等线" panose="03000509000000000000" pitchFamily="65" charset="-122"/>
                  <a:cs typeface="+mn-cs"/>
                  <a:sym typeface="Arial"/>
                </a:rPr>
                <a:t>RISCV CPU</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cxnSp>
          <p:nvCxnSpPr>
            <p:cNvPr id="121" name="Straight Arrow Connector 120">
              <a:extLst>
                <a:ext uri="{FF2B5EF4-FFF2-40B4-BE49-F238E27FC236}">
                  <a16:creationId xmlns:a16="http://schemas.microsoft.com/office/drawing/2014/main" id="{DA5E1FB9-4A44-21D0-17AF-A07CA4A8B709}"/>
                </a:ext>
              </a:extLst>
            </p:cNvPr>
            <p:cNvCxnSpPr>
              <a:cxnSpLocks/>
              <a:stCxn id="120" idx="2"/>
            </p:cNvCxnSpPr>
            <p:nvPr/>
          </p:nvCxnSpPr>
          <p:spPr>
            <a:xfrm>
              <a:off x="7895124" y="3658781"/>
              <a:ext cx="149" cy="176758"/>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122" name="Arrow: Right 121">
            <a:extLst>
              <a:ext uri="{FF2B5EF4-FFF2-40B4-BE49-F238E27FC236}">
                <a16:creationId xmlns:a16="http://schemas.microsoft.com/office/drawing/2014/main" id="{980070C2-D0A7-F838-8738-C5D8B559CDF8}"/>
              </a:ext>
            </a:extLst>
          </p:cNvPr>
          <p:cNvSpPr/>
          <p:nvPr/>
        </p:nvSpPr>
        <p:spPr>
          <a:xfrm rot="766827">
            <a:off x="1394129" y="3376433"/>
            <a:ext cx="4779399" cy="396376"/>
          </a:xfrm>
          <a:prstGeom prst="rightArrow">
            <a:avLst/>
          </a:prstGeom>
          <a:solidFill>
            <a:sysClr val="windowText" lastClr="000000"/>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kern="0" dirty="0">
                <a:solidFill>
                  <a:prstClr val="white"/>
                </a:solidFill>
                <a:latin typeface="Calibri" panose="020F0502020204030204"/>
              </a:rPr>
              <a:t>Automating </a:t>
            </a:r>
            <a:r>
              <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rPr>
              <a:t>Specialized Accelerator</a:t>
            </a:r>
            <a:r>
              <a:rPr kumimoji="0" lang="en-US" sz="1600" b="0" i="0" u="none" strike="noStrike" kern="0" cap="none" spc="0" normalizeH="0" noProof="0" dirty="0">
                <a:ln>
                  <a:noFill/>
                </a:ln>
                <a:solidFill>
                  <a:prstClr val="white"/>
                </a:solidFill>
                <a:effectLst/>
                <a:uLnTx/>
                <a:uFillTx/>
                <a:latin typeface="Calibri" panose="020F0502020204030204"/>
                <a:ea typeface="+mn-ea"/>
                <a:cs typeface="+mn-cs"/>
              </a:rPr>
              <a:t> Design</a:t>
            </a:r>
            <a:endPar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4" name="TextBox 163">
            <a:extLst>
              <a:ext uri="{FF2B5EF4-FFF2-40B4-BE49-F238E27FC236}">
                <a16:creationId xmlns:a16="http://schemas.microsoft.com/office/drawing/2014/main" id="{F04A859D-8C50-67C7-1B62-941052DA60E0}"/>
              </a:ext>
            </a:extLst>
          </p:cNvPr>
          <p:cNvSpPr txBox="1"/>
          <p:nvPr/>
        </p:nvSpPr>
        <p:spPr>
          <a:xfrm>
            <a:off x="3999088" y="4978940"/>
            <a:ext cx="2309192" cy="646331"/>
          </a:xfrm>
          <a:prstGeom prst="rect">
            <a:avLst/>
          </a:prstGeom>
          <a:noFill/>
        </p:spPr>
        <p:txBody>
          <a:bodyPr wrap="square">
            <a:spAutoFit/>
          </a:bodyPr>
          <a:lstStyle/>
          <a:p>
            <a:pPr algn="ctr"/>
            <a:r>
              <a:rPr kumimoji="0" lang="en-US" altLang="zh-CN" sz="1800" b="1" i="0" u="none" strike="noStrike" kern="1200" cap="none" spc="0" normalizeH="0" baseline="0" noProof="0" dirty="0">
                <a:ln>
                  <a:noFill/>
                </a:ln>
                <a:effectLst/>
                <a:uLnTx/>
                <a:uFillTx/>
                <a:latin typeface="Calibri" panose="020F0502020204030204"/>
                <a:ea typeface="+mn-ea"/>
                <a:cs typeface="+mn-cs"/>
              </a:rPr>
              <a:t>Chisel-based</a:t>
            </a:r>
          </a:p>
          <a:p>
            <a:pPr algn="ctr"/>
            <a:r>
              <a:rPr lang="en-US" altLang="zh-CN" b="1" dirty="0">
                <a:latin typeface="Calibri" panose="020F0502020204030204"/>
              </a:rPr>
              <a:t>Hardware Generator</a:t>
            </a:r>
            <a:endParaRPr lang="en-US" dirty="0"/>
          </a:p>
        </p:txBody>
      </p:sp>
      <p:sp>
        <p:nvSpPr>
          <p:cNvPr id="133" name="TextBox 132">
            <a:extLst>
              <a:ext uri="{FF2B5EF4-FFF2-40B4-BE49-F238E27FC236}">
                <a16:creationId xmlns:a16="http://schemas.microsoft.com/office/drawing/2014/main" id="{E2670AE5-9200-9529-E866-2B3A5A386F95}"/>
              </a:ext>
            </a:extLst>
          </p:cNvPr>
          <p:cNvSpPr txBox="1"/>
          <p:nvPr/>
        </p:nvSpPr>
        <p:spPr>
          <a:xfrm>
            <a:off x="1100338" y="5785251"/>
            <a:ext cx="2785447" cy="369332"/>
          </a:xfrm>
          <a:prstGeom prst="rect">
            <a:avLst/>
          </a:prstGeom>
          <a:noFill/>
        </p:spPr>
        <p:txBody>
          <a:bodyPr wrap="square">
            <a:spAutoFit/>
          </a:bodyPr>
          <a:lstStyle/>
          <a:p>
            <a:pPr algn="ctr"/>
            <a:r>
              <a:rPr kumimoji="0" lang="en-US" sz="1800" b="1" i="0" u="none" strike="noStrike" kern="1200" cap="none" spc="0" normalizeH="0" baseline="0" noProof="0" dirty="0">
                <a:ln>
                  <a:noFill/>
                </a:ln>
                <a:effectLst/>
                <a:uLnTx/>
                <a:uFillTx/>
                <a:latin typeface="Calibri" panose="020F0502020204030204"/>
                <a:ea typeface="+mn-ea"/>
                <a:cs typeface="+mn-cs"/>
              </a:rPr>
              <a:t>Arch. Desc. Graph</a:t>
            </a:r>
            <a:r>
              <a:rPr kumimoji="0" lang="en-US" sz="1800" b="1" i="0" u="none" strike="noStrike" kern="1200" cap="none" spc="0" normalizeH="0" noProof="0" dirty="0">
                <a:ln>
                  <a:noFill/>
                </a:ln>
                <a:effectLst/>
                <a:uLnTx/>
                <a:uFillTx/>
                <a:latin typeface="Calibri" panose="020F0502020204030204"/>
                <a:ea typeface="+mn-ea"/>
                <a:cs typeface="+mn-cs"/>
              </a:rPr>
              <a:t> </a:t>
            </a:r>
            <a:r>
              <a:rPr lang="en-US" b="1" dirty="0">
                <a:latin typeface="Calibri" panose="020F0502020204030204"/>
              </a:rPr>
              <a:t>(ADG)</a:t>
            </a:r>
            <a:endParaRPr lang="en-US" dirty="0"/>
          </a:p>
        </p:txBody>
      </p:sp>
      <p:grpSp>
        <p:nvGrpSpPr>
          <p:cNvPr id="181" name="Group 180">
            <a:extLst>
              <a:ext uri="{FF2B5EF4-FFF2-40B4-BE49-F238E27FC236}">
                <a16:creationId xmlns:a16="http://schemas.microsoft.com/office/drawing/2014/main" id="{076722B3-A236-7B60-1B1B-8BEFB819FEC1}"/>
              </a:ext>
            </a:extLst>
          </p:cNvPr>
          <p:cNvGrpSpPr/>
          <p:nvPr/>
        </p:nvGrpSpPr>
        <p:grpSpPr>
          <a:xfrm>
            <a:off x="792401" y="3779050"/>
            <a:ext cx="3433704" cy="2087845"/>
            <a:chOff x="792401" y="3779050"/>
            <a:chExt cx="3182728" cy="2087845"/>
          </a:xfrm>
        </p:grpSpPr>
        <p:sp>
          <p:nvSpPr>
            <p:cNvPr id="123" name="Cloud 122">
              <a:extLst>
                <a:ext uri="{FF2B5EF4-FFF2-40B4-BE49-F238E27FC236}">
                  <a16:creationId xmlns:a16="http://schemas.microsoft.com/office/drawing/2014/main" id="{FB0302F5-17DA-693F-3632-9E212048AA5E}"/>
                </a:ext>
              </a:extLst>
            </p:cNvPr>
            <p:cNvSpPr/>
            <p:nvPr/>
          </p:nvSpPr>
          <p:spPr>
            <a:xfrm>
              <a:off x="792401" y="3779050"/>
              <a:ext cx="3182728" cy="2087845"/>
            </a:xfrm>
            <a:prstGeom prst="clou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200">
                <a:defRPr/>
              </a:pPr>
              <a:endParaRPr lang="en-US" sz="2000" kern="0" dirty="0">
                <a:solidFill>
                  <a:prstClr val="black"/>
                </a:solidFill>
                <a:latin typeface="Calibri" panose="020F0502020204030204"/>
                <a:ea typeface="宋体" panose="02010600030101010101" pitchFamily="2" charset="-122"/>
              </a:endParaRPr>
            </a:p>
          </p:txBody>
        </p:sp>
        <p:pic>
          <p:nvPicPr>
            <p:cNvPr id="128" name="Picture 127">
              <a:extLst>
                <a:ext uri="{FF2B5EF4-FFF2-40B4-BE49-F238E27FC236}">
                  <a16:creationId xmlns:a16="http://schemas.microsoft.com/office/drawing/2014/main" id="{9C3F461A-7B07-3C0E-C221-21B5118CF4EC}"/>
                </a:ext>
              </a:extLst>
            </p:cNvPr>
            <p:cNvPicPr>
              <a:picLocks noChangeAspect="1"/>
            </p:cNvPicPr>
            <p:nvPr/>
          </p:nvPicPr>
          <p:blipFill>
            <a:blip r:embed="rId4"/>
            <a:stretch>
              <a:fillRect/>
            </a:stretch>
          </p:blipFill>
          <p:spPr>
            <a:xfrm>
              <a:off x="1246345" y="4172616"/>
              <a:ext cx="1315662" cy="1300712"/>
            </a:xfrm>
            <a:prstGeom prst="rect">
              <a:avLst/>
            </a:prstGeom>
          </p:spPr>
        </p:pic>
      </p:grpSp>
      <p:grpSp>
        <p:nvGrpSpPr>
          <p:cNvPr id="18" name="Group 17">
            <a:extLst>
              <a:ext uri="{FF2B5EF4-FFF2-40B4-BE49-F238E27FC236}">
                <a16:creationId xmlns:a16="http://schemas.microsoft.com/office/drawing/2014/main" id="{4FA80758-8160-CE38-8A9C-234141C5C20B}"/>
              </a:ext>
            </a:extLst>
          </p:cNvPr>
          <p:cNvGrpSpPr/>
          <p:nvPr/>
        </p:nvGrpSpPr>
        <p:grpSpPr>
          <a:xfrm>
            <a:off x="8641737" y="3051487"/>
            <a:ext cx="3141536" cy="1200429"/>
            <a:chOff x="8641737" y="3051487"/>
            <a:chExt cx="3141536" cy="1200429"/>
          </a:xfrm>
        </p:grpSpPr>
        <p:sp>
          <p:nvSpPr>
            <p:cNvPr id="130" name="Rectangle 129">
              <a:extLst>
                <a:ext uri="{FF2B5EF4-FFF2-40B4-BE49-F238E27FC236}">
                  <a16:creationId xmlns:a16="http://schemas.microsoft.com/office/drawing/2014/main" id="{7530D461-4D81-BD44-4B2B-AF00EA453C00}"/>
                </a:ext>
              </a:extLst>
            </p:cNvPr>
            <p:cNvSpPr/>
            <p:nvPr/>
          </p:nvSpPr>
          <p:spPr>
            <a:xfrm>
              <a:off x="9177268" y="3051487"/>
              <a:ext cx="831392" cy="607294"/>
            </a:xfrm>
            <a:prstGeom prst="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Calibri" panose="020F0502020204030204"/>
                  <a:ea typeface="等线" panose="03000509000000000000" pitchFamily="65" charset="-122"/>
                  <a:cs typeface="+mn-cs"/>
                  <a:sym typeface="Arial"/>
                </a:rPr>
                <a:t>RISCV CPU</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
          <p:nvSpPr>
            <p:cNvPr id="131" name="Rectangle 130">
              <a:extLst>
                <a:ext uri="{FF2B5EF4-FFF2-40B4-BE49-F238E27FC236}">
                  <a16:creationId xmlns:a16="http://schemas.microsoft.com/office/drawing/2014/main" id="{A28362E9-776B-807E-4EC6-F7CD8737920A}"/>
                </a:ext>
              </a:extLst>
            </p:cNvPr>
            <p:cNvSpPr/>
            <p:nvPr/>
          </p:nvSpPr>
          <p:spPr>
            <a:xfrm>
              <a:off x="10875372" y="3051487"/>
              <a:ext cx="831392" cy="607294"/>
            </a:xfrm>
            <a:prstGeom prst="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Calibri" panose="020F0502020204030204"/>
                  <a:ea typeface="等线" panose="03000509000000000000" pitchFamily="65" charset="-122"/>
                  <a:cs typeface="+mn-cs"/>
                  <a:sym typeface="Arial"/>
                </a:rPr>
                <a:t>RISCV CPU</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cxnSp>
          <p:nvCxnSpPr>
            <p:cNvPr id="132" name="Straight Arrow Connector 131">
              <a:extLst>
                <a:ext uri="{FF2B5EF4-FFF2-40B4-BE49-F238E27FC236}">
                  <a16:creationId xmlns:a16="http://schemas.microsoft.com/office/drawing/2014/main" id="{A7F75148-F211-E2DF-D561-0F6C0F36F825}"/>
                </a:ext>
              </a:extLst>
            </p:cNvPr>
            <p:cNvCxnSpPr>
              <a:cxnSpLocks/>
              <a:stCxn id="130" idx="2"/>
            </p:cNvCxnSpPr>
            <p:nvPr/>
          </p:nvCxnSpPr>
          <p:spPr>
            <a:xfrm>
              <a:off x="9592964" y="3658781"/>
              <a:ext cx="0" cy="176758"/>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1FDD21E3-D65E-8249-A9F1-DCAEA784FF65}"/>
                </a:ext>
              </a:extLst>
            </p:cNvPr>
            <p:cNvSpPr/>
            <p:nvPr/>
          </p:nvSpPr>
          <p:spPr>
            <a:xfrm>
              <a:off x="8641737" y="3823877"/>
              <a:ext cx="1460206" cy="428039"/>
            </a:xfrm>
            <a:prstGeom prst="roundRect">
              <a:avLst/>
            </a:prstGeom>
            <a:solidFill>
              <a:schemeClr val="accent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a:solidFill>
                    <a:schemeClr val="tx1"/>
                  </a:solidFill>
                </a:rPr>
                <a:t>Acce.</a:t>
              </a:r>
            </a:p>
          </p:txBody>
        </p:sp>
        <p:sp>
          <p:nvSpPr>
            <p:cNvPr id="134" name="Rectangle: Rounded Corners 133">
              <a:extLst>
                <a:ext uri="{FF2B5EF4-FFF2-40B4-BE49-F238E27FC236}">
                  <a16:creationId xmlns:a16="http://schemas.microsoft.com/office/drawing/2014/main" id="{35228A5B-BB84-F929-3CBB-CDCD46A0D50C}"/>
                </a:ext>
              </a:extLst>
            </p:cNvPr>
            <p:cNvSpPr/>
            <p:nvPr/>
          </p:nvSpPr>
          <p:spPr>
            <a:xfrm>
              <a:off x="10323067" y="3818286"/>
              <a:ext cx="1460206" cy="428039"/>
            </a:xfrm>
            <a:prstGeom prst="roundRect">
              <a:avLst/>
            </a:prstGeom>
            <a:solidFill>
              <a:schemeClr val="accent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a:solidFill>
                    <a:schemeClr val="tx1"/>
                  </a:solidFill>
                </a:rPr>
                <a:t>Acce.</a:t>
              </a:r>
            </a:p>
          </p:txBody>
        </p:sp>
        <p:cxnSp>
          <p:nvCxnSpPr>
            <p:cNvPr id="140" name="Straight Arrow Connector 139">
              <a:extLst>
                <a:ext uri="{FF2B5EF4-FFF2-40B4-BE49-F238E27FC236}">
                  <a16:creationId xmlns:a16="http://schemas.microsoft.com/office/drawing/2014/main" id="{6C1086FF-A433-4B6B-60B7-562D57AA1DCF}"/>
                </a:ext>
              </a:extLst>
            </p:cNvPr>
            <p:cNvCxnSpPr>
              <a:cxnSpLocks/>
            </p:cNvCxnSpPr>
            <p:nvPr/>
          </p:nvCxnSpPr>
          <p:spPr>
            <a:xfrm>
              <a:off x="11308958" y="3658781"/>
              <a:ext cx="0" cy="176758"/>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790E3A17-7250-CAF5-01D1-B3A49F808468}"/>
                </a:ext>
              </a:extLst>
            </p:cNvPr>
            <p:cNvSpPr/>
            <p:nvPr/>
          </p:nvSpPr>
          <p:spPr>
            <a:xfrm>
              <a:off x="8810257" y="3917976"/>
              <a:ext cx="217690" cy="99309"/>
            </a:xfrm>
            <a:prstGeom prst="rect">
              <a:avLst/>
            </a:prstGeom>
            <a:solidFill>
              <a:srgbClr val="F4B18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9D23D937-9AE3-62F2-F6D0-6F7C581FDB20}"/>
                </a:ext>
              </a:extLst>
            </p:cNvPr>
            <p:cNvSpPr/>
            <p:nvPr/>
          </p:nvSpPr>
          <p:spPr>
            <a:xfrm>
              <a:off x="9071502" y="3917976"/>
              <a:ext cx="217690" cy="99309"/>
            </a:xfrm>
            <a:prstGeom prst="rect">
              <a:avLst/>
            </a:prstGeom>
            <a:solidFill>
              <a:srgbClr val="F4B18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3000747B-36D7-6B93-B751-FEF706E46B88}"/>
                </a:ext>
              </a:extLst>
            </p:cNvPr>
            <p:cNvSpPr/>
            <p:nvPr/>
          </p:nvSpPr>
          <p:spPr>
            <a:xfrm>
              <a:off x="8810257" y="4057586"/>
              <a:ext cx="217690" cy="99309"/>
            </a:xfrm>
            <a:prstGeom prst="rect">
              <a:avLst/>
            </a:prstGeom>
            <a:solidFill>
              <a:srgbClr val="BC8FD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571B6FD2-EE3A-B725-FED3-47EF41B5975F}"/>
                </a:ext>
              </a:extLst>
            </p:cNvPr>
            <p:cNvSpPr/>
            <p:nvPr/>
          </p:nvSpPr>
          <p:spPr>
            <a:xfrm>
              <a:off x="9071502" y="4054325"/>
              <a:ext cx="217690" cy="99309"/>
            </a:xfrm>
            <a:prstGeom prst="rect">
              <a:avLst/>
            </a:prstGeom>
            <a:solidFill>
              <a:srgbClr val="F4B18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6BB42E79-4847-5F72-F8BB-BFB67524B173}"/>
                </a:ext>
              </a:extLst>
            </p:cNvPr>
            <p:cNvSpPr/>
            <p:nvPr/>
          </p:nvSpPr>
          <p:spPr>
            <a:xfrm>
              <a:off x="10505282" y="3907066"/>
              <a:ext cx="217690" cy="99309"/>
            </a:xfrm>
            <a:prstGeom prst="rect">
              <a:avLst/>
            </a:prstGeom>
            <a:solidFill>
              <a:srgbClr val="F4B18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75FFF9FB-EA19-3962-C6C5-61626B395100}"/>
                </a:ext>
              </a:extLst>
            </p:cNvPr>
            <p:cNvSpPr/>
            <p:nvPr/>
          </p:nvSpPr>
          <p:spPr>
            <a:xfrm>
              <a:off x="10766527" y="3907066"/>
              <a:ext cx="217690" cy="99309"/>
            </a:xfrm>
            <a:prstGeom prst="rect">
              <a:avLst/>
            </a:prstGeom>
            <a:solidFill>
              <a:srgbClr val="F4B18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93FEE1A1-9A02-0759-C74E-2D0EA198CD2D}"/>
                </a:ext>
              </a:extLst>
            </p:cNvPr>
            <p:cNvSpPr/>
            <p:nvPr/>
          </p:nvSpPr>
          <p:spPr>
            <a:xfrm>
              <a:off x="10505282" y="4046676"/>
              <a:ext cx="217690" cy="99309"/>
            </a:xfrm>
            <a:prstGeom prst="rect">
              <a:avLst/>
            </a:prstGeom>
            <a:solidFill>
              <a:srgbClr val="BC8FD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1BF7073E-74BE-2662-9FEC-5933B22B6292}"/>
                </a:ext>
              </a:extLst>
            </p:cNvPr>
            <p:cNvSpPr/>
            <p:nvPr/>
          </p:nvSpPr>
          <p:spPr>
            <a:xfrm>
              <a:off x="10766527" y="4043415"/>
              <a:ext cx="217690" cy="99309"/>
            </a:xfrm>
            <a:prstGeom prst="rect">
              <a:avLst/>
            </a:prstGeom>
            <a:solidFill>
              <a:srgbClr val="F4B18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D83BCA60-894C-0919-2B38-DCFFBD0F16F2}"/>
              </a:ext>
            </a:extLst>
          </p:cNvPr>
          <p:cNvGrpSpPr/>
          <p:nvPr/>
        </p:nvGrpSpPr>
        <p:grpSpPr>
          <a:xfrm>
            <a:off x="7460485" y="1682681"/>
            <a:ext cx="4246279" cy="1268466"/>
            <a:chOff x="7460485" y="1932319"/>
            <a:chExt cx="4246279" cy="1018828"/>
          </a:xfrm>
        </p:grpSpPr>
        <p:sp>
          <p:nvSpPr>
            <p:cNvPr id="165" name="Rectangle 164">
              <a:extLst>
                <a:ext uri="{FF2B5EF4-FFF2-40B4-BE49-F238E27FC236}">
                  <a16:creationId xmlns:a16="http://schemas.microsoft.com/office/drawing/2014/main" id="{C2849A7A-0BE7-5B21-B2D6-9E7CF971D369}"/>
                </a:ext>
              </a:extLst>
            </p:cNvPr>
            <p:cNvSpPr/>
            <p:nvPr/>
          </p:nvSpPr>
          <p:spPr>
            <a:xfrm>
              <a:off x="7463284" y="2662538"/>
              <a:ext cx="4243480" cy="28860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Network-on-Chip</a:t>
              </a:r>
            </a:p>
          </p:txBody>
        </p:sp>
        <p:sp>
          <p:nvSpPr>
            <p:cNvPr id="166" name="Rectangle 165">
              <a:extLst>
                <a:ext uri="{FF2B5EF4-FFF2-40B4-BE49-F238E27FC236}">
                  <a16:creationId xmlns:a16="http://schemas.microsoft.com/office/drawing/2014/main" id="{4FE637AF-66A1-E054-36BA-89D19683B872}"/>
                </a:ext>
              </a:extLst>
            </p:cNvPr>
            <p:cNvSpPr/>
            <p:nvPr/>
          </p:nvSpPr>
          <p:spPr>
            <a:xfrm>
              <a:off x="7463284" y="2296997"/>
              <a:ext cx="4243480" cy="28860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LLC</a:t>
              </a:r>
            </a:p>
          </p:txBody>
        </p:sp>
        <p:sp>
          <p:nvSpPr>
            <p:cNvPr id="167" name="Rectangle 166">
              <a:extLst>
                <a:ext uri="{FF2B5EF4-FFF2-40B4-BE49-F238E27FC236}">
                  <a16:creationId xmlns:a16="http://schemas.microsoft.com/office/drawing/2014/main" id="{5D284819-8F8F-7E61-3F4A-0F88D0FD78A8}"/>
                </a:ext>
              </a:extLst>
            </p:cNvPr>
            <p:cNvSpPr/>
            <p:nvPr/>
          </p:nvSpPr>
          <p:spPr>
            <a:xfrm>
              <a:off x="7460485" y="1932319"/>
              <a:ext cx="4243480" cy="28860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DRAM</a:t>
              </a:r>
            </a:p>
          </p:txBody>
        </p:sp>
      </p:grpSp>
      <p:grpSp>
        <p:nvGrpSpPr>
          <p:cNvPr id="13" name="Group 12">
            <a:extLst>
              <a:ext uri="{FF2B5EF4-FFF2-40B4-BE49-F238E27FC236}">
                <a16:creationId xmlns:a16="http://schemas.microsoft.com/office/drawing/2014/main" id="{A3D2FC7D-BEA0-B4D3-C853-E10DCB5CF48C}"/>
              </a:ext>
            </a:extLst>
          </p:cNvPr>
          <p:cNvGrpSpPr/>
          <p:nvPr/>
        </p:nvGrpSpPr>
        <p:grpSpPr>
          <a:xfrm>
            <a:off x="6148077" y="1429912"/>
            <a:ext cx="5702854" cy="4874937"/>
            <a:chOff x="6148077" y="1429912"/>
            <a:chExt cx="5702854" cy="4874937"/>
          </a:xfrm>
        </p:grpSpPr>
        <p:cxnSp>
          <p:nvCxnSpPr>
            <p:cNvPr id="29" name="Connector: Elbow 28">
              <a:extLst>
                <a:ext uri="{FF2B5EF4-FFF2-40B4-BE49-F238E27FC236}">
                  <a16:creationId xmlns:a16="http://schemas.microsoft.com/office/drawing/2014/main" id="{521E49B6-A934-CD30-1792-81BC205434B1}"/>
                </a:ext>
              </a:extLst>
            </p:cNvPr>
            <p:cNvCxnSpPr>
              <a:cxnSpLocks/>
            </p:cNvCxnSpPr>
            <p:nvPr/>
          </p:nvCxnSpPr>
          <p:spPr>
            <a:xfrm rot="5400000">
              <a:off x="4343402" y="3267073"/>
              <a:ext cx="4854228" cy="1221324"/>
            </a:xfrm>
            <a:prstGeom prst="bentConnector3">
              <a:avLst>
                <a:gd name="adj1" fmla="val 46628"/>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5" name="Connector: Elbow 174">
              <a:extLst>
                <a:ext uri="{FF2B5EF4-FFF2-40B4-BE49-F238E27FC236}">
                  <a16:creationId xmlns:a16="http://schemas.microsoft.com/office/drawing/2014/main" id="{58B5EF23-8980-35A6-A29B-4F49745E9FB8}"/>
                </a:ext>
              </a:extLst>
            </p:cNvPr>
            <p:cNvCxnSpPr>
              <a:cxnSpLocks/>
            </p:cNvCxnSpPr>
            <p:nvPr/>
          </p:nvCxnSpPr>
          <p:spPr>
            <a:xfrm rot="5400000">
              <a:off x="7852168" y="2306084"/>
              <a:ext cx="4874935" cy="3122591"/>
            </a:xfrm>
            <a:prstGeom prst="bentConnector3">
              <a:avLst>
                <a:gd name="adj1" fmla="val 61000"/>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2F61999-7A20-4752-9E1A-246DF044E743}"/>
                </a:ext>
              </a:extLst>
            </p:cNvPr>
            <p:cNvCxnSpPr/>
            <p:nvPr/>
          </p:nvCxnSpPr>
          <p:spPr>
            <a:xfrm>
              <a:off x="7368987" y="1450621"/>
              <a:ext cx="4481944"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D29962B8-F05D-5A22-2E31-53E1E31C109B}"/>
                </a:ext>
              </a:extLst>
            </p:cNvPr>
            <p:cNvCxnSpPr>
              <a:cxnSpLocks/>
            </p:cNvCxnSpPr>
            <p:nvPr/>
          </p:nvCxnSpPr>
          <p:spPr>
            <a:xfrm>
              <a:off x="6148077" y="6304847"/>
              <a:ext cx="2580263"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F6AEE3A7-A337-9CF7-F539-7E50270E220B}"/>
              </a:ext>
            </a:extLst>
          </p:cNvPr>
          <p:cNvSpPr txBox="1"/>
          <p:nvPr/>
        </p:nvSpPr>
        <p:spPr>
          <a:xfrm>
            <a:off x="2701550" y="3981852"/>
            <a:ext cx="1375889" cy="1200329"/>
          </a:xfrm>
          <a:prstGeom prst="rect">
            <a:avLst/>
          </a:prstGeom>
          <a:noFill/>
        </p:spPr>
        <p:txBody>
          <a:bodyPr wrap="none" rtlCol="0">
            <a:spAutoFit/>
          </a:bodyPr>
          <a:lstStyle/>
          <a:p>
            <a:r>
              <a:rPr lang="en-US" b="1" dirty="0"/>
              <a:t>Sys. Params.</a:t>
            </a:r>
          </a:p>
          <a:p>
            <a:r>
              <a:rPr lang="en-US" dirty="0"/>
              <a:t>#cores</a:t>
            </a:r>
          </a:p>
          <a:p>
            <a:r>
              <a:rPr lang="en-US" dirty="0"/>
              <a:t>Net. </a:t>
            </a:r>
            <a:r>
              <a:rPr lang="en-US" dirty="0" err="1"/>
              <a:t>b/W</a:t>
            </a:r>
            <a:endParaRPr lang="en-US" dirty="0"/>
          </a:p>
          <a:p>
            <a:r>
              <a:rPr lang="en-US" dirty="0"/>
              <a:t>Cache Banks</a:t>
            </a:r>
          </a:p>
        </p:txBody>
      </p:sp>
      <p:sp>
        <p:nvSpPr>
          <p:cNvPr id="17" name="Title 4">
            <a:extLst>
              <a:ext uri="{FF2B5EF4-FFF2-40B4-BE49-F238E27FC236}">
                <a16:creationId xmlns:a16="http://schemas.microsoft.com/office/drawing/2014/main" id="{1E795459-3A0C-107C-0358-73E80A6663B3}"/>
              </a:ext>
            </a:extLst>
          </p:cNvPr>
          <p:cNvSpPr txBox="1">
            <a:spLocks/>
          </p:cNvSpPr>
          <p:nvPr/>
        </p:nvSpPr>
        <p:spPr>
          <a:xfrm>
            <a:off x="115502" y="251017"/>
            <a:ext cx="11906451" cy="10443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
        <p:nvSpPr>
          <p:cNvPr id="19" name="Title 4">
            <a:extLst>
              <a:ext uri="{FF2B5EF4-FFF2-40B4-BE49-F238E27FC236}">
                <a16:creationId xmlns:a16="http://schemas.microsoft.com/office/drawing/2014/main" id="{D37428C3-A2D8-04C9-32CD-1B2E00BA5434}"/>
              </a:ext>
            </a:extLst>
          </p:cNvPr>
          <p:cNvSpPr>
            <a:spLocks noGrp="1"/>
          </p:cNvSpPr>
          <p:nvPr>
            <p:ph type="title"/>
          </p:nvPr>
        </p:nvSpPr>
        <p:spPr>
          <a:xfrm>
            <a:off x="285549" y="39221"/>
            <a:ext cx="11906451" cy="772360"/>
          </a:xfrm>
        </p:spPr>
        <p:txBody>
          <a:bodyPr>
            <a:normAutofit fontScale="90000"/>
          </a:bodyPr>
          <a:lstStyle/>
          <a:p>
            <a:r>
              <a:rPr lang="en-US" dirty="0"/>
              <a:t>DSAGEN: Decoupled-Spatial  Architecture Generation</a:t>
            </a:r>
          </a:p>
        </p:txBody>
      </p:sp>
      <p:sp>
        <p:nvSpPr>
          <p:cNvPr id="2" name="Title 1">
            <a:extLst>
              <a:ext uri="{FF2B5EF4-FFF2-40B4-BE49-F238E27FC236}">
                <a16:creationId xmlns:a16="http://schemas.microsoft.com/office/drawing/2014/main" id="{B2EFB9B8-608A-33CA-607E-5BAC11E97A14}"/>
              </a:ext>
            </a:extLst>
          </p:cNvPr>
          <p:cNvSpPr txBox="1">
            <a:spLocks/>
          </p:cNvSpPr>
          <p:nvPr/>
        </p:nvSpPr>
        <p:spPr>
          <a:xfrm>
            <a:off x="2482172" y="470980"/>
            <a:ext cx="4766566" cy="8531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u="sng"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rPr>
              <a:t>D</a:t>
            </a:r>
            <a:r>
              <a:rPr lang="en-US"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rPr>
              <a:t>omain-</a:t>
            </a:r>
            <a:r>
              <a:rPr lang="en-US" u="sng"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rPr>
              <a:t>S</a:t>
            </a:r>
            <a:r>
              <a:rPr lang="en-US"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rPr>
              <a:t>pecific</a:t>
            </a:r>
          </a:p>
        </p:txBody>
      </p:sp>
    </p:spTree>
    <p:custDataLst>
      <p:tags r:id="rId1"/>
    </p:custDataLst>
    <p:extLst>
      <p:ext uri="{BB962C8B-B14F-4D97-AF65-F5344CB8AC3E}">
        <p14:creationId xmlns:p14="http://schemas.microsoft.com/office/powerpoint/2010/main" val="65460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2"/>
                                        </p:tgtEl>
                                      </p:cBhvr>
                                    </p:animEffect>
                                    <p:set>
                                      <p:cBhvr>
                                        <p:cTn id="7" dur="1" fill="hold">
                                          <p:stCondLst>
                                            <p:cond delay="499"/>
                                          </p:stCondLst>
                                        </p:cTn>
                                        <p:tgtEl>
                                          <p:spTgt spid="122"/>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33"/>
                                        </p:tgtEl>
                                        <p:attrNameLst>
                                          <p:attrName>style.visibility</p:attrName>
                                        </p:attrNameLst>
                                      </p:cBhvr>
                                      <p:to>
                                        <p:strVal val="visible"/>
                                      </p:to>
                                    </p:set>
                                    <p:animEffect transition="in" filter="fade">
                                      <p:cBhvr>
                                        <p:cTn id="10" dur="500"/>
                                        <p:tgtEl>
                                          <p:spTgt spid="133"/>
                                        </p:tgtEl>
                                      </p:cBhvr>
                                    </p:animEffect>
                                  </p:childTnLst>
                                </p:cTn>
                              </p:par>
                              <p:par>
                                <p:cTn id="11" presetID="10" presetClass="entr" presetSubtype="0" fill="hold" nodeType="withEffect">
                                  <p:stCondLst>
                                    <p:cond delay="0"/>
                                  </p:stCondLst>
                                  <p:childTnLst>
                                    <p:set>
                                      <p:cBhvr>
                                        <p:cTn id="12" dur="1" fill="hold">
                                          <p:stCondLst>
                                            <p:cond delay="0"/>
                                          </p:stCondLst>
                                        </p:cTn>
                                        <p:tgtEl>
                                          <p:spTgt spid="181"/>
                                        </p:tgtEl>
                                        <p:attrNameLst>
                                          <p:attrName>style.visibility</p:attrName>
                                        </p:attrNameLst>
                                      </p:cBhvr>
                                      <p:to>
                                        <p:strVal val="visible"/>
                                      </p:to>
                                    </p:set>
                                    <p:animEffect transition="in" filter="fade">
                                      <p:cBhvr>
                                        <p:cTn id="13" dur="500"/>
                                        <p:tgtEl>
                                          <p:spTgt spid="18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64"/>
                                        </p:tgtEl>
                                        <p:attrNameLst>
                                          <p:attrName>style.visibility</p:attrName>
                                        </p:attrNameLst>
                                      </p:cBhvr>
                                      <p:to>
                                        <p:strVal val="visible"/>
                                      </p:to>
                                    </p:set>
                                    <p:animEffect transition="in" filter="fade">
                                      <p:cBhvr>
                                        <p:cTn id="43" dur="500"/>
                                        <p:tgtEl>
                                          <p:spTgt spid="16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500"/>
                                        <p:tgtEl>
                                          <p:spTgt spid="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31" grpId="0" animBg="1"/>
      <p:bldP spid="32" grpId="0" animBg="1"/>
      <p:bldP spid="33" grpId="0"/>
      <p:bldP spid="34" grpId="0" animBg="1"/>
      <p:bldP spid="122" grpId="0" animBg="1"/>
      <p:bldP spid="164" grpId="0"/>
      <p:bldP spid="133"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Multidocument 3">
            <a:extLst>
              <a:ext uri="{FF2B5EF4-FFF2-40B4-BE49-F238E27FC236}">
                <a16:creationId xmlns:a16="http://schemas.microsoft.com/office/drawing/2014/main" id="{BA29285B-264B-F136-FE57-353D97FB5435}"/>
              </a:ext>
            </a:extLst>
          </p:cNvPr>
          <p:cNvSpPr/>
          <p:nvPr/>
        </p:nvSpPr>
        <p:spPr>
          <a:xfrm>
            <a:off x="88229" y="1519120"/>
            <a:ext cx="1593540" cy="1599728"/>
          </a:xfrm>
          <a:prstGeom prst="flowChartMultidocument">
            <a:avLst/>
          </a:prstGeom>
          <a:solidFill>
            <a:srgbClr val="FFC000">
              <a:lumMod val="20000"/>
              <a:lumOff val="80000"/>
            </a:srgbClr>
          </a:solidFill>
          <a:ln w="25400" cap="flat" cmpd="sng" algn="ctr">
            <a:solidFill>
              <a:sysClr val="windowText" lastClr="000000"/>
            </a:solidFill>
            <a:prstDash val="solid"/>
            <a:miter lim="800000"/>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C/C++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Kernels</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2000" kern="0" dirty="0">
                <a:solidFill>
                  <a:prstClr val="black"/>
                </a:solidFill>
                <a:latin typeface="Calibri" panose="020F0502020204030204"/>
                <a:ea typeface="宋体" panose="02010600030101010101" pitchFamily="2" charset="-122"/>
              </a:rPr>
              <a:t>(pragmas)</a:t>
            </a:r>
            <a:endParaRPr kumimoji="0" lang="en-US" altLang="zh-CN" sz="2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6ACFDC0B-FAF3-5095-80CE-E61FA37DC678}"/>
              </a:ext>
            </a:extLst>
          </p:cNvPr>
          <p:cNvSpPr/>
          <p:nvPr/>
        </p:nvSpPr>
        <p:spPr>
          <a:xfrm>
            <a:off x="2049420" y="1586316"/>
            <a:ext cx="1645673" cy="1285160"/>
          </a:xfrm>
          <a:prstGeom prst="rect">
            <a:avLst/>
          </a:prstGeom>
          <a:solidFill>
            <a:srgbClr val="70AD47">
              <a:lumMod val="40000"/>
              <a:lumOff val="60000"/>
            </a:srgbClr>
          </a:solidFill>
          <a:ln w="25400" cap="flat" cmpd="sng" algn="ctr">
            <a:solidFill>
              <a:sysClr val="windowText" lastClr="000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LLVM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kern="0" dirty="0">
                <a:solidFill>
                  <a:prstClr val="black"/>
                </a:solidFill>
                <a:latin typeface="Calibri" panose="020F0502020204030204"/>
                <a:ea typeface="宋体" panose="02010600030101010101" pitchFamily="2" charset="-122"/>
              </a:rPr>
              <a:t>Dataflow Compiler</a:t>
            </a:r>
            <a:endPar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6" name="Flowchart: Multidocument 5">
            <a:extLst>
              <a:ext uri="{FF2B5EF4-FFF2-40B4-BE49-F238E27FC236}">
                <a16:creationId xmlns:a16="http://schemas.microsoft.com/office/drawing/2014/main" id="{E0F54CCA-E9B4-1163-9B47-A4FF5E73A663}"/>
              </a:ext>
            </a:extLst>
          </p:cNvPr>
          <p:cNvSpPr/>
          <p:nvPr/>
        </p:nvSpPr>
        <p:spPr>
          <a:xfrm>
            <a:off x="5018303" y="1611828"/>
            <a:ext cx="1407674" cy="1363864"/>
          </a:xfrm>
          <a:prstGeom prst="flowChartMultidocument">
            <a:avLst/>
          </a:prstGeom>
          <a:solidFill>
            <a:srgbClr val="FFC000">
              <a:lumMod val="20000"/>
              <a:lumOff val="80000"/>
            </a:srgbClr>
          </a:solidFill>
          <a:ln w="25400" cap="flat" cmpd="sng" algn="ctr">
            <a:solidFill>
              <a:sysClr val="windowText" lastClr="000000"/>
            </a:solidFill>
            <a:prstDash val="solid"/>
            <a:miter lim="800000"/>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Calibri" panose="020F0502020204030204"/>
                <a:ea typeface="+mn-ea"/>
                <a:cs typeface="+mn-cs"/>
              </a:rPr>
              <a:t>Compiled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err="1">
                <a:ln>
                  <a:noFill/>
                </a:ln>
                <a:solidFill>
                  <a:prstClr val="black"/>
                </a:solidFill>
                <a:effectLst/>
                <a:uLnTx/>
                <a:uFillTx/>
                <a:latin typeface="Calibri" panose="020F0502020204030204"/>
                <a:ea typeface="+mn-ea"/>
                <a:cs typeface="+mn-cs"/>
              </a:rPr>
              <a:t>RISCV+Accel</a:t>
            </a:r>
            <a:r>
              <a:rPr kumimoji="0" lang="en-US" b="0" i="0" u="none" strike="noStrike" kern="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Calibri" panose="020F0502020204030204"/>
                <a:ea typeface="+mn-ea"/>
                <a:cs typeface="+mn-cs"/>
              </a:rPr>
              <a:t>Binaries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7" name="Arrow: Right 6">
            <a:extLst>
              <a:ext uri="{FF2B5EF4-FFF2-40B4-BE49-F238E27FC236}">
                <a16:creationId xmlns:a16="http://schemas.microsoft.com/office/drawing/2014/main" id="{36586442-53ED-18F8-4E02-7B6C61226A04}"/>
              </a:ext>
            </a:extLst>
          </p:cNvPr>
          <p:cNvSpPr/>
          <p:nvPr/>
        </p:nvSpPr>
        <p:spPr>
          <a:xfrm>
            <a:off x="1727200" y="2025351"/>
            <a:ext cx="302972" cy="394083"/>
          </a:xfrm>
          <a:prstGeom prst="rightArrow">
            <a:avLst/>
          </a:prstGeom>
          <a:solidFill>
            <a:sysClr val="windowText" lastClr="000000"/>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Arrow: Right 7">
            <a:extLst>
              <a:ext uri="{FF2B5EF4-FFF2-40B4-BE49-F238E27FC236}">
                <a16:creationId xmlns:a16="http://schemas.microsoft.com/office/drawing/2014/main" id="{EDB8A04D-BFBD-BCA0-07E0-74D5B6E12A35}"/>
              </a:ext>
            </a:extLst>
          </p:cNvPr>
          <p:cNvSpPr/>
          <p:nvPr/>
        </p:nvSpPr>
        <p:spPr>
          <a:xfrm>
            <a:off x="3805618" y="2066490"/>
            <a:ext cx="1146733" cy="396376"/>
          </a:xfrm>
          <a:prstGeom prst="rightArrow">
            <a:avLst/>
          </a:prstGeom>
          <a:solidFill>
            <a:sysClr val="windowText" lastClr="000000"/>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rPr>
              <a:t>Compile</a:t>
            </a:r>
          </a:p>
        </p:txBody>
      </p:sp>
      <p:sp>
        <p:nvSpPr>
          <p:cNvPr id="9" name="Arrow: Right 8">
            <a:extLst>
              <a:ext uri="{FF2B5EF4-FFF2-40B4-BE49-F238E27FC236}">
                <a16:creationId xmlns:a16="http://schemas.microsoft.com/office/drawing/2014/main" id="{3355C7CB-5E35-D4C2-059B-2BAF91D7E9F0}"/>
              </a:ext>
            </a:extLst>
          </p:cNvPr>
          <p:cNvSpPr/>
          <p:nvPr/>
        </p:nvSpPr>
        <p:spPr>
          <a:xfrm rot="16200000">
            <a:off x="2327698" y="3127075"/>
            <a:ext cx="765597" cy="396376"/>
          </a:xfrm>
          <a:prstGeom prst="rightArrow">
            <a:avLst/>
          </a:prstGeom>
          <a:solidFill>
            <a:sysClr val="windowText" lastClr="000000"/>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Arrow: Right 30">
            <a:extLst>
              <a:ext uri="{FF2B5EF4-FFF2-40B4-BE49-F238E27FC236}">
                <a16:creationId xmlns:a16="http://schemas.microsoft.com/office/drawing/2014/main" id="{0CC2C56C-BA30-40A2-E016-80C78A04EFC3}"/>
              </a:ext>
            </a:extLst>
          </p:cNvPr>
          <p:cNvSpPr/>
          <p:nvPr/>
        </p:nvSpPr>
        <p:spPr>
          <a:xfrm>
            <a:off x="4286743" y="4667518"/>
            <a:ext cx="1861334" cy="396376"/>
          </a:xfrm>
          <a:prstGeom prst="rightArrow">
            <a:avLst/>
          </a:prstGeom>
          <a:solidFill>
            <a:sysClr val="windowText" lastClr="000000"/>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rPr>
              <a:t>RTL Generation</a:t>
            </a:r>
          </a:p>
        </p:txBody>
      </p:sp>
      <p:sp>
        <p:nvSpPr>
          <p:cNvPr id="32" name="Arrow: Up-Down 31">
            <a:extLst>
              <a:ext uri="{FF2B5EF4-FFF2-40B4-BE49-F238E27FC236}">
                <a16:creationId xmlns:a16="http://schemas.microsoft.com/office/drawing/2014/main" id="{37278597-439C-93D9-F1E6-2B9E1B13E87B}"/>
              </a:ext>
            </a:extLst>
          </p:cNvPr>
          <p:cNvSpPr/>
          <p:nvPr/>
        </p:nvSpPr>
        <p:spPr>
          <a:xfrm>
            <a:off x="2980338" y="2944164"/>
            <a:ext cx="396377" cy="844407"/>
          </a:xfrm>
          <a:prstGeom prst="upDownArrow">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7EE83AC9-23C7-EF1F-55F2-260950F58922}"/>
              </a:ext>
            </a:extLst>
          </p:cNvPr>
          <p:cNvSpPr txBox="1"/>
          <p:nvPr/>
        </p:nvSpPr>
        <p:spPr>
          <a:xfrm>
            <a:off x="3477671" y="2821435"/>
            <a:ext cx="1465984" cy="64633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DC3E6"/>
                </a:solidFill>
                <a:effectLst/>
                <a:uLnTx/>
                <a:uFillTx/>
                <a:latin typeface="Calibri" panose="020F0502020204030204"/>
                <a:ea typeface="+mn-ea"/>
                <a:cs typeface="+mn-cs"/>
              </a:rPr>
              <a:t>Design-space</a:t>
            </a:r>
            <a:r>
              <a:rPr kumimoji="0" lang="en-US" sz="1800" b="1" i="0" u="none" strike="noStrike" kern="1200" cap="none" spc="0" normalizeH="0" noProof="0" dirty="0">
                <a:ln>
                  <a:noFill/>
                </a:ln>
                <a:solidFill>
                  <a:srgbClr val="9DC3E6"/>
                </a:solidFill>
                <a:effectLst/>
                <a:uLnTx/>
                <a:uFillTx/>
                <a:latin typeface="Calibri" panose="020F0502020204030204"/>
                <a:ea typeface="+mn-ea"/>
                <a:cs typeface="+mn-cs"/>
              </a:rPr>
              <a:t>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DC3E6"/>
                </a:solidFill>
                <a:effectLst/>
                <a:uLnTx/>
                <a:uFillTx/>
                <a:latin typeface="Calibri" panose="020F0502020204030204"/>
                <a:ea typeface="+mn-ea"/>
                <a:cs typeface="+mn-cs"/>
              </a:rPr>
              <a:t>Exploration</a:t>
            </a:r>
          </a:p>
        </p:txBody>
      </p:sp>
      <p:sp>
        <p:nvSpPr>
          <p:cNvPr id="34" name="Arrow: Right 79">
            <a:extLst>
              <a:ext uri="{FF2B5EF4-FFF2-40B4-BE49-F238E27FC236}">
                <a16:creationId xmlns:a16="http://schemas.microsoft.com/office/drawing/2014/main" id="{F5F733B4-1F83-F1F4-7385-02DA7DE829F0}"/>
              </a:ext>
            </a:extLst>
          </p:cNvPr>
          <p:cNvSpPr/>
          <p:nvPr/>
        </p:nvSpPr>
        <p:spPr>
          <a:xfrm rot="2475453">
            <a:off x="5599689" y="3092118"/>
            <a:ext cx="1007672" cy="396376"/>
          </a:xfrm>
          <a:prstGeom prst="rightArrow">
            <a:avLst/>
          </a:prstGeom>
          <a:solidFill>
            <a:sysClr val="windowText" lastClr="000000"/>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rPr>
              <a:t>Runs on</a:t>
            </a:r>
          </a:p>
        </p:txBody>
      </p:sp>
      <p:grpSp>
        <p:nvGrpSpPr>
          <p:cNvPr id="46" name="Group 45">
            <a:extLst>
              <a:ext uri="{FF2B5EF4-FFF2-40B4-BE49-F238E27FC236}">
                <a16:creationId xmlns:a16="http://schemas.microsoft.com/office/drawing/2014/main" id="{474E5CAB-7B75-8109-861B-AC3F475499C9}"/>
              </a:ext>
            </a:extLst>
          </p:cNvPr>
          <p:cNvGrpSpPr/>
          <p:nvPr/>
        </p:nvGrpSpPr>
        <p:grpSpPr>
          <a:xfrm>
            <a:off x="6286482" y="3817660"/>
            <a:ext cx="2303811" cy="2288021"/>
            <a:chOff x="15661723" y="4949740"/>
            <a:chExt cx="2702141" cy="2683621"/>
          </a:xfrm>
        </p:grpSpPr>
        <p:cxnSp>
          <p:nvCxnSpPr>
            <p:cNvPr id="65" name="Straight Arrow Connector 64">
              <a:extLst>
                <a:ext uri="{FF2B5EF4-FFF2-40B4-BE49-F238E27FC236}">
                  <a16:creationId xmlns:a16="http://schemas.microsoft.com/office/drawing/2014/main" id="{7A2DED2B-5E62-65D2-BBE0-E272BAAF9A35}"/>
                </a:ext>
              </a:extLst>
            </p:cNvPr>
            <p:cNvCxnSpPr>
              <a:cxnSpLocks/>
            </p:cNvCxnSpPr>
            <p:nvPr/>
          </p:nvCxnSpPr>
          <p:spPr>
            <a:xfrm>
              <a:off x="17081221" y="5653183"/>
              <a:ext cx="2" cy="193071"/>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58A1CB42-87B7-D3E3-A624-DB56CC530AE0}"/>
                </a:ext>
              </a:extLst>
            </p:cNvPr>
            <p:cNvCxnSpPr>
              <a:cxnSpLocks/>
            </p:cNvCxnSpPr>
            <p:nvPr/>
          </p:nvCxnSpPr>
          <p:spPr>
            <a:xfrm>
              <a:off x="16431185" y="5649833"/>
              <a:ext cx="2" cy="193071"/>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sp>
          <p:nvSpPr>
            <p:cNvPr id="67" name="Oval 66">
              <a:extLst>
                <a:ext uri="{FF2B5EF4-FFF2-40B4-BE49-F238E27FC236}">
                  <a16:creationId xmlns:a16="http://schemas.microsoft.com/office/drawing/2014/main" id="{69AB827F-EDBA-5347-AF68-8A7E4DB0D390}"/>
                </a:ext>
              </a:extLst>
            </p:cNvPr>
            <p:cNvSpPr/>
            <p:nvPr/>
          </p:nvSpPr>
          <p:spPr>
            <a:xfrm>
              <a:off x="16557717" y="6000030"/>
              <a:ext cx="391464" cy="391464"/>
            </a:xfrm>
            <a:prstGeom prst="ellipse">
              <a:avLst/>
            </a:prstGeom>
            <a:solidFill>
              <a:schemeClr val="accent2">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Oval 67">
              <a:extLst>
                <a:ext uri="{FF2B5EF4-FFF2-40B4-BE49-F238E27FC236}">
                  <a16:creationId xmlns:a16="http://schemas.microsoft.com/office/drawing/2014/main" id="{CC91E718-781D-9A41-BCE7-4BC7AF771239}"/>
                </a:ext>
              </a:extLst>
            </p:cNvPr>
            <p:cNvSpPr/>
            <p:nvPr/>
          </p:nvSpPr>
          <p:spPr>
            <a:xfrm>
              <a:off x="16360397" y="5831142"/>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Oval 68">
              <a:extLst>
                <a:ext uri="{FF2B5EF4-FFF2-40B4-BE49-F238E27FC236}">
                  <a16:creationId xmlns:a16="http://schemas.microsoft.com/office/drawing/2014/main" id="{6A81D0CB-3367-BA68-2B21-8289DB68EC7B}"/>
                </a:ext>
              </a:extLst>
            </p:cNvPr>
            <p:cNvSpPr/>
            <p:nvPr/>
          </p:nvSpPr>
          <p:spPr>
            <a:xfrm>
              <a:off x="16360397" y="6456731"/>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Oval 69">
              <a:extLst>
                <a:ext uri="{FF2B5EF4-FFF2-40B4-BE49-F238E27FC236}">
                  <a16:creationId xmlns:a16="http://schemas.microsoft.com/office/drawing/2014/main" id="{1C342A32-A3E2-2F7A-D751-5F729A97D08A}"/>
                </a:ext>
              </a:extLst>
            </p:cNvPr>
            <p:cNvSpPr/>
            <p:nvPr/>
          </p:nvSpPr>
          <p:spPr>
            <a:xfrm>
              <a:off x="17013667" y="5835669"/>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Oval 70">
              <a:extLst>
                <a:ext uri="{FF2B5EF4-FFF2-40B4-BE49-F238E27FC236}">
                  <a16:creationId xmlns:a16="http://schemas.microsoft.com/office/drawing/2014/main" id="{6FF7B82F-D1D8-20FF-50E2-0EBB79E10D62}"/>
                </a:ext>
              </a:extLst>
            </p:cNvPr>
            <p:cNvSpPr/>
            <p:nvPr/>
          </p:nvSpPr>
          <p:spPr>
            <a:xfrm>
              <a:off x="17016815" y="6456731"/>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72" name="Straight Arrow Connector 71">
              <a:extLst>
                <a:ext uri="{FF2B5EF4-FFF2-40B4-BE49-F238E27FC236}">
                  <a16:creationId xmlns:a16="http://schemas.microsoft.com/office/drawing/2014/main" id="{3668B4D7-9F05-662D-AF40-9654091A2C67}"/>
                </a:ext>
              </a:extLst>
            </p:cNvPr>
            <p:cNvCxnSpPr>
              <a:cxnSpLocks/>
              <a:stCxn id="68" idx="5"/>
              <a:endCxn id="67" idx="1"/>
            </p:cNvCxnSpPr>
            <p:nvPr/>
          </p:nvCxnSpPr>
          <p:spPr>
            <a:xfrm>
              <a:off x="16483777" y="5954522"/>
              <a:ext cx="131269" cy="102835"/>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1C879D2C-BF07-B939-AF2C-4D3AB5D4427C}"/>
                </a:ext>
              </a:extLst>
            </p:cNvPr>
            <p:cNvCxnSpPr>
              <a:cxnSpLocks/>
              <a:stCxn id="70" idx="3"/>
              <a:endCxn id="67" idx="7"/>
            </p:cNvCxnSpPr>
            <p:nvPr/>
          </p:nvCxnSpPr>
          <p:spPr>
            <a:xfrm flipH="1">
              <a:off x="16891853" y="5959049"/>
              <a:ext cx="142985" cy="98309"/>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DB12553C-B98A-C8B7-DD0B-DA5C7D2C199D}"/>
                </a:ext>
              </a:extLst>
            </p:cNvPr>
            <p:cNvCxnSpPr>
              <a:cxnSpLocks/>
              <a:stCxn id="69" idx="7"/>
              <a:endCxn id="67" idx="3"/>
            </p:cNvCxnSpPr>
            <p:nvPr/>
          </p:nvCxnSpPr>
          <p:spPr>
            <a:xfrm flipV="1">
              <a:off x="16483777" y="6334164"/>
              <a:ext cx="131269" cy="143736"/>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A7C1F344-FBE4-14F8-8554-442A97BA8DE4}"/>
                </a:ext>
              </a:extLst>
            </p:cNvPr>
            <p:cNvCxnSpPr>
              <a:cxnSpLocks/>
              <a:stCxn id="67" idx="5"/>
              <a:endCxn id="71" idx="1"/>
            </p:cNvCxnSpPr>
            <p:nvPr/>
          </p:nvCxnSpPr>
          <p:spPr>
            <a:xfrm>
              <a:off x="16891853" y="6334164"/>
              <a:ext cx="146131" cy="143736"/>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0555EDFD-DF9B-37BD-8A75-C6940E0DC64B}"/>
                </a:ext>
              </a:extLst>
            </p:cNvPr>
            <p:cNvCxnSpPr>
              <a:cxnSpLocks/>
              <a:stCxn id="69" idx="6"/>
              <a:endCxn id="71" idx="2"/>
            </p:cNvCxnSpPr>
            <p:nvPr/>
          </p:nvCxnSpPr>
          <p:spPr>
            <a:xfrm>
              <a:off x="16504947" y="6529007"/>
              <a:ext cx="511869" cy="0"/>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D3D17A00-B745-BCCD-857C-41AB9986A410}"/>
                </a:ext>
              </a:extLst>
            </p:cNvPr>
            <p:cNvCxnSpPr>
              <a:cxnSpLocks/>
              <a:stCxn id="68" idx="4"/>
              <a:endCxn id="69" idx="0"/>
            </p:cNvCxnSpPr>
            <p:nvPr/>
          </p:nvCxnSpPr>
          <p:spPr>
            <a:xfrm>
              <a:off x="16432672" y="5975692"/>
              <a:ext cx="0" cy="481039"/>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B8EE6C9D-7E2B-1E8C-34FD-101B6358ADD9}"/>
                </a:ext>
              </a:extLst>
            </p:cNvPr>
            <p:cNvCxnSpPr>
              <a:cxnSpLocks/>
              <a:stCxn id="68" idx="6"/>
              <a:endCxn id="70" idx="2"/>
            </p:cNvCxnSpPr>
            <p:nvPr/>
          </p:nvCxnSpPr>
          <p:spPr>
            <a:xfrm>
              <a:off x="16504947" y="5903418"/>
              <a:ext cx="508720" cy="4525"/>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1F1DBDAB-D44F-42F0-16A1-486A40FF92BF}"/>
                </a:ext>
              </a:extLst>
            </p:cNvPr>
            <p:cNvCxnSpPr>
              <a:cxnSpLocks/>
              <a:stCxn id="71" idx="0"/>
              <a:endCxn id="70" idx="4"/>
            </p:cNvCxnSpPr>
            <p:nvPr/>
          </p:nvCxnSpPr>
          <p:spPr>
            <a:xfrm flipH="1" flipV="1">
              <a:off x="17085942" y="5980219"/>
              <a:ext cx="3146" cy="476513"/>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E7A2DE18-0E17-D8B4-AA04-7665A62D66C2}"/>
                </a:ext>
              </a:extLst>
            </p:cNvPr>
            <p:cNvSpPr/>
            <p:nvPr/>
          </p:nvSpPr>
          <p:spPr>
            <a:xfrm>
              <a:off x="17210989" y="6006197"/>
              <a:ext cx="391464" cy="391464"/>
            </a:xfrm>
            <a:prstGeom prst="ellipse">
              <a:avLst/>
            </a:prstGeom>
            <a:solidFill>
              <a:schemeClr val="accent2">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81" name="Straight Arrow Connector 80">
              <a:extLst>
                <a:ext uri="{FF2B5EF4-FFF2-40B4-BE49-F238E27FC236}">
                  <a16:creationId xmlns:a16="http://schemas.microsoft.com/office/drawing/2014/main" id="{D4020BAE-5F59-6CFE-27E1-D9B8675C758D}"/>
                </a:ext>
              </a:extLst>
            </p:cNvPr>
            <p:cNvCxnSpPr>
              <a:cxnSpLocks/>
              <a:endCxn id="80" idx="1"/>
            </p:cNvCxnSpPr>
            <p:nvPr/>
          </p:nvCxnSpPr>
          <p:spPr>
            <a:xfrm>
              <a:off x="17137048" y="5960690"/>
              <a:ext cx="131269" cy="102835"/>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4A3C2C9D-5AA7-18C9-3160-2BAC51E72F60}"/>
                </a:ext>
              </a:extLst>
            </p:cNvPr>
            <p:cNvCxnSpPr>
              <a:cxnSpLocks/>
              <a:endCxn id="80" idx="7"/>
            </p:cNvCxnSpPr>
            <p:nvPr/>
          </p:nvCxnSpPr>
          <p:spPr>
            <a:xfrm flipH="1">
              <a:off x="17545124" y="5672060"/>
              <a:ext cx="175904" cy="391466"/>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314B730B-3EE5-3302-026B-A44E0E0A1CD5}"/>
                </a:ext>
              </a:extLst>
            </p:cNvPr>
            <p:cNvCxnSpPr>
              <a:cxnSpLocks/>
              <a:endCxn id="80" idx="3"/>
            </p:cNvCxnSpPr>
            <p:nvPr/>
          </p:nvCxnSpPr>
          <p:spPr>
            <a:xfrm flipV="1">
              <a:off x="17137048" y="6340331"/>
              <a:ext cx="131269" cy="143736"/>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84" name="Oval 83">
              <a:extLst>
                <a:ext uri="{FF2B5EF4-FFF2-40B4-BE49-F238E27FC236}">
                  <a16:creationId xmlns:a16="http://schemas.microsoft.com/office/drawing/2014/main" id="{EAAF29EE-C93F-D3CF-EEC2-DA6F6E6BBD3E}"/>
                </a:ext>
              </a:extLst>
            </p:cNvPr>
            <p:cNvSpPr/>
            <p:nvPr/>
          </p:nvSpPr>
          <p:spPr>
            <a:xfrm>
              <a:off x="16554571" y="6627597"/>
              <a:ext cx="391464" cy="391464"/>
            </a:xfrm>
            <a:prstGeom prst="ellipse">
              <a:avLst/>
            </a:prstGeom>
            <a:solidFill>
              <a:schemeClr val="accent2">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Oval 84">
              <a:extLst>
                <a:ext uri="{FF2B5EF4-FFF2-40B4-BE49-F238E27FC236}">
                  <a16:creationId xmlns:a16="http://schemas.microsoft.com/office/drawing/2014/main" id="{A8C388C7-49E6-68B2-1301-9484032BCCFC}"/>
                </a:ext>
              </a:extLst>
            </p:cNvPr>
            <p:cNvSpPr/>
            <p:nvPr/>
          </p:nvSpPr>
          <p:spPr>
            <a:xfrm>
              <a:off x="16357251" y="7084301"/>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Oval 85">
              <a:extLst>
                <a:ext uri="{FF2B5EF4-FFF2-40B4-BE49-F238E27FC236}">
                  <a16:creationId xmlns:a16="http://schemas.microsoft.com/office/drawing/2014/main" id="{A817FC7F-BE78-9310-50C4-90E2D79EBF9E}"/>
                </a:ext>
              </a:extLst>
            </p:cNvPr>
            <p:cNvSpPr/>
            <p:nvPr/>
          </p:nvSpPr>
          <p:spPr>
            <a:xfrm>
              <a:off x="17013667" y="7084301"/>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87" name="Straight Arrow Connector 86">
              <a:extLst>
                <a:ext uri="{FF2B5EF4-FFF2-40B4-BE49-F238E27FC236}">
                  <a16:creationId xmlns:a16="http://schemas.microsoft.com/office/drawing/2014/main" id="{57592F1F-B978-6531-1FCC-03D8662BD0B1}"/>
                </a:ext>
              </a:extLst>
            </p:cNvPr>
            <p:cNvCxnSpPr>
              <a:cxnSpLocks/>
              <a:endCxn id="84" idx="1"/>
            </p:cNvCxnSpPr>
            <p:nvPr/>
          </p:nvCxnSpPr>
          <p:spPr>
            <a:xfrm>
              <a:off x="16480630" y="6582092"/>
              <a:ext cx="131269" cy="102835"/>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B830D09E-2B30-D40F-092B-017BC360C517}"/>
                </a:ext>
              </a:extLst>
            </p:cNvPr>
            <p:cNvCxnSpPr>
              <a:cxnSpLocks/>
              <a:endCxn id="84" idx="7"/>
            </p:cNvCxnSpPr>
            <p:nvPr/>
          </p:nvCxnSpPr>
          <p:spPr>
            <a:xfrm flipH="1">
              <a:off x="16888705" y="6586617"/>
              <a:ext cx="142985" cy="98309"/>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21A7A513-89CA-07FE-0452-01D372E225DE}"/>
                </a:ext>
              </a:extLst>
            </p:cNvPr>
            <p:cNvCxnSpPr>
              <a:cxnSpLocks/>
              <a:stCxn id="85" idx="7"/>
              <a:endCxn id="84" idx="3"/>
            </p:cNvCxnSpPr>
            <p:nvPr/>
          </p:nvCxnSpPr>
          <p:spPr>
            <a:xfrm flipV="1">
              <a:off x="16480630" y="6961731"/>
              <a:ext cx="131269" cy="143736"/>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A767B479-A5F1-B0C9-6FE1-35037283A36B}"/>
                </a:ext>
              </a:extLst>
            </p:cNvPr>
            <p:cNvCxnSpPr>
              <a:cxnSpLocks/>
              <a:stCxn id="84" idx="5"/>
              <a:endCxn id="86" idx="1"/>
            </p:cNvCxnSpPr>
            <p:nvPr/>
          </p:nvCxnSpPr>
          <p:spPr>
            <a:xfrm>
              <a:off x="16888705" y="6961731"/>
              <a:ext cx="146131" cy="143736"/>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0C0E8216-D1D0-04F6-35B1-B763803BE93E}"/>
                </a:ext>
              </a:extLst>
            </p:cNvPr>
            <p:cNvCxnSpPr>
              <a:cxnSpLocks/>
              <a:endCxn id="85" idx="0"/>
            </p:cNvCxnSpPr>
            <p:nvPr/>
          </p:nvCxnSpPr>
          <p:spPr>
            <a:xfrm>
              <a:off x="16429525" y="6603261"/>
              <a:ext cx="0" cy="481039"/>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4BD1FA8A-0BA0-ECD4-8DBC-54DD90ED2078}"/>
                </a:ext>
              </a:extLst>
            </p:cNvPr>
            <p:cNvCxnSpPr>
              <a:cxnSpLocks/>
              <a:stCxn id="86" idx="0"/>
            </p:cNvCxnSpPr>
            <p:nvPr/>
          </p:nvCxnSpPr>
          <p:spPr>
            <a:xfrm flipH="1" flipV="1">
              <a:off x="17082796" y="6607786"/>
              <a:ext cx="3146" cy="476513"/>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94B8213A-166F-C4CE-B6F1-1349FEA28D60}"/>
                </a:ext>
              </a:extLst>
            </p:cNvPr>
            <p:cNvCxnSpPr>
              <a:cxnSpLocks/>
            </p:cNvCxnSpPr>
            <p:nvPr/>
          </p:nvCxnSpPr>
          <p:spPr>
            <a:xfrm>
              <a:off x="17081221" y="7227784"/>
              <a:ext cx="2" cy="193071"/>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67F48725-4934-BCC6-4362-578919566904}"/>
                </a:ext>
              </a:extLst>
            </p:cNvPr>
            <p:cNvCxnSpPr>
              <a:cxnSpLocks/>
            </p:cNvCxnSpPr>
            <p:nvPr/>
          </p:nvCxnSpPr>
          <p:spPr>
            <a:xfrm>
              <a:off x="16431185" y="7224437"/>
              <a:ext cx="2" cy="193071"/>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sp>
          <p:nvSpPr>
            <p:cNvPr id="95" name="Rectangle 94">
              <a:extLst>
                <a:ext uri="{FF2B5EF4-FFF2-40B4-BE49-F238E27FC236}">
                  <a16:creationId xmlns:a16="http://schemas.microsoft.com/office/drawing/2014/main" id="{B977A938-2439-6067-C8D9-FDE82AA04B63}"/>
                </a:ext>
              </a:extLst>
            </p:cNvPr>
            <p:cNvSpPr/>
            <p:nvPr/>
          </p:nvSpPr>
          <p:spPr>
            <a:xfrm>
              <a:off x="15671815" y="7420072"/>
              <a:ext cx="2237079" cy="213289"/>
            </a:xfrm>
            <a:prstGeom prst="rect">
              <a:avLst/>
            </a:prstGeom>
            <a:solidFill>
              <a:schemeClr val="accent6">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6" name="Connector: Elbow 95">
              <a:extLst>
                <a:ext uri="{FF2B5EF4-FFF2-40B4-BE49-F238E27FC236}">
                  <a16:creationId xmlns:a16="http://schemas.microsoft.com/office/drawing/2014/main" id="{D6B365E4-2FD7-9FC0-2A31-9D2A8AE09B02}"/>
                </a:ext>
              </a:extLst>
            </p:cNvPr>
            <p:cNvCxnSpPr>
              <a:cxnSpLocks/>
              <a:stCxn id="95" idx="3"/>
              <a:endCxn id="114" idx="3"/>
            </p:cNvCxnSpPr>
            <p:nvPr/>
          </p:nvCxnSpPr>
          <p:spPr>
            <a:xfrm flipV="1">
              <a:off x="17908894" y="5128181"/>
              <a:ext cx="127177" cy="2398536"/>
            </a:xfrm>
            <a:prstGeom prst="bentConnector3">
              <a:avLst>
                <a:gd name="adj1" fmla="val 279749"/>
              </a:avLst>
            </a:prstGeom>
            <a:ln w="127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6A63836E-1BA3-5A63-31E1-4CBB639EDD14}"/>
                </a:ext>
              </a:extLst>
            </p:cNvPr>
            <p:cNvCxnSpPr>
              <a:cxnSpLocks/>
              <a:endCxn id="98" idx="1"/>
            </p:cNvCxnSpPr>
            <p:nvPr/>
          </p:nvCxnSpPr>
          <p:spPr>
            <a:xfrm>
              <a:off x="15765559" y="5649833"/>
              <a:ext cx="183861" cy="407526"/>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sp>
          <p:nvSpPr>
            <p:cNvPr id="98" name="Oval 97">
              <a:extLst>
                <a:ext uri="{FF2B5EF4-FFF2-40B4-BE49-F238E27FC236}">
                  <a16:creationId xmlns:a16="http://schemas.microsoft.com/office/drawing/2014/main" id="{D110DA2D-70C8-723C-B877-977560F55B2C}"/>
                </a:ext>
              </a:extLst>
            </p:cNvPr>
            <p:cNvSpPr/>
            <p:nvPr/>
          </p:nvSpPr>
          <p:spPr>
            <a:xfrm>
              <a:off x="15892091" y="6000030"/>
              <a:ext cx="391464" cy="391464"/>
            </a:xfrm>
            <a:prstGeom prst="ellipse">
              <a:avLst/>
            </a:prstGeom>
            <a:solidFill>
              <a:schemeClr val="accent2">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Oval 98">
              <a:extLst>
                <a:ext uri="{FF2B5EF4-FFF2-40B4-BE49-F238E27FC236}">
                  <a16:creationId xmlns:a16="http://schemas.microsoft.com/office/drawing/2014/main" id="{B7E200BF-2D0E-F86F-E9EB-1FA6DC4B56E8}"/>
                </a:ext>
              </a:extLst>
            </p:cNvPr>
            <p:cNvSpPr/>
            <p:nvPr/>
          </p:nvSpPr>
          <p:spPr>
            <a:xfrm>
              <a:off x="15694771" y="6456731"/>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00" name="Straight Arrow Connector 99">
              <a:extLst>
                <a:ext uri="{FF2B5EF4-FFF2-40B4-BE49-F238E27FC236}">
                  <a16:creationId xmlns:a16="http://schemas.microsoft.com/office/drawing/2014/main" id="{45655039-373D-199A-2E4B-22A03F13CCFD}"/>
                </a:ext>
              </a:extLst>
            </p:cNvPr>
            <p:cNvCxnSpPr>
              <a:cxnSpLocks/>
              <a:endCxn id="98" idx="7"/>
            </p:cNvCxnSpPr>
            <p:nvPr/>
          </p:nvCxnSpPr>
          <p:spPr>
            <a:xfrm flipH="1">
              <a:off x="16226227" y="5959049"/>
              <a:ext cx="142985" cy="98309"/>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5A7EF6CB-821B-75E7-D712-648F25415DB2}"/>
                </a:ext>
              </a:extLst>
            </p:cNvPr>
            <p:cNvCxnSpPr>
              <a:cxnSpLocks/>
              <a:stCxn id="99" idx="7"/>
              <a:endCxn id="98" idx="3"/>
            </p:cNvCxnSpPr>
            <p:nvPr/>
          </p:nvCxnSpPr>
          <p:spPr>
            <a:xfrm flipV="1">
              <a:off x="15818151" y="6334164"/>
              <a:ext cx="131269" cy="143736"/>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74D429B5-1B8C-A045-521C-C4FB28980DFA}"/>
                </a:ext>
              </a:extLst>
            </p:cNvPr>
            <p:cNvCxnSpPr>
              <a:cxnSpLocks/>
              <a:stCxn id="98" idx="5"/>
            </p:cNvCxnSpPr>
            <p:nvPr/>
          </p:nvCxnSpPr>
          <p:spPr>
            <a:xfrm>
              <a:off x="16226227" y="6334164"/>
              <a:ext cx="146131" cy="143736"/>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9D19BE72-D531-87A6-B026-EBB8159C9044}"/>
                </a:ext>
              </a:extLst>
            </p:cNvPr>
            <p:cNvSpPr/>
            <p:nvPr/>
          </p:nvSpPr>
          <p:spPr>
            <a:xfrm>
              <a:off x="15888944" y="6627597"/>
              <a:ext cx="391464" cy="391464"/>
            </a:xfrm>
            <a:prstGeom prst="ellipse">
              <a:avLst/>
            </a:prstGeom>
            <a:solidFill>
              <a:srgbClr val="BC8FDD"/>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Oval 103">
              <a:extLst>
                <a:ext uri="{FF2B5EF4-FFF2-40B4-BE49-F238E27FC236}">
                  <a16:creationId xmlns:a16="http://schemas.microsoft.com/office/drawing/2014/main" id="{D7F66289-A204-1E89-A8CA-3B05606A282B}"/>
                </a:ext>
              </a:extLst>
            </p:cNvPr>
            <p:cNvSpPr/>
            <p:nvPr/>
          </p:nvSpPr>
          <p:spPr>
            <a:xfrm>
              <a:off x="15691625" y="7084301"/>
              <a:ext cx="144550" cy="144550"/>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05" name="Straight Arrow Connector 104">
              <a:extLst>
                <a:ext uri="{FF2B5EF4-FFF2-40B4-BE49-F238E27FC236}">
                  <a16:creationId xmlns:a16="http://schemas.microsoft.com/office/drawing/2014/main" id="{3F5291E0-6661-EFB0-081B-B3CB1A642735}"/>
                </a:ext>
              </a:extLst>
            </p:cNvPr>
            <p:cNvCxnSpPr>
              <a:cxnSpLocks/>
              <a:endCxn id="103" idx="1"/>
            </p:cNvCxnSpPr>
            <p:nvPr/>
          </p:nvCxnSpPr>
          <p:spPr>
            <a:xfrm>
              <a:off x="15815005" y="6582092"/>
              <a:ext cx="131269" cy="102835"/>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11508336-C838-93D8-9285-8369B9A95547}"/>
                </a:ext>
              </a:extLst>
            </p:cNvPr>
            <p:cNvCxnSpPr>
              <a:cxnSpLocks/>
              <a:endCxn id="103" idx="7"/>
            </p:cNvCxnSpPr>
            <p:nvPr/>
          </p:nvCxnSpPr>
          <p:spPr>
            <a:xfrm flipH="1">
              <a:off x="16223080" y="6586617"/>
              <a:ext cx="142985" cy="98309"/>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2B137DFA-42FE-272D-42F0-4C7E45FD42B3}"/>
                </a:ext>
              </a:extLst>
            </p:cNvPr>
            <p:cNvCxnSpPr>
              <a:cxnSpLocks/>
              <a:stCxn id="104" idx="7"/>
              <a:endCxn id="103" idx="3"/>
            </p:cNvCxnSpPr>
            <p:nvPr/>
          </p:nvCxnSpPr>
          <p:spPr>
            <a:xfrm flipV="1">
              <a:off x="15815005" y="6961731"/>
              <a:ext cx="131269" cy="143736"/>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39B151BB-BC04-C048-755D-8FB7BD6E274E}"/>
                </a:ext>
              </a:extLst>
            </p:cNvPr>
            <p:cNvCxnSpPr>
              <a:cxnSpLocks/>
              <a:endCxn id="104" idx="0"/>
            </p:cNvCxnSpPr>
            <p:nvPr/>
          </p:nvCxnSpPr>
          <p:spPr>
            <a:xfrm>
              <a:off x="15763898" y="6603261"/>
              <a:ext cx="0" cy="481039"/>
            </a:xfrm>
            <a:prstGeom prst="straightConnector1">
              <a:avLst/>
            </a:prstGeom>
            <a:ln w="12700">
              <a:solidFill>
                <a:schemeClr val="bg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7BEFABD5-64F2-10DA-0B50-A52EB8872A96}"/>
                </a:ext>
              </a:extLst>
            </p:cNvPr>
            <p:cNvCxnSpPr>
              <a:cxnSpLocks/>
            </p:cNvCxnSpPr>
            <p:nvPr/>
          </p:nvCxnSpPr>
          <p:spPr>
            <a:xfrm>
              <a:off x="15765559" y="7224437"/>
              <a:ext cx="2" cy="193071"/>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sp>
          <p:nvSpPr>
            <p:cNvPr id="110" name="Rectangle 109">
              <a:extLst>
                <a:ext uri="{FF2B5EF4-FFF2-40B4-BE49-F238E27FC236}">
                  <a16:creationId xmlns:a16="http://schemas.microsoft.com/office/drawing/2014/main" id="{9C13BFF2-048F-377B-D069-96BBF11B0D22}"/>
                </a:ext>
              </a:extLst>
            </p:cNvPr>
            <p:cNvSpPr/>
            <p:nvPr/>
          </p:nvSpPr>
          <p:spPr>
            <a:xfrm>
              <a:off x="15671813" y="5459080"/>
              <a:ext cx="2237081" cy="213289"/>
            </a:xfrm>
            <a:prstGeom prst="rect">
              <a:avLst/>
            </a:prstGeom>
            <a:solidFill>
              <a:schemeClr val="accent6">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1" name="Group 110">
              <a:extLst>
                <a:ext uri="{FF2B5EF4-FFF2-40B4-BE49-F238E27FC236}">
                  <a16:creationId xmlns:a16="http://schemas.microsoft.com/office/drawing/2014/main" id="{DDE5F7BB-3D32-417E-EE5E-1F3FEA7FD864}"/>
                </a:ext>
              </a:extLst>
            </p:cNvPr>
            <p:cNvGrpSpPr/>
            <p:nvPr/>
          </p:nvGrpSpPr>
          <p:grpSpPr>
            <a:xfrm>
              <a:off x="15841927" y="5129647"/>
              <a:ext cx="1937775" cy="329433"/>
              <a:chOff x="15841927" y="5129647"/>
              <a:chExt cx="1499709" cy="329433"/>
            </a:xfrm>
          </p:grpSpPr>
          <p:cxnSp>
            <p:nvCxnSpPr>
              <p:cNvPr id="116" name="Straight Arrow Connector 115">
                <a:extLst>
                  <a:ext uri="{FF2B5EF4-FFF2-40B4-BE49-F238E27FC236}">
                    <a16:creationId xmlns:a16="http://schemas.microsoft.com/office/drawing/2014/main" id="{F9F96FB0-4643-5FE9-0C40-90B638430C9E}"/>
                  </a:ext>
                </a:extLst>
              </p:cNvPr>
              <p:cNvCxnSpPr>
                <a:cxnSpLocks/>
              </p:cNvCxnSpPr>
              <p:nvPr/>
            </p:nvCxnSpPr>
            <p:spPr>
              <a:xfrm>
                <a:off x="15841927" y="5129647"/>
                <a:ext cx="0" cy="329433"/>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CFA48F90-425C-6C65-ABD0-F5090EBFF9EA}"/>
                  </a:ext>
                </a:extLst>
              </p:cNvPr>
              <p:cNvCxnSpPr>
                <a:cxnSpLocks/>
              </p:cNvCxnSpPr>
              <p:nvPr/>
            </p:nvCxnSpPr>
            <p:spPr>
              <a:xfrm>
                <a:off x="16349485" y="5129647"/>
                <a:ext cx="0" cy="329433"/>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90E68A89-3878-0300-B191-692D1C0A53E7}"/>
                  </a:ext>
                </a:extLst>
              </p:cNvPr>
              <p:cNvCxnSpPr>
                <a:cxnSpLocks/>
              </p:cNvCxnSpPr>
              <p:nvPr/>
            </p:nvCxnSpPr>
            <p:spPr>
              <a:xfrm>
                <a:off x="16881459" y="5129647"/>
                <a:ext cx="0" cy="329433"/>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DC16BD05-C974-AFE3-9AC1-7EDBA03945A0}"/>
                  </a:ext>
                </a:extLst>
              </p:cNvPr>
              <p:cNvCxnSpPr>
                <a:cxnSpLocks/>
              </p:cNvCxnSpPr>
              <p:nvPr/>
            </p:nvCxnSpPr>
            <p:spPr>
              <a:xfrm>
                <a:off x="17341636" y="5129647"/>
                <a:ext cx="0" cy="329433"/>
              </a:xfrm>
              <a:prstGeom prst="straightConnector1">
                <a:avLst/>
              </a:prstGeom>
              <a:ln w="12700">
                <a:solidFill>
                  <a:schemeClr val="bg1">
                    <a:lumMod val="50000"/>
                  </a:schemeClr>
                </a:solidFill>
                <a:tailEnd type="triangle" w="sm" len="sm"/>
              </a:ln>
            </p:spPr>
            <p:style>
              <a:lnRef idx="1">
                <a:schemeClr val="accent1"/>
              </a:lnRef>
              <a:fillRef idx="0">
                <a:schemeClr val="accent1"/>
              </a:fillRef>
              <a:effectRef idx="0">
                <a:schemeClr val="accent1"/>
              </a:effectRef>
              <a:fontRef idx="minor">
                <a:schemeClr val="tx1"/>
              </a:fontRef>
            </p:style>
          </p:cxnSp>
        </p:grpSp>
        <p:sp>
          <p:nvSpPr>
            <p:cNvPr id="112" name="Rectangle 111">
              <a:extLst>
                <a:ext uri="{FF2B5EF4-FFF2-40B4-BE49-F238E27FC236}">
                  <a16:creationId xmlns:a16="http://schemas.microsoft.com/office/drawing/2014/main" id="{11DAA9ED-E808-1C58-C9B0-CEE0D2963C34}"/>
                </a:ext>
              </a:extLst>
            </p:cNvPr>
            <p:cNvSpPr/>
            <p:nvPr/>
          </p:nvSpPr>
          <p:spPr>
            <a:xfrm rot="16200000">
              <a:off x="17721296" y="6701324"/>
              <a:ext cx="1003007" cy="282129"/>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Rec Bus</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13" name="Connector: Elbow 112">
              <a:extLst>
                <a:ext uri="{FF2B5EF4-FFF2-40B4-BE49-F238E27FC236}">
                  <a16:creationId xmlns:a16="http://schemas.microsoft.com/office/drawing/2014/main" id="{A56EC0E9-415A-0D39-9F62-4CF24CAD060D}"/>
                </a:ext>
              </a:extLst>
            </p:cNvPr>
            <p:cNvCxnSpPr>
              <a:cxnSpLocks/>
              <a:stCxn id="112" idx="3"/>
              <a:endCxn id="110" idx="3"/>
            </p:cNvCxnSpPr>
            <p:nvPr/>
          </p:nvCxnSpPr>
          <p:spPr>
            <a:xfrm rot="16200000" flipV="1">
              <a:off x="17678267" y="5796352"/>
              <a:ext cx="775160" cy="313906"/>
            </a:xfrm>
            <a:prstGeom prst="bentConnector2">
              <a:avLst/>
            </a:prstGeom>
            <a:ln w="127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4" name="Rectangle 113">
              <a:extLst>
                <a:ext uri="{FF2B5EF4-FFF2-40B4-BE49-F238E27FC236}">
                  <a16:creationId xmlns:a16="http://schemas.microsoft.com/office/drawing/2014/main" id="{6048D0D9-F773-E3D2-88C9-3C9EB8C7537A}"/>
                </a:ext>
              </a:extLst>
            </p:cNvPr>
            <p:cNvSpPr/>
            <p:nvPr/>
          </p:nvSpPr>
          <p:spPr>
            <a:xfrm>
              <a:off x="15661723" y="4949740"/>
              <a:ext cx="2374348" cy="356882"/>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Memory</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DCF87F59-86F8-8C97-0D17-4465EE3B2785}"/>
              </a:ext>
            </a:extLst>
          </p:cNvPr>
          <p:cNvGrpSpPr/>
          <p:nvPr/>
        </p:nvGrpSpPr>
        <p:grpSpPr>
          <a:xfrm>
            <a:off x="7479428" y="3051487"/>
            <a:ext cx="831392" cy="784052"/>
            <a:chOff x="7479428" y="3051487"/>
            <a:chExt cx="831392" cy="784052"/>
          </a:xfrm>
        </p:grpSpPr>
        <p:sp>
          <p:nvSpPr>
            <p:cNvPr id="120" name="Rectangle 119">
              <a:extLst>
                <a:ext uri="{FF2B5EF4-FFF2-40B4-BE49-F238E27FC236}">
                  <a16:creationId xmlns:a16="http://schemas.microsoft.com/office/drawing/2014/main" id="{AF190804-50E2-A362-118B-B0752AD56376}"/>
                </a:ext>
              </a:extLst>
            </p:cNvPr>
            <p:cNvSpPr/>
            <p:nvPr/>
          </p:nvSpPr>
          <p:spPr>
            <a:xfrm>
              <a:off x="7479428" y="3051487"/>
              <a:ext cx="831392" cy="607294"/>
            </a:xfrm>
            <a:prstGeom prst="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Calibri" panose="020F0502020204030204"/>
                  <a:ea typeface="等线" panose="03000509000000000000" pitchFamily="65" charset="-122"/>
                  <a:cs typeface="+mn-cs"/>
                  <a:sym typeface="Arial"/>
                </a:rPr>
                <a:t>RISCV CPU</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cxnSp>
          <p:nvCxnSpPr>
            <p:cNvPr id="121" name="Straight Arrow Connector 120">
              <a:extLst>
                <a:ext uri="{FF2B5EF4-FFF2-40B4-BE49-F238E27FC236}">
                  <a16:creationId xmlns:a16="http://schemas.microsoft.com/office/drawing/2014/main" id="{DA5E1FB9-4A44-21D0-17AF-A07CA4A8B709}"/>
                </a:ext>
              </a:extLst>
            </p:cNvPr>
            <p:cNvCxnSpPr>
              <a:cxnSpLocks/>
              <a:stCxn id="120" idx="2"/>
            </p:cNvCxnSpPr>
            <p:nvPr/>
          </p:nvCxnSpPr>
          <p:spPr>
            <a:xfrm>
              <a:off x="7895124" y="3658781"/>
              <a:ext cx="149" cy="176758"/>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164" name="TextBox 163">
            <a:extLst>
              <a:ext uri="{FF2B5EF4-FFF2-40B4-BE49-F238E27FC236}">
                <a16:creationId xmlns:a16="http://schemas.microsoft.com/office/drawing/2014/main" id="{F04A859D-8C50-67C7-1B62-941052DA60E0}"/>
              </a:ext>
            </a:extLst>
          </p:cNvPr>
          <p:cNvSpPr txBox="1"/>
          <p:nvPr/>
        </p:nvSpPr>
        <p:spPr>
          <a:xfrm>
            <a:off x="3999088" y="4978940"/>
            <a:ext cx="2309192" cy="646331"/>
          </a:xfrm>
          <a:prstGeom prst="rect">
            <a:avLst/>
          </a:prstGeom>
          <a:noFill/>
        </p:spPr>
        <p:txBody>
          <a:bodyPr wrap="square">
            <a:spAutoFit/>
          </a:bodyPr>
          <a:lstStyle/>
          <a:p>
            <a:pPr algn="ctr"/>
            <a:r>
              <a:rPr kumimoji="0" lang="en-US" altLang="zh-CN" sz="1800" b="1" i="0" u="none" strike="noStrike" kern="1200" cap="none" spc="0" normalizeH="0" baseline="0" noProof="0" dirty="0">
                <a:ln>
                  <a:noFill/>
                </a:ln>
                <a:effectLst/>
                <a:uLnTx/>
                <a:uFillTx/>
                <a:latin typeface="Calibri" panose="020F0502020204030204"/>
                <a:ea typeface="+mn-ea"/>
                <a:cs typeface="+mn-cs"/>
              </a:rPr>
              <a:t>Chisel-based</a:t>
            </a:r>
          </a:p>
          <a:p>
            <a:pPr algn="ctr"/>
            <a:r>
              <a:rPr lang="en-US" altLang="zh-CN" b="1" dirty="0">
                <a:latin typeface="Calibri" panose="020F0502020204030204"/>
              </a:rPr>
              <a:t>Hardware Generator</a:t>
            </a:r>
            <a:endParaRPr lang="en-US" dirty="0"/>
          </a:p>
        </p:txBody>
      </p:sp>
      <p:sp>
        <p:nvSpPr>
          <p:cNvPr id="133" name="TextBox 132">
            <a:extLst>
              <a:ext uri="{FF2B5EF4-FFF2-40B4-BE49-F238E27FC236}">
                <a16:creationId xmlns:a16="http://schemas.microsoft.com/office/drawing/2014/main" id="{E2670AE5-9200-9529-E866-2B3A5A386F95}"/>
              </a:ext>
            </a:extLst>
          </p:cNvPr>
          <p:cNvSpPr txBox="1"/>
          <p:nvPr/>
        </p:nvSpPr>
        <p:spPr>
          <a:xfrm>
            <a:off x="1100338" y="5785251"/>
            <a:ext cx="2785447" cy="369332"/>
          </a:xfrm>
          <a:prstGeom prst="rect">
            <a:avLst/>
          </a:prstGeom>
          <a:noFill/>
        </p:spPr>
        <p:txBody>
          <a:bodyPr wrap="square">
            <a:spAutoFit/>
          </a:bodyPr>
          <a:lstStyle/>
          <a:p>
            <a:pPr algn="ctr"/>
            <a:r>
              <a:rPr kumimoji="0" lang="en-US" sz="1800" b="1" i="0" u="none" strike="noStrike" kern="1200" cap="none" spc="0" normalizeH="0" baseline="0" noProof="0" dirty="0">
                <a:ln>
                  <a:noFill/>
                </a:ln>
                <a:effectLst/>
                <a:uLnTx/>
                <a:uFillTx/>
                <a:latin typeface="Calibri" panose="020F0502020204030204"/>
                <a:ea typeface="+mn-ea"/>
                <a:cs typeface="+mn-cs"/>
              </a:rPr>
              <a:t>Arch. Desc. Graph</a:t>
            </a:r>
            <a:r>
              <a:rPr kumimoji="0" lang="en-US" sz="1800" b="1" i="0" u="none" strike="noStrike" kern="1200" cap="none" spc="0" normalizeH="0" noProof="0" dirty="0">
                <a:ln>
                  <a:noFill/>
                </a:ln>
                <a:effectLst/>
                <a:uLnTx/>
                <a:uFillTx/>
                <a:latin typeface="Calibri" panose="020F0502020204030204"/>
                <a:ea typeface="+mn-ea"/>
                <a:cs typeface="+mn-cs"/>
              </a:rPr>
              <a:t> </a:t>
            </a:r>
            <a:r>
              <a:rPr lang="en-US" b="1" dirty="0">
                <a:latin typeface="Calibri" panose="020F0502020204030204"/>
              </a:rPr>
              <a:t>(ADG)</a:t>
            </a:r>
            <a:endParaRPr lang="en-US" dirty="0"/>
          </a:p>
        </p:txBody>
      </p:sp>
      <p:grpSp>
        <p:nvGrpSpPr>
          <p:cNvPr id="181" name="Group 180">
            <a:extLst>
              <a:ext uri="{FF2B5EF4-FFF2-40B4-BE49-F238E27FC236}">
                <a16:creationId xmlns:a16="http://schemas.microsoft.com/office/drawing/2014/main" id="{076722B3-A236-7B60-1B1B-8BEFB819FEC1}"/>
              </a:ext>
            </a:extLst>
          </p:cNvPr>
          <p:cNvGrpSpPr/>
          <p:nvPr/>
        </p:nvGrpSpPr>
        <p:grpSpPr>
          <a:xfrm>
            <a:off x="792401" y="3779050"/>
            <a:ext cx="3433704" cy="2087845"/>
            <a:chOff x="792401" y="3779050"/>
            <a:chExt cx="3182728" cy="2087845"/>
          </a:xfrm>
        </p:grpSpPr>
        <p:sp>
          <p:nvSpPr>
            <p:cNvPr id="123" name="Cloud 122">
              <a:extLst>
                <a:ext uri="{FF2B5EF4-FFF2-40B4-BE49-F238E27FC236}">
                  <a16:creationId xmlns:a16="http://schemas.microsoft.com/office/drawing/2014/main" id="{FB0302F5-17DA-693F-3632-9E212048AA5E}"/>
                </a:ext>
              </a:extLst>
            </p:cNvPr>
            <p:cNvSpPr/>
            <p:nvPr/>
          </p:nvSpPr>
          <p:spPr>
            <a:xfrm>
              <a:off x="792401" y="3779050"/>
              <a:ext cx="3182728" cy="2087845"/>
            </a:xfrm>
            <a:prstGeom prst="clou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200">
                <a:defRPr/>
              </a:pPr>
              <a:endParaRPr lang="en-US" sz="2000" kern="0" dirty="0">
                <a:solidFill>
                  <a:prstClr val="black"/>
                </a:solidFill>
                <a:latin typeface="Calibri" panose="020F0502020204030204"/>
                <a:ea typeface="宋体" panose="02010600030101010101" pitchFamily="2" charset="-122"/>
              </a:endParaRPr>
            </a:p>
          </p:txBody>
        </p:sp>
        <p:pic>
          <p:nvPicPr>
            <p:cNvPr id="128" name="Picture 127">
              <a:extLst>
                <a:ext uri="{FF2B5EF4-FFF2-40B4-BE49-F238E27FC236}">
                  <a16:creationId xmlns:a16="http://schemas.microsoft.com/office/drawing/2014/main" id="{9C3F461A-7B07-3C0E-C221-21B5118CF4EC}"/>
                </a:ext>
              </a:extLst>
            </p:cNvPr>
            <p:cNvPicPr>
              <a:picLocks noChangeAspect="1"/>
            </p:cNvPicPr>
            <p:nvPr/>
          </p:nvPicPr>
          <p:blipFill>
            <a:blip r:embed="rId4"/>
            <a:stretch>
              <a:fillRect/>
            </a:stretch>
          </p:blipFill>
          <p:spPr>
            <a:xfrm>
              <a:off x="1246345" y="4172616"/>
              <a:ext cx="1315662" cy="1300712"/>
            </a:xfrm>
            <a:prstGeom prst="rect">
              <a:avLst/>
            </a:prstGeom>
          </p:spPr>
        </p:pic>
      </p:grpSp>
      <p:pic>
        <p:nvPicPr>
          <p:cNvPr id="145" name="Picture 144">
            <a:extLst>
              <a:ext uri="{FF2B5EF4-FFF2-40B4-BE49-F238E27FC236}">
                <a16:creationId xmlns:a16="http://schemas.microsoft.com/office/drawing/2014/main" id="{ABB00256-5637-3531-023E-93DE1E4C4F24}"/>
              </a:ext>
            </a:extLst>
          </p:cNvPr>
          <p:cNvPicPr>
            <a:picLocks noChangeAspect="1"/>
          </p:cNvPicPr>
          <p:nvPr/>
        </p:nvPicPr>
        <p:blipFill>
          <a:blip r:embed="rId5">
            <a:clrChange>
              <a:clrFrom>
                <a:srgbClr val="010101"/>
              </a:clrFrom>
              <a:clrTo>
                <a:srgbClr val="010101">
                  <a:alpha val="0"/>
                </a:srgbClr>
              </a:clrTo>
            </a:clrChange>
          </a:blip>
          <a:stretch>
            <a:fillRect/>
          </a:stretch>
        </p:blipFill>
        <p:spPr>
          <a:xfrm rot="5400000">
            <a:off x="10080101" y="4076287"/>
            <a:ext cx="797337" cy="2551306"/>
          </a:xfrm>
          <a:prstGeom prst="rect">
            <a:avLst/>
          </a:prstGeom>
        </p:spPr>
      </p:pic>
      <p:grpSp>
        <p:nvGrpSpPr>
          <p:cNvPr id="147" name="Group 146">
            <a:extLst>
              <a:ext uri="{FF2B5EF4-FFF2-40B4-BE49-F238E27FC236}">
                <a16:creationId xmlns:a16="http://schemas.microsoft.com/office/drawing/2014/main" id="{127D847D-57C1-D847-2B27-2DA290724463}"/>
              </a:ext>
            </a:extLst>
          </p:cNvPr>
          <p:cNvGrpSpPr/>
          <p:nvPr/>
        </p:nvGrpSpPr>
        <p:grpSpPr>
          <a:xfrm>
            <a:off x="9609675" y="5815509"/>
            <a:ext cx="1681393" cy="701009"/>
            <a:chOff x="634136" y="5623197"/>
            <a:chExt cx="2237792" cy="1056931"/>
          </a:xfrm>
        </p:grpSpPr>
        <p:pic>
          <p:nvPicPr>
            <p:cNvPr id="150" name="Picture 2" descr="Xilinx Alveo U50 Data Center Accelerator Card | www.shidirect.com">
              <a:extLst>
                <a:ext uri="{FF2B5EF4-FFF2-40B4-BE49-F238E27FC236}">
                  <a16:creationId xmlns:a16="http://schemas.microsoft.com/office/drawing/2014/main" id="{A0FFC730-325C-74C1-170B-E86F9D67389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172" t="20072" r="4308" b="22294"/>
            <a:stretch/>
          </p:blipFill>
          <p:spPr bwMode="auto">
            <a:xfrm>
              <a:off x="634136" y="5623197"/>
              <a:ext cx="2237792" cy="1056931"/>
            </a:xfrm>
            <a:prstGeom prst="rect">
              <a:avLst/>
            </a:prstGeom>
            <a:noFill/>
            <a:extLst>
              <a:ext uri="{909E8E84-426E-40DD-AFC4-6F175D3DCCD1}">
                <a14:hiddenFill xmlns:a14="http://schemas.microsoft.com/office/drawing/2010/main">
                  <a:solidFill>
                    <a:srgbClr val="FFFFFF"/>
                  </a:solidFill>
                </a14:hiddenFill>
              </a:ext>
            </a:extLst>
          </p:spPr>
        </p:pic>
        <p:sp>
          <p:nvSpPr>
            <p:cNvPr id="151" name="TextBox 150">
              <a:extLst>
                <a:ext uri="{FF2B5EF4-FFF2-40B4-BE49-F238E27FC236}">
                  <a16:creationId xmlns:a16="http://schemas.microsoft.com/office/drawing/2014/main" id="{BB28799B-B536-7E4D-4919-F386E2D11340}"/>
                </a:ext>
              </a:extLst>
            </p:cNvPr>
            <p:cNvSpPr txBox="1"/>
            <p:nvPr/>
          </p:nvSpPr>
          <p:spPr>
            <a:xfrm>
              <a:off x="1513242" y="5781233"/>
              <a:ext cx="987771" cy="523219"/>
            </a:xfrm>
            <a:prstGeom prst="rect">
              <a:avLst/>
            </a:prstGeom>
            <a:solidFill>
              <a:srgbClr val="CB1613"/>
            </a:solidFill>
          </p:spPr>
          <p:txBody>
            <a:bodyPr wrap="none" rtlCol="0">
              <a:spAutoFit/>
            </a:bodyPr>
            <a:lstStyle/>
            <a:p>
              <a:r>
                <a:rPr lang="en-US" sz="2800" b="1" dirty="0">
                  <a:solidFill>
                    <a:schemeClr val="bg1"/>
                  </a:solidFill>
                </a:rPr>
                <a:t>FPGA</a:t>
              </a:r>
            </a:p>
          </p:txBody>
        </p:sp>
      </p:grpSp>
      <p:grpSp>
        <p:nvGrpSpPr>
          <p:cNvPr id="18" name="Group 17">
            <a:extLst>
              <a:ext uri="{FF2B5EF4-FFF2-40B4-BE49-F238E27FC236}">
                <a16:creationId xmlns:a16="http://schemas.microsoft.com/office/drawing/2014/main" id="{4FA80758-8160-CE38-8A9C-234141C5C20B}"/>
              </a:ext>
            </a:extLst>
          </p:cNvPr>
          <p:cNvGrpSpPr/>
          <p:nvPr/>
        </p:nvGrpSpPr>
        <p:grpSpPr>
          <a:xfrm>
            <a:off x="8641737" y="3051487"/>
            <a:ext cx="3141536" cy="1200429"/>
            <a:chOff x="8641737" y="3051487"/>
            <a:chExt cx="3141536" cy="1200429"/>
          </a:xfrm>
        </p:grpSpPr>
        <p:sp>
          <p:nvSpPr>
            <p:cNvPr id="130" name="Rectangle 129">
              <a:extLst>
                <a:ext uri="{FF2B5EF4-FFF2-40B4-BE49-F238E27FC236}">
                  <a16:creationId xmlns:a16="http://schemas.microsoft.com/office/drawing/2014/main" id="{7530D461-4D81-BD44-4B2B-AF00EA453C00}"/>
                </a:ext>
              </a:extLst>
            </p:cNvPr>
            <p:cNvSpPr/>
            <p:nvPr/>
          </p:nvSpPr>
          <p:spPr>
            <a:xfrm>
              <a:off x="9177268" y="3051487"/>
              <a:ext cx="831392" cy="607294"/>
            </a:xfrm>
            <a:prstGeom prst="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Calibri" panose="020F0502020204030204"/>
                  <a:ea typeface="等线" panose="03000509000000000000" pitchFamily="65" charset="-122"/>
                  <a:cs typeface="+mn-cs"/>
                  <a:sym typeface="Arial"/>
                </a:rPr>
                <a:t>RISCV CPU</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
          <p:nvSpPr>
            <p:cNvPr id="131" name="Rectangle 130">
              <a:extLst>
                <a:ext uri="{FF2B5EF4-FFF2-40B4-BE49-F238E27FC236}">
                  <a16:creationId xmlns:a16="http://schemas.microsoft.com/office/drawing/2014/main" id="{A28362E9-776B-807E-4EC6-F7CD8737920A}"/>
                </a:ext>
              </a:extLst>
            </p:cNvPr>
            <p:cNvSpPr/>
            <p:nvPr/>
          </p:nvSpPr>
          <p:spPr>
            <a:xfrm>
              <a:off x="10875372" y="3051487"/>
              <a:ext cx="831392" cy="607294"/>
            </a:xfrm>
            <a:prstGeom prst="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Calibri" panose="020F0502020204030204"/>
                  <a:ea typeface="等线" panose="03000509000000000000" pitchFamily="65" charset="-122"/>
                  <a:cs typeface="+mn-cs"/>
                  <a:sym typeface="Arial"/>
                </a:rPr>
                <a:t>RISCV CPU</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cxnSp>
          <p:nvCxnSpPr>
            <p:cNvPr id="132" name="Straight Arrow Connector 131">
              <a:extLst>
                <a:ext uri="{FF2B5EF4-FFF2-40B4-BE49-F238E27FC236}">
                  <a16:creationId xmlns:a16="http://schemas.microsoft.com/office/drawing/2014/main" id="{A7F75148-F211-E2DF-D561-0F6C0F36F825}"/>
                </a:ext>
              </a:extLst>
            </p:cNvPr>
            <p:cNvCxnSpPr>
              <a:cxnSpLocks/>
              <a:stCxn id="130" idx="2"/>
            </p:cNvCxnSpPr>
            <p:nvPr/>
          </p:nvCxnSpPr>
          <p:spPr>
            <a:xfrm>
              <a:off x="9592964" y="3658781"/>
              <a:ext cx="0" cy="176758"/>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1FDD21E3-D65E-8249-A9F1-DCAEA784FF65}"/>
                </a:ext>
              </a:extLst>
            </p:cNvPr>
            <p:cNvSpPr/>
            <p:nvPr/>
          </p:nvSpPr>
          <p:spPr>
            <a:xfrm>
              <a:off x="8641737" y="3823877"/>
              <a:ext cx="1460206" cy="428039"/>
            </a:xfrm>
            <a:prstGeom prst="roundRect">
              <a:avLst/>
            </a:prstGeom>
            <a:solidFill>
              <a:schemeClr val="accent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a:solidFill>
                    <a:schemeClr val="tx1"/>
                  </a:solidFill>
                </a:rPr>
                <a:t>Acce.</a:t>
              </a:r>
            </a:p>
          </p:txBody>
        </p:sp>
        <p:sp>
          <p:nvSpPr>
            <p:cNvPr id="134" name="Rectangle: Rounded Corners 133">
              <a:extLst>
                <a:ext uri="{FF2B5EF4-FFF2-40B4-BE49-F238E27FC236}">
                  <a16:creationId xmlns:a16="http://schemas.microsoft.com/office/drawing/2014/main" id="{35228A5B-BB84-F929-3CBB-CDCD46A0D50C}"/>
                </a:ext>
              </a:extLst>
            </p:cNvPr>
            <p:cNvSpPr/>
            <p:nvPr/>
          </p:nvSpPr>
          <p:spPr>
            <a:xfrm>
              <a:off x="10323067" y="3818286"/>
              <a:ext cx="1460206" cy="428039"/>
            </a:xfrm>
            <a:prstGeom prst="roundRect">
              <a:avLst/>
            </a:prstGeom>
            <a:solidFill>
              <a:schemeClr val="accent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a:solidFill>
                    <a:schemeClr val="tx1"/>
                  </a:solidFill>
                </a:rPr>
                <a:t>Acce.</a:t>
              </a:r>
            </a:p>
          </p:txBody>
        </p:sp>
        <p:cxnSp>
          <p:nvCxnSpPr>
            <p:cNvPr id="140" name="Straight Arrow Connector 139">
              <a:extLst>
                <a:ext uri="{FF2B5EF4-FFF2-40B4-BE49-F238E27FC236}">
                  <a16:creationId xmlns:a16="http://schemas.microsoft.com/office/drawing/2014/main" id="{6C1086FF-A433-4B6B-60B7-562D57AA1DCF}"/>
                </a:ext>
              </a:extLst>
            </p:cNvPr>
            <p:cNvCxnSpPr>
              <a:cxnSpLocks/>
            </p:cNvCxnSpPr>
            <p:nvPr/>
          </p:nvCxnSpPr>
          <p:spPr>
            <a:xfrm>
              <a:off x="11308958" y="3658781"/>
              <a:ext cx="0" cy="176758"/>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790E3A17-7250-CAF5-01D1-B3A49F808468}"/>
                </a:ext>
              </a:extLst>
            </p:cNvPr>
            <p:cNvSpPr/>
            <p:nvPr/>
          </p:nvSpPr>
          <p:spPr>
            <a:xfrm>
              <a:off x="8810257" y="3917976"/>
              <a:ext cx="217690" cy="99309"/>
            </a:xfrm>
            <a:prstGeom prst="rect">
              <a:avLst/>
            </a:prstGeom>
            <a:solidFill>
              <a:srgbClr val="F4B18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9D23D937-9AE3-62F2-F6D0-6F7C581FDB20}"/>
                </a:ext>
              </a:extLst>
            </p:cNvPr>
            <p:cNvSpPr/>
            <p:nvPr/>
          </p:nvSpPr>
          <p:spPr>
            <a:xfrm>
              <a:off x="9071502" y="3917976"/>
              <a:ext cx="217690" cy="99309"/>
            </a:xfrm>
            <a:prstGeom prst="rect">
              <a:avLst/>
            </a:prstGeom>
            <a:solidFill>
              <a:srgbClr val="F4B18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3000747B-36D7-6B93-B751-FEF706E46B88}"/>
                </a:ext>
              </a:extLst>
            </p:cNvPr>
            <p:cNvSpPr/>
            <p:nvPr/>
          </p:nvSpPr>
          <p:spPr>
            <a:xfrm>
              <a:off x="8810257" y="4057586"/>
              <a:ext cx="217690" cy="99309"/>
            </a:xfrm>
            <a:prstGeom prst="rect">
              <a:avLst/>
            </a:prstGeom>
            <a:solidFill>
              <a:srgbClr val="BC8FD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571B6FD2-EE3A-B725-FED3-47EF41B5975F}"/>
                </a:ext>
              </a:extLst>
            </p:cNvPr>
            <p:cNvSpPr/>
            <p:nvPr/>
          </p:nvSpPr>
          <p:spPr>
            <a:xfrm>
              <a:off x="9071502" y="4054325"/>
              <a:ext cx="217690" cy="99309"/>
            </a:xfrm>
            <a:prstGeom prst="rect">
              <a:avLst/>
            </a:prstGeom>
            <a:solidFill>
              <a:srgbClr val="F4B18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6BB42E79-4847-5F72-F8BB-BFB67524B173}"/>
                </a:ext>
              </a:extLst>
            </p:cNvPr>
            <p:cNvSpPr/>
            <p:nvPr/>
          </p:nvSpPr>
          <p:spPr>
            <a:xfrm>
              <a:off x="10505282" y="3907066"/>
              <a:ext cx="217690" cy="99309"/>
            </a:xfrm>
            <a:prstGeom prst="rect">
              <a:avLst/>
            </a:prstGeom>
            <a:solidFill>
              <a:srgbClr val="F4B18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75FFF9FB-EA19-3962-C6C5-61626B395100}"/>
                </a:ext>
              </a:extLst>
            </p:cNvPr>
            <p:cNvSpPr/>
            <p:nvPr/>
          </p:nvSpPr>
          <p:spPr>
            <a:xfrm>
              <a:off x="10766527" y="3907066"/>
              <a:ext cx="217690" cy="99309"/>
            </a:xfrm>
            <a:prstGeom prst="rect">
              <a:avLst/>
            </a:prstGeom>
            <a:solidFill>
              <a:srgbClr val="F4B18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93FEE1A1-9A02-0759-C74E-2D0EA198CD2D}"/>
                </a:ext>
              </a:extLst>
            </p:cNvPr>
            <p:cNvSpPr/>
            <p:nvPr/>
          </p:nvSpPr>
          <p:spPr>
            <a:xfrm>
              <a:off x="10505282" y="4046676"/>
              <a:ext cx="217690" cy="99309"/>
            </a:xfrm>
            <a:prstGeom prst="rect">
              <a:avLst/>
            </a:prstGeom>
            <a:solidFill>
              <a:srgbClr val="BC8FD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1BF7073E-74BE-2662-9FEC-5933B22B6292}"/>
                </a:ext>
              </a:extLst>
            </p:cNvPr>
            <p:cNvSpPr/>
            <p:nvPr/>
          </p:nvSpPr>
          <p:spPr>
            <a:xfrm>
              <a:off x="10766527" y="4043415"/>
              <a:ext cx="217690" cy="99309"/>
            </a:xfrm>
            <a:prstGeom prst="rect">
              <a:avLst/>
            </a:prstGeom>
            <a:solidFill>
              <a:srgbClr val="F4B18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D83BCA60-894C-0919-2B38-DCFFBD0F16F2}"/>
              </a:ext>
            </a:extLst>
          </p:cNvPr>
          <p:cNvGrpSpPr/>
          <p:nvPr/>
        </p:nvGrpSpPr>
        <p:grpSpPr>
          <a:xfrm>
            <a:off x="7460485" y="1682681"/>
            <a:ext cx="4246279" cy="1268466"/>
            <a:chOff x="7460485" y="1932319"/>
            <a:chExt cx="4246279" cy="1018828"/>
          </a:xfrm>
        </p:grpSpPr>
        <p:sp>
          <p:nvSpPr>
            <p:cNvPr id="165" name="Rectangle 164">
              <a:extLst>
                <a:ext uri="{FF2B5EF4-FFF2-40B4-BE49-F238E27FC236}">
                  <a16:creationId xmlns:a16="http://schemas.microsoft.com/office/drawing/2014/main" id="{C2849A7A-0BE7-5B21-B2D6-9E7CF971D369}"/>
                </a:ext>
              </a:extLst>
            </p:cNvPr>
            <p:cNvSpPr/>
            <p:nvPr/>
          </p:nvSpPr>
          <p:spPr>
            <a:xfrm>
              <a:off x="7463284" y="2662538"/>
              <a:ext cx="4243480" cy="28860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Network-on-Chip</a:t>
              </a:r>
            </a:p>
          </p:txBody>
        </p:sp>
        <p:sp>
          <p:nvSpPr>
            <p:cNvPr id="166" name="Rectangle 165">
              <a:extLst>
                <a:ext uri="{FF2B5EF4-FFF2-40B4-BE49-F238E27FC236}">
                  <a16:creationId xmlns:a16="http://schemas.microsoft.com/office/drawing/2014/main" id="{4FE637AF-66A1-E054-36BA-89D19683B872}"/>
                </a:ext>
              </a:extLst>
            </p:cNvPr>
            <p:cNvSpPr/>
            <p:nvPr/>
          </p:nvSpPr>
          <p:spPr>
            <a:xfrm>
              <a:off x="7463284" y="2296997"/>
              <a:ext cx="4243480" cy="28860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LLC</a:t>
              </a:r>
            </a:p>
          </p:txBody>
        </p:sp>
        <p:sp>
          <p:nvSpPr>
            <p:cNvPr id="167" name="Rectangle 166">
              <a:extLst>
                <a:ext uri="{FF2B5EF4-FFF2-40B4-BE49-F238E27FC236}">
                  <a16:creationId xmlns:a16="http://schemas.microsoft.com/office/drawing/2014/main" id="{5D284819-8F8F-7E61-3F4A-0F88D0FD78A8}"/>
                </a:ext>
              </a:extLst>
            </p:cNvPr>
            <p:cNvSpPr/>
            <p:nvPr/>
          </p:nvSpPr>
          <p:spPr>
            <a:xfrm>
              <a:off x="7460485" y="1932319"/>
              <a:ext cx="4243480" cy="28860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DRAM</a:t>
              </a:r>
            </a:p>
          </p:txBody>
        </p:sp>
      </p:grpSp>
      <p:sp>
        <p:nvSpPr>
          <p:cNvPr id="174" name="TextBox 173">
            <a:extLst>
              <a:ext uri="{FF2B5EF4-FFF2-40B4-BE49-F238E27FC236}">
                <a16:creationId xmlns:a16="http://schemas.microsoft.com/office/drawing/2014/main" id="{B909471B-C801-2C56-02C5-65BC47A4E676}"/>
              </a:ext>
            </a:extLst>
          </p:cNvPr>
          <p:cNvSpPr txBox="1"/>
          <p:nvPr/>
        </p:nvSpPr>
        <p:spPr>
          <a:xfrm>
            <a:off x="7496728" y="992306"/>
            <a:ext cx="4252267" cy="400110"/>
          </a:xfrm>
          <a:prstGeom prst="rect">
            <a:avLst/>
          </a:prstGeom>
          <a:noFill/>
          <a:ln>
            <a:noFill/>
          </a:ln>
        </p:spPr>
        <p:txBody>
          <a:bodyPr wrap="square">
            <a:spAutoFit/>
          </a:bodyPr>
          <a:lstStyle/>
          <a:p>
            <a:pPr algn="ctr"/>
            <a:r>
              <a:rPr lang="en-US" sz="2000" b="1" dirty="0"/>
              <a:t>SoC Integration by ChipYard</a:t>
            </a:r>
          </a:p>
        </p:txBody>
      </p:sp>
      <p:grpSp>
        <p:nvGrpSpPr>
          <p:cNvPr id="13" name="Group 12">
            <a:extLst>
              <a:ext uri="{FF2B5EF4-FFF2-40B4-BE49-F238E27FC236}">
                <a16:creationId xmlns:a16="http://schemas.microsoft.com/office/drawing/2014/main" id="{A3D2FC7D-BEA0-B4D3-C853-E10DCB5CF48C}"/>
              </a:ext>
            </a:extLst>
          </p:cNvPr>
          <p:cNvGrpSpPr/>
          <p:nvPr/>
        </p:nvGrpSpPr>
        <p:grpSpPr>
          <a:xfrm>
            <a:off x="6148077" y="1429912"/>
            <a:ext cx="5702854" cy="4874937"/>
            <a:chOff x="6148077" y="1429912"/>
            <a:chExt cx="5702854" cy="4874937"/>
          </a:xfrm>
        </p:grpSpPr>
        <p:cxnSp>
          <p:nvCxnSpPr>
            <p:cNvPr id="29" name="Connector: Elbow 28">
              <a:extLst>
                <a:ext uri="{FF2B5EF4-FFF2-40B4-BE49-F238E27FC236}">
                  <a16:creationId xmlns:a16="http://schemas.microsoft.com/office/drawing/2014/main" id="{521E49B6-A934-CD30-1792-81BC205434B1}"/>
                </a:ext>
              </a:extLst>
            </p:cNvPr>
            <p:cNvCxnSpPr>
              <a:cxnSpLocks/>
            </p:cNvCxnSpPr>
            <p:nvPr/>
          </p:nvCxnSpPr>
          <p:spPr>
            <a:xfrm rot="5400000">
              <a:off x="4343402" y="3267073"/>
              <a:ext cx="4854228" cy="1221324"/>
            </a:xfrm>
            <a:prstGeom prst="bentConnector3">
              <a:avLst>
                <a:gd name="adj1" fmla="val 46628"/>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5" name="Connector: Elbow 174">
              <a:extLst>
                <a:ext uri="{FF2B5EF4-FFF2-40B4-BE49-F238E27FC236}">
                  <a16:creationId xmlns:a16="http://schemas.microsoft.com/office/drawing/2014/main" id="{58B5EF23-8980-35A6-A29B-4F49745E9FB8}"/>
                </a:ext>
              </a:extLst>
            </p:cNvPr>
            <p:cNvCxnSpPr>
              <a:cxnSpLocks/>
            </p:cNvCxnSpPr>
            <p:nvPr/>
          </p:nvCxnSpPr>
          <p:spPr>
            <a:xfrm rot="5400000">
              <a:off x="7852168" y="2306084"/>
              <a:ext cx="4874935" cy="3122591"/>
            </a:xfrm>
            <a:prstGeom prst="bentConnector3">
              <a:avLst>
                <a:gd name="adj1" fmla="val 61000"/>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2F61999-7A20-4752-9E1A-246DF044E743}"/>
                </a:ext>
              </a:extLst>
            </p:cNvPr>
            <p:cNvCxnSpPr/>
            <p:nvPr/>
          </p:nvCxnSpPr>
          <p:spPr>
            <a:xfrm>
              <a:off x="7368987" y="1450621"/>
              <a:ext cx="4481944"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D29962B8-F05D-5A22-2E31-53E1E31C109B}"/>
                </a:ext>
              </a:extLst>
            </p:cNvPr>
            <p:cNvCxnSpPr>
              <a:cxnSpLocks/>
            </p:cNvCxnSpPr>
            <p:nvPr/>
          </p:nvCxnSpPr>
          <p:spPr>
            <a:xfrm>
              <a:off x="6148077" y="6304847"/>
              <a:ext cx="2580263"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FE4045B4-EE25-0B2A-2EDC-AB28C764319A}"/>
              </a:ext>
            </a:extLst>
          </p:cNvPr>
          <p:cNvGrpSpPr/>
          <p:nvPr/>
        </p:nvGrpSpPr>
        <p:grpSpPr>
          <a:xfrm>
            <a:off x="9206821" y="4489642"/>
            <a:ext cx="2417027" cy="407634"/>
            <a:chOff x="9206821" y="4489641"/>
            <a:chExt cx="2417027" cy="407634"/>
          </a:xfrm>
        </p:grpSpPr>
        <p:sp>
          <p:nvSpPr>
            <p:cNvPr id="178" name="Arrow: Right 79">
              <a:extLst>
                <a:ext uri="{FF2B5EF4-FFF2-40B4-BE49-F238E27FC236}">
                  <a16:creationId xmlns:a16="http://schemas.microsoft.com/office/drawing/2014/main" id="{5AF6F43E-D86E-DBE2-C52A-F4566F7D408F}"/>
                </a:ext>
              </a:extLst>
            </p:cNvPr>
            <p:cNvSpPr/>
            <p:nvPr/>
          </p:nvSpPr>
          <p:spPr>
            <a:xfrm rot="5400000">
              <a:off x="9220344" y="4514422"/>
              <a:ext cx="369330" cy="396376"/>
            </a:xfrm>
            <a:prstGeom prst="rightArrow">
              <a:avLst/>
            </a:prstGeom>
            <a:solidFill>
              <a:sysClr val="windowText" lastClr="000000"/>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80" name="TextBox 179">
              <a:extLst>
                <a:ext uri="{FF2B5EF4-FFF2-40B4-BE49-F238E27FC236}">
                  <a16:creationId xmlns:a16="http://schemas.microsoft.com/office/drawing/2014/main" id="{577E3E33-0DF8-6E92-2CD0-B3E7DA2B5695}"/>
                </a:ext>
              </a:extLst>
            </p:cNvPr>
            <p:cNvSpPr txBox="1"/>
            <p:nvPr/>
          </p:nvSpPr>
          <p:spPr>
            <a:xfrm>
              <a:off x="9468084" y="4489641"/>
              <a:ext cx="2155764" cy="369332"/>
            </a:xfrm>
            <a:prstGeom prst="rect">
              <a:avLst/>
            </a:prstGeom>
            <a:noFill/>
          </p:spPr>
          <p:txBody>
            <a:bodyPr wrap="square">
              <a:spAutoFit/>
            </a:bodyPr>
            <a:lstStyle/>
            <a:p>
              <a:pPr algn="ctr"/>
              <a:r>
                <a:rPr lang="en-US" dirty="0"/>
                <a:t>Physical Design</a:t>
              </a:r>
            </a:p>
          </p:txBody>
        </p:sp>
      </p:grpSp>
      <p:sp>
        <p:nvSpPr>
          <p:cNvPr id="11" name="TextBox 10">
            <a:extLst>
              <a:ext uri="{FF2B5EF4-FFF2-40B4-BE49-F238E27FC236}">
                <a16:creationId xmlns:a16="http://schemas.microsoft.com/office/drawing/2014/main" id="{F6AEE3A7-A337-9CF7-F539-7E50270E220B}"/>
              </a:ext>
            </a:extLst>
          </p:cNvPr>
          <p:cNvSpPr txBox="1"/>
          <p:nvPr/>
        </p:nvSpPr>
        <p:spPr>
          <a:xfrm>
            <a:off x="2701550" y="3981852"/>
            <a:ext cx="1375889" cy="1200329"/>
          </a:xfrm>
          <a:prstGeom prst="rect">
            <a:avLst/>
          </a:prstGeom>
          <a:noFill/>
        </p:spPr>
        <p:txBody>
          <a:bodyPr wrap="none" rtlCol="0">
            <a:spAutoFit/>
          </a:bodyPr>
          <a:lstStyle/>
          <a:p>
            <a:r>
              <a:rPr lang="en-US" b="1" dirty="0"/>
              <a:t>Sys. Params.</a:t>
            </a:r>
          </a:p>
          <a:p>
            <a:r>
              <a:rPr lang="en-US" dirty="0"/>
              <a:t>#cores</a:t>
            </a:r>
          </a:p>
          <a:p>
            <a:r>
              <a:rPr lang="en-US" dirty="0"/>
              <a:t>Net. </a:t>
            </a:r>
            <a:r>
              <a:rPr lang="en-US" dirty="0" err="1"/>
              <a:t>b/W</a:t>
            </a:r>
            <a:endParaRPr lang="en-US" dirty="0"/>
          </a:p>
          <a:p>
            <a:r>
              <a:rPr lang="en-US" dirty="0"/>
              <a:t>Cache Banks</a:t>
            </a:r>
          </a:p>
        </p:txBody>
      </p:sp>
      <p:sp>
        <p:nvSpPr>
          <p:cNvPr id="17" name="Title 4">
            <a:extLst>
              <a:ext uri="{FF2B5EF4-FFF2-40B4-BE49-F238E27FC236}">
                <a16:creationId xmlns:a16="http://schemas.microsoft.com/office/drawing/2014/main" id="{1E795459-3A0C-107C-0358-73E80A6663B3}"/>
              </a:ext>
            </a:extLst>
          </p:cNvPr>
          <p:cNvSpPr txBox="1">
            <a:spLocks/>
          </p:cNvSpPr>
          <p:nvPr/>
        </p:nvSpPr>
        <p:spPr>
          <a:xfrm>
            <a:off x="115502" y="251017"/>
            <a:ext cx="11906451" cy="10443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
        <p:nvSpPr>
          <p:cNvPr id="19" name="Title 4">
            <a:extLst>
              <a:ext uri="{FF2B5EF4-FFF2-40B4-BE49-F238E27FC236}">
                <a16:creationId xmlns:a16="http://schemas.microsoft.com/office/drawing/2014/main" id="{D37428C3-A2D8-04C9-32CD-1B2E00BA5434}"/>
              </a:ext>
            </a:extLst>
          </p:cNvPr>
          <p:cNvSpPr>
            <a:spLocks noGrp="1"/>
          </p:cNvSpPr>
          <p:nvPr>
            <p:ph type="title"/>
          </p:nvPr>
        </p:nvSpPr>
        <p:spPr>
          <a:xfrm>
            <a:off x="22878" y="78778"/>
            <a:ext cx="12273951" cy="977273"/>
          </a:xfrm>
        </p:spPr>
        <p:txBody>
          <a:bodyPr>
            <a:normAutofit/>
          </a:bodyPr>
          <a:lstStyle/>
          <a:p>
            <a:r>
              <a:rPr lang="en-US" dirty="0" err="1"/>
              <a:t>OverGen</a:t>
            </a:r>
            <a:r>
              <a:rPr lang="en-US" dirty="0"/>
              <a:t>: Specialized Overlay for FPGA Programming</a:t>
            </a:r>
          </a:p>
        </p:txBody>
      </p:sp>
    </p:spTree>
    <p:custDataLst>
      <p:tags r:id="rId1"/>
    </p:custDataLst>
    <p:extLst>
      <p:ext uri="{BB962C8B-B14F-4D97-AF65-F5344CB8AC3E}">
        <p14:creationId xmlns:p14="http://schemas.microsoft.com/office/powerpoint/2010/main" val="3235724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
                                        </p:tgtEl>
                                        <p:attrNameLst>
                                          <p:attrName>style.visibility</p:attrName>
                                        </p:attrNameLst>
                                      </p:cBhvr>
                                      <p:to>
                                        <p:strVal val="visible"/>
                                      </p:to>
                                    </p:set>
                                    <p:animEffect transition="in" filter="fade">
                                      <p:cBhvr>
                                        <p:cTn id="7" dur="500"/>
                                        <p:tgtEl>
                                          <p:spTgt spid="1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nodeType="withEffect">
                                  <p:stCondLst>
                                    <p:cond delay="0"/>
                                  </p:stCondLst>
                                  <p:childTnLst>
                                    <p:set>
                                      <p:cBhvr>
                                        <p:cTn id="14" dur="1" fill="hold">
                                          <p:stCondLst>
                                            <p:cond delay="0"/>
                                          </p:stCondLst>
                                        </p:cTn>
                                        <p:tgtEl>
                                          <p:spTgt spid="145"/>
                                        </p:tgtEl>
                                        <p:attrNameLst>
                                          <p:attrName>style.visibility</p:attrName>
                                        </p:attrNameLst>
                                      </p:cBhvr>
                                      <p:to>
                                        <p:strVal val="visible"/>
                                      </p:to>
                                    </p:set>
                                    <p:animEffect transition="in" filter="fade">
                                      <p:cBhvr>
                                        <p:cTn id="15" dur="500"/>
                                        <p:tgtEl>
                                          <p:spTgt spid="145"/>
                                        </p:tgtEl>
                                      </p:cBhvr>
                                    </p:animEffect>
                                  </p:childTnLst>
                                </p:cTn>
                              </p:par>
                              <p:par>
                                <p:cTn id="16" presetID="10" presetClass="entr" presetSubtype="0" fill="hold" nodeType="withEffect">
                                  <p:stCondLst>
                                    <p:cond delay="0"/>
                                  </p:stCondLst>
                                  <p:childTnLst>
                                    <p:set>
                                      <p:cBhvr>
                                        <p:cTn id="17" dur="1" fill="hold">
                                          <p:stCondLst>
                                            <p:cond delay="0"/>
                                          </p:stCondLst>
                                        </p:cTn>
                                        <p:tgtEl>
                                          <p:spTgt spid="147"/>
                                        </p:tgtEl>
                                        <p:attrNameLst>
                                          <p:attrName>style.visibility</p:attrName>
                                        </p:attrNameLst>
                                      </p:cBhvr>
                                      <p:to>
                                        <p:strVal val="visible"/>
                                      </p:to>
                                    </p:set>
                                    <p:animEffect transition="in" filter="fade">
                                      <p:cBhvr>
                                        <p:cTn id="18"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0.2|1.6|1.2|1|1.1|19.8|7.7|5.2|1.7|4.9"/>
</p:tagLst>
</file>

<file path=ppt/tags/tag2.xml><?xml version="1.0" encoding="utf-8"?>
<p:tagLst xmlns:a="http://schemas.openxmlformats.org/drawingml/2006/main" xmlns:r="http://schemas.openxmlformats.org/officeDocument/2006/relationships" xmlns:p="http://schemas.openxmlformats.org/presentationml/2006/main">
  <p:tag name="TIMING" val="|20.2|1.6|1.2|1|1.1|19.8|7.7|5.2|1.7|4.9"/>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16157</TotalTime>
  <Words>4037</Words>
  <Application>Microsoft Office PowerPoint</Application>
  <PresentationFormat>Widescreen</PresentationFormat>
  <Paragraphs>845</Paragraphs>
  <Slides>25</Slides>
  <Notes>24</Notes>
  <HiddenSlides>1</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OverGen: An End-to-end Full-Stack Infrastructure for Domain-Specific Accelerator Research</vt:lpstr>
      <vt:lpstr>Resources</vt:lpstr>
      <vt:lpstr>Access our Server</vt:lpstr>
      <vt:lpstr>Specialized accelerators are the answer!</vt:lpstr>
      <vt:lpstr>Domain-Specific Accelerator Design</vt:lpstr>
      <vt:lpstr>Insights and Principles behind DSAGEN</vt:lpstr>
      <vt:lpstr>Spatial Architectures</vt:lpstr>
      <vt:lpstr>DSAGEN: Decoupled-Spatial  Architecture Generation</vt:lpstr>
      <vt:lpstr>OverGen: Specialized Overlay for FPGA Programming</vt:lpstr>
      <vt:lpstr>High-Level Synthesis</vt:lpstr>
      <vt:lpstr>Roadmap</vt:lpstr>
      <vt:lpstr>Decoupled-Spatial Paradigm: Spatial Architecture</vt:lpstr>
      <vt:lpstr>Decoupled-Spatial Paradigm: Decoupled Memory Access</vt:lpstr>
      <vt:lpstr>Decoupled-Spatial Paradigm: Summary</vt:lpstr>
      <vt:lpstr>PowerPoint Presentation</vt:lpstr>
      <vt:lpstr>Roadmap</vt:lpstr>
      <vt:lpstr>Topology: Arbitrary Connectivity among Components</vt:lpstr>
      <vt:lpstr>Parameters: System &amp; Accelerator</vt:lpstr>
      <vt:lpstr>Spatial Execution Model</vt:lpstr>
      <vt:lpstr>Taxonomy of Memory</vt:lpstr>
      <vt:lpstr>Roadmap</vt:lpstr>
      <vt:lpstr>PowerPoint Presentation</vt:lpstr>
      <vt:lpstr>Codesign Feature Matrix</vt:lpstr>
      <vt:lpstr>What’s in this tutorial?</vt:lpstr>
      <vt:lpstr>What’s not in the tutorial?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Programmable Accelerator Synthesis</dc:title>
  <dc:creator>Tony Nowatzki</dc:creator>
  <cp:lastModifiedBy>Jian Weng</cp:lastModifiedBy>
  <cp:revision>149</cp:revision>
  <dcterms:created xsi:type="dcterms:W3CDTF">2019-10-09T22:25:38Z</dcterms:created>
  <dcterms:modified xsi:type="dcterms:W3CDTF">2022-10-19T19:25:36Z</dcterms:modified>
</cp:coreProperties>
</file>