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0"/>
  </p:notesMasterIdLst>
  <p:sldIdLst>
    <p:sldId id="256" r:id="rId5"/>
    <p:sldId id="5047" r:id="rId6"/>
    <p:sldId id="5066" r:id="rId7"/>
    <p:sldId id="5067" r:id="rId8"/>
    <p:sldId id="5096" r:id="rId9"/>
    <p:sldId id="5069" r:id="rId10"/>
    <p:sldId id="5068" r:id="rId11"/>
    <p:sldId id="5089" r:id="rId12"/>
    <p:sldId id="5113" r:id="rId13"/>
    <p:sldId id="5090" r:id="rId14"/>
    <p:sldId id="5099" r:id="rId15"/>
    <p:sldId id="5100" r:id="rId16"/>
    <p:sldId id="5101" r:id="rId17"/>
    <p:sldId id="5114" r:id="rId18"/>
    <p:sldId id="5094" r:id="rId19"/>
    <p:sldId id="5093" r:id="rId20"/>
    <p:sldId id="5102" r:id="rId21"/>
    <p:sldId id="5103" r:id="rId22"/>
    <p:sldId id="5104" r:id="rId23"/>
    <p:sldId id="5105" r:id="rId24"/>
    <p:sldId id="5106" r:id="rId25"/>
    <p:sldId id="5107" r:id="rId26"/>
    <p:sldId id="5086" r:id="rId27"/>
    <p:sldId id="5109" r:id="rId28"/>
    <p:sldId id="5084" r:id="rId29"/>
    <p:sldId id="5115" r:id="rId30"/>
    <p:sldId id="5116" r:id="rId31"/>
    <p:sldId id="5075" r:id="rId32"/>
    <p:sldId id="5097" r:id="rId33"/>
    <p:sldId id="5085" r:id="rId34"/>
    <p:sldId id="5071" r:id="rId35"/>
    <p:sldId id="358" r:id="rId36"/>
    <p:sldId id="5110" r:id="rId37"/>
    <p:sldId id="359" r:id="rId38"/>
    <p:sldId id="5074" r:id="rId39"/>
    <p:sldId id="5111" r:id="rId40"/>
    <p:sldId id="5098" r:id="rId41"/>
    <p:sldId id="5077" r:id="rId42"/>
    <p:sldId id="5117" r:id="rId43"/>
    <p:sldId id="5078" r:id="rId44"/>
    <p:sldId id="5079" r:id="rId45"/>
    <p:sldId id="5080" r:id="rId46"/>
    <p:sldId id="5081" r:id="rId47"/>
    <p:sldId id="5082" r:id="rId48"/>
    <p:sldId id="5083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" id="{0EDE2881-556C-4B8C-AFCA-95784DEDBA1B}">
          <p14:sldIdLst>
            <p14:sldId id="256"/>
          </p14:sldIdLst>
        </p14:section>
        <p14:section name="Outline" id="{FBE618E8-2CD4-466F-B9F7-33ADC5D9DD8D}">
          <p14:sldIdLst>
            <p14:sldId id="5047"/>
          </p14:sldIdLst>
        </p14:section>
        <p14:section name="Code Preview" id="{F944D16D-C77A-4448-84A8-1B6D3031B7D8}">
          <p14:sldIdLst>
            <p14:sldId id="5066"/>
            <p14:sldId id="5067"/>
          </p14:sldIdLst>
        </p14:section>
        <p14:section name="Architecture Overview (30min)" id="{58CB7C8E-AB57-4ADE-BA2C-8A380C35CEE9}">
          <p14:sldIdLst>
            <p14:sldId id="5096"/>
            <p14:sldId id="5069"/>
            <p14:sldId id="5068"/>
            <p14:sldId id="5089"/>
            <p14:sldId id="5113"/>
            <p14:sldId id="5090"/>
            <p14:sldId id="5099"/>
            <p14:sldId id="5100"/>
            <p14:sldId id="5101"/>
            <p14:sldId id="5114"/>
            <p14:sldId id="5094"/>
            <p14:sldId id="5093"/>
            <p14:sldId id="5102"/>
            <p14:sldId id="5103"/>
            <p14:sldId id="5104"/>
            <p14:sldId id="5105"/>
            <p14:sldId id="5106"/>
            <p14:sldId id="5107"/>
            <p14:sldId id="5086"/>
            <p14:sldId id="5109"/>
            <p14:sldId id="5084"/>
          </p14:sldIdLst>
        </p14:section>
        <p14:section name="Coffee" id="{B59EF1E1-2304-47FC-A0CF-5C4999F0FA6B}">
          <p14:sldIdLst>
            <p14:sldId id="5115"/>
            <p14:sldId id="5116"/>
            <p14:sldId id="5075"/>
          </p14:sldIdLst>
        </p14:section>
        <p14:section name="Build Your Own ADG (30min)" id="{A5D5FF06-125D-4859-95CE-070D24DEDEDB}">
          <p14:sldIdLst>
            <p14:sldId id="5097"/>
            <p14:sldId id="5085"/>
            <p14:sldId id="5071"/>
            <p14:sldId id="358"/>
            <p14:sldId id="5110"/>
            <p14:sldId id="359"/>
            <p14:sldId id="5074"/>
            <p14:sldId id="5111"/>
          </p14:sldIdLst>
        </p14:section>
        <p14:section name="RTL/FPGA Sim (15min)" id="{40DD82FB-DBBF-4D2F-A6B8-68D9C060F8B0}">
          <p14:sldIdLst>
            <p14:sldId id="5098"/>
            <p14:sldId id="5077"/>
            <p14:sldId id="5117"/>
            <p14:sldId id="5078"/>
            <p14:sldId id="5079"/>
            <p14:sldId id="5080"/>
            <p14:sldId id="5081"/>
            <p14:sldId id="5082"/>
            <p14:sldId id="50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94AC9D-8EED-7BBB-9C0E-E0B48E975704}" name="Guest User" initials="GU" userId="S::urn:spo:anon#6565798643bae5c8879976f11a8818fff08d6d706498617dae9127394ae04155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F2D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85640" autoAdjust="0"/>
  </p:normalViewPr>
  <p:slideViewPr>
    <p:cSldViewPr snapToGrid="0">
      <p:cViewPr varScale="1">
        <p:scale>
          <a:sx n="126" d="100"/>
          <a:sy n="126" d="100"/>
        </p:scale>
        <p:origin x="648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5A4ED-0545-4B82-B0E9-8EFA53462421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0D172-CDD2-452F-A63F-9E798094D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1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0D172-CDD2-452F-A63F-9E798094D6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89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0D172-CDD2-452F-A63F-9E798094D61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66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Thing:</a:t>
            </a:r>
          </a:p>
          <a:p>
            <a:endParaRPr lang="en-US" dirty="0"/>
          </a:p>
          <a:p>
            <a:r>
              <a:rPr lang="en-US" dirty="0"/>
              <a:t>Nowhere in the ports, core port serialization. Stream is design to be concurrent and the only place it is serialized is stream to the same port</a:t>
            </a:r>
          </a:p>
          <a:p>
            <a:endParaRPr lang="en-US" dirty="0"/>
          </a:p>
          <a:p>
            <a:r>
              <a:rPr lang="en-US" dirty="0"/>
              <a:t>Hard to understand the stream dispatcher, need a slide to include the stream concurrent execution model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0D172-CDD2-452F-A63F-9E798094D61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89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 is an outline of this section. We first look at the high-level programming interface.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0D172-CDD2-452F-A63F-9E798094D61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39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representation of the ADG, </a:t>
            </a:r>
          </a:p>
          <a:p>
            <a:endParaRPr lang="en-US" dirty="0"/>
          </a:p>
          <a:p>
            <a:r>
              <a:rPr lang="en-US" dirty="0"/>
              <a:t>Scala and JSON and brief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0D172-CDD2-452F-A63F-9E798094D61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57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1DC23-B82D-4B92-9AED-C5DF0482F46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51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1DC23-B82D-4B92-9AED-C5DF0482F46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84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path to the example files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1DC23-B82D-4B92-9AED-C5DF0482F46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53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 is an outline of this section. We first look at the high-level programming interface.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0D172-CDD2-452F-A63F-9E798094D61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43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dirty="0" err="1"/>
              <a:t>i</a:t>
            </a:r>
            <a:r>
              <a:rPr lang="en-US" dirty="0"/>
              <a:t> want to target FPGA, what should we 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0D172-CDD2-452F-A63F-9E798094D61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2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0D172-CDD2-452F-A63F-9E798094D6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7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0D172-CDD2-452F-A63F-9E798094D6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45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 is an outline of this section. We first look at the high-level programming interface.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0D172-CDD2-452F-A63F-9E798094D6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00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motivate people </a:t>
            </a:r>
          </a:p>
          <a:p>
            <a:endParaRPr lang="en-US" dirty="0"/>
          </a:p>
          <a:p>
            <a:r>
              <a:rPr lang="en-US" dirty="0"/>
              <a:t>The purpose of stream dispatcher, what does this unit do, stream command coordination</a:t>
            </a:r>
          </a:p>
          <a:p>
            <a:r>
              <a:rPr lang="en-US" dirty="0"/>
              <a:t>talking about the stream </a:t>
            </a:r>
            <a:r>
              <a:rPr lang="en-US" dirty="0" err="1"/>
              <a:t>disp</a:t>
            </a:r>
            <a:r>
              <a:rPr lang="en-US" dirty="0"/>
              <a:t> function</a:t>
            </a:r>
          </a:p>
          <a:p>
            <a:r>
              <a:rPr lang="en-US" dirty="0"/>
              <a:t>What id the design requirement</a:t>
            </a:r>
          </a:p>
          <a:p>
            <a:r>
              <a:rPr lang="en-US" dirty="0"/>
              <a:t>Issue command quickly back to back,</a:t>
            </a:r>
          </a:p>
          <a:p>
            <a:r>
              <a:rPr lang="en-US" dirty="0"/>
              <a:t>Quickly close timing what is the round-trip time</a:t>
            </a:r>
          </a:p>
          <a:p>
            <a:r>
              <a:rPr lang="en-US" dirty="0"/>
              <a:t>How does the micro-arch</a:t>
            </a:r>
          </a:p>
          <a:p>
            <a:r>
              <a:rPr lang="en-US" dirty="0"/>
              <a:t>Another interface for </a:t>
            </a:r>
            <a:r>
              <a:rPr lang="en-US" dirty="0" err="1"/>
              <a:t>RoCC</a:t>
            </a:r>
            <a:endParaRPr lang="en-US" dirty="0"/>
          </a:p>
          <a:p>
            <a:endParaRPr lang="en-US" dirty="0"/>
          </a:p>
          <a:p>
            <a:r>
              <a:rPr lang="en-US" dirty="0"/>
              <a:t>Big purpose: get people motivated, show the purple of each component, explain why it is interesting why and why not.</a:t>
            </a:r>
          </a:p>
          <a:p>
            <a:r>
              <a:rPr lang="en-US" dirty="0"/>
              <a:t>Why </a:t>
            </a:r>
            <a:r>
              <a:rPr lang="en-US" dirty="0" err="1"/>
              <a:t>RoCC</a:t>
            </a:r>
            <a:r>
              <a:rPr lang="en-US" dirty="0"/>
              <a:t>, how does </a:t>
            </a:r>
            <a:r>
              <a:rPr lang="en-US" dirty="0" err="1"/>
              <a:t>RoCC</a:t>
            </a:r>
            <a:r>
              <a:rPr lang="en-US" dirty="0"/>
              <a:t> work; what is the benefit of design like that</a:t>
            </a:r>
          </a:p>
          <a:p>
            <a:endParaRPr lang="en-US" dirty="0"/>
          </a:p>
          <a:p>
            <a:r>
              <a:rPr lang="en-US" dirty="0"/>
              <a:t>What is the unit? What is the design requirement? What is our motivation? What the design is? XYZ?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0D172-CDD2-452F-A63F-9E798094D6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49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the problem of execution mode, and introduce the hardware to solve that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0D172-CDD2-452F-A63F-9E798094D6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1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Load and Store data</a:t>
            </a:r>
          </a:p>
          <a:p>
            <a:endParaRPr lang="en-US" dirty="0"/>
          </a:p>
          <a:p>
            <a:r>
              <a:rPr lang="en-US" dirty="0"/>
              <a:t>What is the requirement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Multiple stream</a:t>
            </a:r>
          </a:p>
          <a:p>
            <a:pPr marL="171450" indent="-171450">
              <a:buFontTx/>
              <a:buChar char="-"/>
            </a:pPr>
            <a:r>
              <a:rPr lang="en-US" dirty="0"/>
              <a:t>Arbitrate stream</a:t>
            </a:r>
          </a:p>
          <a:p>
            <a:pPr marL="171450" indent="-171450">
              <a:buFontTx/>
              <a:buChar char="-"/>
            </a:pPr>
            <a:r>
              <a:rPr lang="en-US" dirty="0"/>
              <a:t>Need to be fully pipeline and full saturate the hardware</a:t>
            </a:r>
          </a:p>
          <a:p>
            <a:pPr marL="171450" indent="-171450">
              <a:buFontTx/>
              <a:buChar char="-"/>
            </a:pPr>
            <a:r>
              <a:rPr lang="en-US" dirty="0"/>
              <a:t>Critical path and timing issue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Different kinds of memory nodes</a:t>
            </a:r>
          </a:p>
          <a:p>
            <a:pPr marL="171450" indent="-171450">
              <a:buFontTx/>
              <a:buChar char="-"/>
            </a:pPr>
            <a:r>
              <a:rPr lang="en-US" dirty="0"/>
              <a:t>Keep the hardware simple, modularity</a:t>
            </a:r>
          </a:p>
          <a:p>
            <a:pPr marL="171450" indent="-171450">
              <a:buFontTx/>
              <a:buChar char="-"/>
            </a:pPr>
            <a:r>
              <a:rPr lang="en-US" dirty="0"/>
              <a:t>Share the pipeline</a:t>
            </a:r>
          </a:p>
          <a:p>
            <a:pPr marL="171450" indent="-171450">
              <a:buFontTx/>
              <a:buChar char="-"/>
            </a:pPr>
            <a:r>
              <a:rPr lang="en-US" dirty="0"/>
              <a:t>Why we have common data 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0D172-CDD2-452F-A63F-9E798094D6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48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implementation and Stream State and Port Repeat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0D172-CDD2-452F-A63F-9E798094D6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40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0D172-CDD2-452F-A63F-9E798094D6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48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42FC1-CE29-A700-DEBD-92A0A63A6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FFD1B5-619A-086E-F117-10DC2E1941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6BA33-1D8A-C336-0239-9CB5C02C6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5EAE-5138-4F45-B536-B94A5746EA8D}" type="datetime1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E5138-6A07-91C2-CC35-E901C071E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2836E-2756-3503-4DE4-9F5B5082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5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0E0BC-2B86-3FCA-BB47-D5D005473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7DF19-281A-F713-B16D-434302B8E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796D0-97E5-7E2E-2D54-55F05C302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58DB-9287-4D5F-933A-B3521377A48A}" type="datetime1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D17D7-6C4E-55A7-C34A-D6F49A8F5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DBA9F-ADB4-19EC-0BCA-8674F277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33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87E260-B1A1-EFFF-227D-C23E305BC2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76F2BF-D673-2075-E707-716EA55DA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452EB-370C-9106-797E-E2CC50F5A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499E-0429-4DE0-9F05-EB158FFFD914}" type="datetime1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7B77B-7772-071E-E066-1C0ED5C00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526E1-58B9-73C0-259E-D8D86864F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63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9BDB6-5384-4947-B469-47569CF7B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A0264-5720-9FF4-D9FF-72F3ED89E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4F306-A973-5B4A-890F-6BEB7ECBF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56B8-A585-4E27-B82D-1E5DB3932968}" type="datetime1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81100-7D6A-E19D-8904-4E04CD045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3A361-E0BA-BA8C-112E-FBCB32740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1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7FF85-E181-07B7-1A6B-74B07FE1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2A161-4E11-2549-2B46-C373B53A7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D1FB2-5C47-4D85-5BDC-2628F310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DA46-B51B-471A-9BBB-F8682FFADB61}" type="datetime1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67F42-A3E1-9905-7FE5-8C247E921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B4355-F8CF-CEC9-B2B8-FF75B3378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2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054EF-04D9-9B8A-22AB-36C3A51F7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81988-8EEF-EF34-15A4-3DCB2C63C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F09F1D-6464-81FD-B773-8ADB49A38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37C3C9-FC89-9CC5-66B0-59BA53239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BE8E-A162-42A0-B543-FE2C51E25F69}" type="datetime1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E6990-0BD9-1BAF-2F59-A0280AA34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E6A84-936C-75DD-FE40-EF015FBF4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8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461BB-9CAE-09EE-49F2-31C153C2F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E6804-D9B6-53B2-61E9-9D019EDC3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44CF1-A50A-DB2E-AD44-E86C14E82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7EBCAA-32E7-C3BE-97A4-F98F7AFCDE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E87C35-99BB-AD72-23CE-05F485E8C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FC0F1A-4A6F-51C8-F6D5-5AE236A8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5F65-2B1B-48CE-AB52-FCA42D1972FC}" type="datetime1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70F7BE-0B47-E98A-5A5F-4C20F2A93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4D24D-EAD8-B39B-8E55-22F78B313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9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9851C-7965-CD52-1573-D8B595B2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4FB917-B193-EB11-1170-8CD806F0A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53CBE-FC24-4B6B-9CA2-77CDA72CD783}" type="datetime1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C46BAE-0C63-93F3-62D0-7BE462D42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B219A7-77DD-5509-FC99-7487A7BA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2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E36DFB-9AE5-33FD-F6A4-D4ACF0EFD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DEB6-3D8E-46AA-B81C-194E28083463}" type="datetime1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512BE-1346-6F05-A641-8A50350E6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C5687-5762-86F1-B8A9-907752483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84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23341-C3F3-B707-F824-AA11CBA75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166D7-B32E-4655-CC3B-BA0E3D03A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B43154-0A75-701B-38ED-B31637481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EE9D5A-AB98-3903-4EBE-996D542F5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FA63-0595-4086-9EE0-2C7E85841EE6}" type="datetime1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D0CC9-883E-AF77-BE6F-B4B7C4061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5E7C6-DC09-72EF-6E19-6F02C57F8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9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ED774-CE51-5478-26B3-678C7529B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A9E647-9FE6-DC82-F2BB-33E1FF8B1A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3B6EA-7718-BB46-9BF0-FBE884251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61E11-756A-6A50-A376-0E6B0560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745F-28FE-4474-A0B9-0D9683E7A024}" type="datetime1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3BE1E8-6D11-312E-0C54-4BA194E21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1FBD0A-FE5F-08D4-15E3-43349B250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74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12964F-4344-A592-2B28-61D525E99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CB2A2-444F-6D7E-C665-F9E810CFA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BC49B-1CE9-10F8-73F4-50570F7CED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9A9A3-4F6C-4636-B636-E42CF47D8BE8}" type="datetime1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36989-3ABF-6434-3000-A748C2730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BEC4E-459E-81F1-B06A-900C358121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A5C0F-367D-4CA9-A572-5B9D4E5CC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4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56613-0394-2733-8102-D9F9B1FE8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21799"/>
            <a:ext cx="12191999" cy="2288882"/>
          </a:xfrm>
        </p:spPr>
        <p:txBody>
          <a:bodyPr>
            <a:normAutofit/>
          </a:bodyPr>
          <a:lstStyle/>
          <a:p>
            <a:r>
              <a:rPr lang="en-US" sz="5400" b="1" dirty="0"/>
              <a:t>			  : Domain-Specific Accelerator</a:t>
            </a:r>
            <a:br>
              <a:rPr lang="en-US" sz="5400" b="1" dirty="0"/>
            </a:br>
            <a:r>
              <a:rPr lang="en-US" sz="5400" b="1" dirty="0"/>
              <a:t>Generator Hardware Perspective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1FE843-AF0A-549A-C6EC-C4E6577F9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3899" y="3815101"/>
            <a:ext cx="9144000" cy="21801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Sihao Liu</a:t>
            </a:r>
          </a:p>
          <a:p>
            <a:r>
              <a:rPr lang="en-US" dirty="0"/>
              <a:t>PolyArch Research Group</a:t>
            </a:r>
          </a:p>
          <a:p>
            <a:r>
              <a:rPr lang="en-US" dirty="0"/>
              <a:t>University of California, Los Angeles</a:t>
            </a:r>
          </a:p>
          <a:p>
            <a:r>
              <a:rPr lang="en-US" dirty="0"/>
              <a:t>Oct 2</a:t>
            </a:r>
            <a:r>
              <a:rPr lang="en-US" baseline="30000" dirty="0"/>
              <a:t>nd</a:t>
            </a:r>
            <a:r>
              <a:rPr lang="en-US" dirty="0"/>
              <a:t>, 2022; MICRO 2022 Tutorial</a:t>
            </a:r>
          </a:p>
          <a:p>
            <a:r>
              <a:rPr lang="en-US"/>
              <a:t>(2:30 PM – 4:15 PM)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C6A301-7D54-F680-F91F-5CE21584D1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402" t="4732" b="-1"/>
          <a:stretch/>
        </p:blipFill>
        <p:spPr>
          <a:xfrm>
            <a:off x="231523" y="5159860"/>
            <a:ext cx="1997469" cy="1508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F1D86B-B323-B023-8A85-E86AFF8A9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6050" y="5709160"/>
            <a:ext cx="1883140" cy="61790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FAE352-0654-4B1D-E07A-6BFFBF209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934DB50-B8AC-314E-0138-69130CA03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80" y="2112663"/>
            <a:ext cx="3165070" cy="66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626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A1140-EB13-AA17-F5D8-64A473E7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Stream Dispatcher: What does it do?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6469C0-B8F0-3344-6ABC-CDD0D8BB0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451" y="1523416"/>
            <a:ext cx="4999945" cy="49694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D9BFB0-4A6C-39B5-D023-32AD0A8A4DEE}"/>
              </a:ext>
            </a:extLst>
          </p:cNvPr>
          <p:cNvSpPr/>
          <p:nvPr/>
        </p:nvSpPr>
        <p:spPr>
          <a:xfrm>
            <a:off x="1027612" y="1841863"/>
            <a:ext cx="1049383" cy="296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SS-Inst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3C3572-57BD-BBC8-6E29-0A696C341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0" y="1825625"/>
            <a:ext cx="6797040" cy="2010879"/>
          </a:xfrm>
        </p:spPr>
        <p:txBody>
          <a:bodyPr>
            <a:normAutofit/>
          </a:bodyPr>
          <a:lstStyle/>
          <a:p>
            <a:r>
              <a:rPr lang="en-US" sz="2400" dirty="0"/>
              <a:t>Stream-Specialized Instruction (SS-Inst) arrived</a:t>
            </a:r>
          </a:p>
          <a:p>
            <a:pPr lvl="1"/>
            <a:r>
              <a:rPr lang="en-US" sz="2000" dirty="0"/>
              <a:t>SS-Inst goes buffered in command FIFO</a:t>
            </a:r>
          </a:p>
          <a:p>
            <a:pPr lvl="1"/>
            <a:r>
              <a:rPr lang="en-US" sz="2000" dirty="0"/>
              <a:t>Each SS-Inst can update up to two parameters in Reg. </a:t>
            </a:r>
            <a:r>
              <a:rPr lang="en-US" altLang="zh-CN" sz="2000" dirty="0"/>
              <a:t>File</a:t>
            </a:r>
          </a:p>
          <a:p>
            <a:pPr lvl="1"/>
            <a:r>
              <a:rPr lang="en-US" sz="2000" dirty="0"/>
              <a:t>Config to special registers will trigger bitstream reload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7B28F5-A416-F1C1-6449-A2B5C818D12E}"/>
              </a:ext>
            </a:extLst>
          </p:cNvPr>
          <p:cNvSpPr/>
          <p:nvPr/>
        </p:nvSpPr>
        <p:spPr>
          <a:xfrm>
            <a:off x="2965268" y="2679246"/>
            <a:ext cx="134983" cy="55517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583AC0-5A3F-C248-963E-7A401DA4134B}"/>
              </a:ext>
            </a:extLst>
          </p:cNvPr>
          <p:cNvSpPr/>
          <p:nvPr/>
        </p:nvSpPr>
        <p:spPr>
          <a:xfrm>
            <a:off x="2778306" y="2679245"/>
            <a:ext cx="134983" cy="55517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06C488E-CAB9-2F9F-A409-EDEE50772786}"/>
              </a:ext>
            </a:extLst>
          </p:cNvPr>
          <p:cNvSpPr/>
          <p:nvPr/>
        </p:nvSpPr>
        <p:spPr>
          <a:xfrm>
            <a:off x="4166095" y="1272811"/>
            <a:ext cx="1863634" cy="1406434"/>
          </a:xfrm>
          <a:prstGeom prst="arc">
            <a:avLst>
              <a:gd name="adj1" fmla="val 3925013"/>
              <a:gd name="adj2" fmla="val 11847551"/>
            </a:avLst>
          </a:prstGeom>
          <a:ln w="5715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855531-A693-6A85-343A-B71282F4D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125 L -0.00052 0.03125 C -0.00091 0.03611 -0.00104 0.04097 -0.00156 0.04583 C -0.00169 0.04652 -0.00208 0.04699 -0.00234 0.04768 C -0.00351 0.05185 -0.00221 0.05 -0.00403 0.05208 C -0.00416 0.05277 -0.00429 0.05347 -0.00442 0.05393 C -0.00468 0.05509 -0.00494 0.05601 -0.0052 0.05717 C -0.00533 0.0581 -0.0052 0.05902 -0.00547 0.05972 C -0.00664 0.06273 -0.01028 0.06666 -0.01158 0.06805 C -0.01263 0.06921 -0.01367 0.07037 -0.01471 0.07106 C -0.01549 0.07152 -0.01614 0.07176 -0.01692 0.07176 C -0.01966 0.07222 -0.02239 0.07222 -0.02513 0.07245 C -0.02669 0.07314 -0.02851 0.07268 -0.02968 0.0743 C -0.03047 0.07546 -0.03007 0.07777 -0.03007 0.07939 C -0.03007 0.11296 -0.03086 0.10416 -0.02942 0.11944 C -0.02929 0.12291 -0.02916 0.12662 -0.02903 0.13009 C -0.0289 0.13264 -0.02968 0.13611 -0.02864 0.13773 C -0.02643 0.14143 -0.0233 0.14213 -0.02044 0.14421 C -0.00898 0.15208 -0.0125 0.15115 -0.00547 0.15254 C -0.00221 0.14791 -0.00625 0.1537 -0.00234 0.14745 C -0.00104 0.14537 0.00092 0.14351 0.00235 0.14236 C 0.00261 0.14189 0.003 0.14189 0.00339 0.14166 C 0.00417 0.1412 0.00664 0.13912 0.0073 0.13912 C 0.00899 0.13889 0.01068 0.13912 0.01237 0.13912 " pathEditMode="relative" ptsTypes="AAAAAAAAAAAAAAAAAAAAAAAA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A1140-EB13-AA17-F5D8-64A473E7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Stream Dispatcher: What does it do?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6469C0-B8F0-3344-6ABC-CDD0D8BB0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65" y="1523416"/>
            <a:ext cx="5002117" cy="49694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D9BFB0-4A6C-39B5-D023-32AD0A8A4DEE}"/>
              </a:ext>
            </a:extLst>
          </p:cNvPr>
          <p:cNvSpPr/>
          <p:nvPr/>
        </p:nvSpPr>
        <p:spPr>
          <a:xfrm>
            <a:off x="1182773" y="2800076"/>
            <a:ext cx="1049383" cy="296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SS-Inst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3C3572-57BD-BBC8-6E29-0A696C341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1226" y="1825625"/>
            <a:ext cx="7101840" cy="4667250"/>
          </a:xfrm>
        </p:spPr>
        <p:txBody>
          <a:bodyPr>
            <a:normAutofit/>
          </a:bodyPr>
          <a:lstStyle/>
          <a:p>
            <a:r>
              <a:rPr lang="en-US" sz="2400" dirty="0"/>
              <a:t>Stream-Specialized Instruction (SS-Inst) arrived</a:t>
            </a:r>
          </a:p>
          <a:p>
            <a:pPr lvl="1"/>
            <a:r>
              <a:rPr lang="en-US" sz="2000" dirty="0"/>
              <a:t>SS-Inst goes buffered in command FIFO</a:t>
            </a:r>
          </a:p>
          <a:p>
            <a:pPr lvl="1"/>
            <a:r>
              <a:rPr lang="en-US" sz="2000" dirty="0"/>
              <a:t>Each SS-Inst can update up to two parameters in Reg. </a:t>
            </a:r>
            <a:r>
              <a:rPr lang="en-US" altLang="zh-CN" sz="2000" dirty="0"/>
              <a:t>File</a:t>
            </a:r>
          </a:p>
          <a:p>
            <a:pPr lvl="1"/>
            <a:r>
              <a:rPr lang="en-US" sz="2000" dirty="0"/>
              <a:t>Config to special registers will trigger bitstream reload</a:t>
            </a:r>
          </a:p>
          <a:p>
            <a:r>
              <a:rPr lang="en-US" sz="2400" dirty="0"/>
              <a:t>SS-Inst can trigger stream instantiation</a:t>
            </a:r>
          </a:p>
          <a:p>
            <a:pPr lvl="1"/>
            <a:r>
              <a:rPr lang="en-US" sz="2000" dirty="0"/>
              <a:t>Parameter values read out from register file </a:t>
            </a:r>
          </a:p>
          <a:p>
            <a:pPr lvl="1"/>
            <a:r>
              <a:rPr lang="en-US" sz="2000" dirty="0"/>
              <a:t>Decode stage forms stream entry with elaborated param.</a:t>
            </a:r>
          </a:p>
          <a:p>
            <a:pPr lvl="1"/>
            <a:r>
              <a:rPr lang="en-US" sz="2000" dirty="0"/>
              <a:t>Elaborated stream entry sent to stream dispatcher queue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85ED31-3E1C-F110-5027-8028A0B16DD2}"/>
              </a:ext>
            </a:extLst>
          </p:cNvPr>
          <p:cNvSpPr/>
          <p:nvPr/>
        </p:nvSpPr>
        <p:spPr>
          <a:xfrm>
            <a:off x="2965268" y="2679246"/>
            <a:ext cx="134983" cy="55517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055BFE-B3B6-4EE2-1C06-BC763D515013}"/>
              </a:ext>
            </a:extLst>
          </p:cNvPr>
          <p:cNvSpPr/>
          <p:nvPr/>
        </p:nvSpPr>
        <p:spPr>
          <a:xfrm>
            <a:off x="2778306" y="2679245"/>
            <a:ext cx="134983" cy="55517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BEC075-30CB-4B89-726D-6FD72A582A71}"/>
              </a:ext>
            </a:extLst>
          </p:cNvPr>
          <p:cNvSpPr/>
          <p:nvPr/>
        </p:nvSpPr>
        <p:spPr>
          <a:xfrm>
            <a:off x="2399211" y="3749040"/>
            <a:ext cx="1928949" cy="2656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addr</a:t>
            </a:r>
            <a:r>
              <a:rPr lang="en-US" sz="1600" dirty="0"/>
              <a:t>, 1d/2d, </a:t>
            </a:r>
            <a:r>
              <a:rPr lang="en-US" sz="1600" dirty="0" err="1"/>
              <a:t>len</a:t>
            </a:r>
            <a:r>
              <a:rPr lang="en-US" sz="1600" dirty="0"/>
              <a:t>, etc.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6C14E5-A18E-8EC5-2FAE-609F48BF3B2B}"/>
              </a:ext>
            </a:extLst>
          </p:cNvPr>
          <p:cNvSpPr/>
          <p:nvPr/>
        </p:nvSpPr>
        <p:spPr>
          <a:xfrm>
            <a:off x="1728651" y="5292768"/>
            <a:ext cx="1606732" cy="20900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stream entry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E0C1F-A436-BB7E-0C8D-ADD4CC75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8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03424 0.1370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07474 0.133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7" y="666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-0.07162 0.133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9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A1140-EB13-AA17-F5D8-64A473E7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Stream Dispatcher: What does it do?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6469C0-B8F0-3344-6ABC-CDD0D8BB0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65" y="1523416"/>
            <a:ext cx="5002117" cy="49694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D9BFB0-4A6C-39B5-D023-32AD0A8A4DEE}"/>
              </a:ext>
            </a:extLst>
          </p:cNvPr>
          <p:cNvSpPr/>
          <p:nvPr/>
        </p:nvSpPr>
        <p:spPr>
          <a:xfrm>
            <a:off x="1182773" y="2800076"/>
            <a:ext cx="1049383" cy="296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SS-Inst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3C3572-57BD-BBC8-6E29-0A696C341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1482" y="1830413"/>
            <a:ext cx="7066732" cy="4836432"/>
          </a:xfrm>
        </p:spPr>
        <p:txBody>
          <a:bodyPr>
            <a:normAutofit/>
          </a:bodyPr>
          <a:lstStyle/>
          <a:p>
            <a:r>
              <a:rPr lang="en-US" sz="2400" dirty="0"/>
              <a:t>Stream-Specialized Instruction (SS-Inst) arrived</a:t>
            </a:r>
          </a:p>
          <a:p>
            <a:pPr lvl="1"/>
            <a:r>
              <a:rPr lang="en-US" sz="2000" dirty="0"/>
              <a:t>SS-Inst goes buffered in command FIFO</a:t>
            </a:r>
          </a:p>
          <a:p>
            <a:pPr lvl="1"/>
            <a:r>
              <a:rPr lang="en-US" sz="2000" dirty="0"/>
              <a:t>Each SS-Inst can update up to two parameters in Reg. </a:t>
            </a:r>
            <a:r>
              <a:rPr lang="en-US" altLang="zh-CN" sz="2000" dirty="0"/>
              <a:t>File</a:t>
            </a:r>
          </a:p>
          <a:p>
            <a:pPr lvl="1"/>
            <a:r>
              <a:rPr lang="en-US" sz="2000" dirty="0"/>
              <a:t>Config to special registers will trigger bitstream reload</a:t>
            </a:r>
          </a:p>
          <a:p>
            <a:r>
              <a:rPr lang="en-US" sz="2400" dirty="0"/>
              <a:t>SS-Inst can trigger stream instantiation</a:t>
            </a:r>
          </a:p>
          <a:p>
            <a:pPr lvl="1"/>
            <a:r>
              <a:rPr lang="en-US" sz="2000" dirty="0"/>
              <a:t>Parameter values read out from register file </a:t>
            </a:r>
          </a:p>
          <a:p>
            <a:pPr lvl="1"/>
            <a:r>
              <a:rPr lang="en-US" sz="2000" dirty="0"/>
              <a:t>Decode stage forms stream entry with elaborated param.</a:t>
            </a:r>
          </a:p>
          <a:p>
            <a:pPr lvl="1"/>
            <a:r>
              <a:rPr lang="en-US" sz="2000" dirty="0"/>
              <a:t>Elaborated stream entry sent to stream dispatcher queue</a:t>
            </a:r>
          </a:p>
          <a:p>
            <a:pPr lvl="1"/>
            <a:r>
              <a:rPr lang="en-US" sz="2000" dirty="0"/>
              <a:t>Barrier entry can also be formed and put into Queue</a:t>
            </a:r>
          </a:p>
          <a:p>
            <a:r>
              <a:rPr lang="en-US" sz="2400" dirty="0"/>
              <a:t>Dispatch queue checks idle/busy of scoreboard</a:t>
            </a:r>
          </a:p>
          <a:p>
            <a:pPr lvl="1"/>
            <a:r>
              <a:rPr lang="en-US" sz="2000" dirty="0"/>
              <a:t>If the target stream engines (explained </a:t>
            </a:r>
            <a:r>
              <a:rPr lang="en-US" altLang="zh-CN" sz="2000" dirty="0"/>
              <a:t>later) busy?</a:t>
            </a:r>
          </a:p>
          <a:p>
            <a:pPr lvl="1"/>
            <a:r>
              <a:rPr lang="en-US" sz="2000" dirty="0"/>
              <a:t>If the target ports busy?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85ED31-3E1C-F110-5027-8028A0B16DD2}"/>
              </a:ext>
            </a:extLst>
          </p:cNvPr>
          <p:cNvSpPr/>
          <p:nvPr/>
        </p:nvSpPr>
        <p:spPr>
          <a:xfrm>
            <a:off x="2965268" y="2679246"/>
            <a:ext cx="134983" cy="55517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055BFE-B3B6-4EE2-1C06-BC763D515013}"/>
              </a:ext>
            </a:extLst>
          </p:cNvPr>
          <p:cNvSpPr/>
          <p:nvPr/>
        </p:nvSpPr>
        <p:spPr>
          <a:xfrm>
            <a:off x="2778306" y="2679245"/>
            <a:ext cx="134983" cy="55517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BEC075-30CB-4B89-726D-6FD72A582A71}"/>
              </a:ext>
            </a:extLst>
          </p:cNvPr>
          <p:cNvSpPr/>
          <p:nvPr/>
        </p:nvSpPr>
        <p:spPr>
          <a:xfrm>
            <a:off x="2399211" y="3749040"/>
            <a:ext cx="1928949" cy="2656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addr</a:t>
            </a:r>
            <a:r>
              <a:rPr lang="en-US" sz="1600" dirty="0"/>
              <a:t>, 1d/2d, </a:t>
            </a:r>
            <a:r>
              <a:rPr lang="en-US" sz="1600" dirty="0" err="1"/>
              <a:t>len</a:t>
            </a:r>
            <a:r>
              <a:rPr lang="en-US" sz="1600" dirty="0"/>
              <a:t>, etc.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6C14E5-A18E-8EC5-2FAE-609F48BF3B2B}"/>
              </a:ext>
            </a:extLst>
          </p:cNvPr>
          <p:cNvSpPr/>
          <p:nvPr/>
        </p:nvSpPr>
        <p:spPr>
          <a:xfrm>
            <a:off x="1728651" y="5292768"/>
            <a:ext cx="1606732" cy="20900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stream entry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9C2EE0-F986-B570-A166-6B10B3A41131}"/>
              </a:ext>
            </a:extLst>
          </p:cNvPr>
          <p:cNvSpPr/>
          <p:nvPr/>
        </p:nvSpPr>
        <p:spPr>
          <a:xfrm>
            <a:off x="748936" y="5125578"/>
            <a:ext cx="788127" cy="20900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barrier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4FD652-0AA0-4B36-0F27-24C2F9F3F37B}"/>
              </a:ext>
            </a:extLst>
          </p:cNvPr>
          <p:cNvSpPr/>
          <p:nvPr/>
        </p:nvSpPr>
        <p:spPr>
          <a:xfrm>
            <a:off x="3542210" y="4474029"/>
            <a:ext cx="972639" cy="4449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Busy/Idle?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FFACE5-71DE-7F9D-EDC1-48C27A9467BD}"/>
              </a:ext>
            </a:extLst>
          </p:cNvPr>
          <p:cNvSpPr/>
          <p:nvPr/>
        </p:nvSpPr>
        <p:spPr>
          <a:xfrm>
            <a:off x="3542209" y="5082269"/>
            <a:ext cx="972639" cy="4449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Busy/Idle</a:t>
            </a:r>
          </a:p>
          <a:p>
            <a:pPr algn="ctr"/>
            <a:r>
              <a:rPr lang="en-US" sz="1600" dirty="0"/>
              <a:t>?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6327E10-70E6-B404-C726-9CF2F305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8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9" grpId="0" animBg="1"/>
      <p:bldP spid="10" grpId="0" animBg="1"/>
      <p:bldP spid="7" grpId="0" animBg="1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A1140-EB13-AA17-F5D8-64A473E7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Stream Dispatcher: What does it do?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6469C0-B8F0-3344-6ABC-CDD0D8BB0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65" y="1523416"/>
            <a:ext cx="5002117" cy="49694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D9BFB0-4A6C-39B5-D023-32AD0A8A4DEE}"/>
              </a:ext>
            </a:extLst>
          </p:cNvPr>
          <p:cNvSpPr/>
          <p:nvPr/>
        </p:nvSpPr>
        <p:spPr>
          <a:xfrm>
            <a:off x="1182773" y="2800076"/>
            <a:ext cx="1049383" cy="296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SS-Inst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3C3572-57BD-BBC8-6E29-0A696C341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1482" y="1835199"/>
            <a:ext cx="6913534" cy="4836432"/>
          </a:xfrm>
        </p:spPr>
        <p:txBody>
          <a:bodyPr>
            <a:normAutofit/>
          </a:bodyPr>
          <a:lstStyle/>
          <a:p>
            <a:r>
              <a:rPr lang="en-US" sz="2400" dirty="0"/>
              <a:t>Stream-Specialized Instruction (SS-Inst) arrived</a:t>
            </a:r>
          </a:p>
          <a:p>
            <a:pPr lvl="1"/>
            <a:r>
              <a:rPr lang="en-US" sz="2000" dirty="0"/>
              <a:t>SS-Inst goes buffered in command FIFO</a:t>
            </a:r>
          </a:p>
          <a:p>
            <a:pPr lvl="1"/>
            <a:r>
              <a:rPr lang="en-US" sz="2000" dirty="0"/>
              <a:t>Each SS-Inst can update up to two parameters in Reg. </a:t>
            </a:r>
            <a:r>
              <a:rPr lang="en-US" altLang="zh-CN" sz="2000" dirty="0"/>
              <a:t>File</a:t>
            </a:r>
          </a:p>
          <a:p>
            <a:pPr lvl="1"/>
            <a:r>
              <a:rPr lang="en-US" sz="2000" dirty="0"/>
              <a:t>Config to special registers will trigger bitstream reload</a:t>
            </a:r>
          </a:p>
          <a:p>
            <a:r>
              <a:rPr lang="en-US" sz="2400" dirty="0"/>
              <a:t>SS-Inst can trigger stream instantiation</a:t>
            </a:r>
          </a:p>
          <a:p>
            <a:pPr lvl="1"/>
            <a:r>
              <a:rPr lang="en-US" sz="2000" dirty="0"/>
              <a:t>Parameter values read out from register file </a:t>
            </a:r>
          </a:p>
          <a:p>
            <a:pPr lvl="1"/>
            <a:r>
              <a:rPr lang="en-US" sz="2000" dirty="0"/>
              <a:t>Decode stage forms stream entry with elaborated param.</a:t>
            </a:r>
          </a:p>
          <a:p>
            <a:pPr lvl="1"/>
            <a:r>
              <a:rPr lang="en-US" sz="2000" dirty="0"/>
              <a:t>Elaborated stream entry sent to stream dispatcher queue</a:t>
            </a:r>
          </a:p>
          <a:p>
            <a:pPr lvl="1"/>
            <a:r>
              <a:rPr lang="en-US" sz="2000" dirty="0"/>
              <a:t>Barrier entry can also be formed and put into Queue</a:t>
            </a:r>
          </a:p>
          <a:p>
            <a:r>
              <a:rPr lang="en-US" sz="2400" dirty="0"/>
              <a:t>Dispatch queue checks idle/busy of scoreboard</a:t>
            </a:r>
          </a:p>
          <a:p>
            <a:pPr lvl="1"/>
            <a:r>
              <a:rPr lang="en-US" sz="2000" dirty="0"/>
              <a:t>If the target stream engines (explained </a:t>
            </a:r>
            <a:r>
              <a:rPr lang="en-US" altLang="zh-CN" sz="2000" dirty="0"/>
              <a:t>later) busy?</a:t>
            </a:r>
          </a:p>
          <a:p>
            <a:pPr lvl="1"/>
            <a:r>
              <a:rPr lang="en-US" sz="2000" dirty="0"/>
              <a:t>If the target ports busy?</a:t>
            </a:r>
          </a:p>
          <a:p>
            <a:pPr lvl="1"/>
            <a:r>
              <a:rPr lang="en-US" altLang="zh-CN" sz="2000" dirty="0"/>
              <a:t>Dispatched to target stream engine</a:t>
            </a: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85ED31-3E1C-F110-5027-8028A0B16DD2}"/>
              </a:ext>
            </a:extLst>
          </p:cNvPr>
          <p:cNvSpPr/>
          <p:nvPr/>
        </p:nvSpPr>
        <p:spPr>
          <a:xfrm>
            <a:off x="2965268" y="2679246"/>
            <a:ext cx="134983" cy="55517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055BFE-B3B6-4EE2-1C06-BC763D515013}"/>
              </a:ext>
            </a:extLst>
          </p:cNvPr>
          <p:cNvSpPr/>
          <p:nvPr/>
        </p:nvSpPr>
        <p:spPr>
          <a:xfrm>
            <a:off x="2778306" y="2679245"/>
            <a:ext cx="134983" cy="55517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BEC075-30CB-4B89-726D-6FD72A582A71}"/>
              </a:ext>
            </a:extLst>
          </p:cNvPr>
          <p:cNvSpPr/>
          <p:nvPr/>
        </p:nvSpPr>
        <p:spPr>
          <a:xfrm>
            <a:off x="2399211" y="3749040"/>
            <a:ext cx="1928949" cy="2656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addr</a:t>
            </a:r>
            <a:r>
              <a:rPr lang="en-US" sz="1600" dirty="0"/>
              <a:t>, 1d/2d, </a:t>
            </a:r>
            <a:r>
              <a:rPr lang="en-US" sz="1600" dirty="0" err="1"/>
              <a:t>len</a:t>
            </a:r>
            <a:r>
              <a:rPr lang="en-US" sz="1600" dirty="0"/>
              <a:t>, etc.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6C14E5-A18E-8EC5-2FAE-609F48BF3B2B}"/>
              </a:ext>
            </a:extLst>
          </p:cNvPr>
          <p:cNvSpPr/>
          <p:nvPr/>
        </p:nvSpPr>
        <p:spPr>
          <a:xfrm>
            <a:off x="1728651" y="5292768"/>
            <a:ext cx="1606732" cy="20900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stream entry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9C2EE0-F986-B570-A166-6B10B3A41131}"/>
              </a:ext>
            </a:extLst>
          </p:cNvPr>
          <p:cNvSpPr/>
          <p:nvPr/>
        </p:nvSpPr>
        <p:spPr>
          <a:xfrm>
            <a:off x="748936" y="5125578"/>
            <a:ext cx="788127" cy="20900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barrier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4FD652-0AA0-4B36-0F27-24C2F9F3F37B}"/>
              </a:ext>
            </a:extLst>
          </p:cNvPr>
          <p:cNvSpPr/>
          <p:nvPr/>
        </p:nvSpPr>
        <p:spPr>
          <a:xfrm>
            <a:off x="3542210" y="4474029"/>
            <a:ext cx="972639" cy="4449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Busy/Idle?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FFACE5-71DE-7F9D-EDC1-48C27A9467BD}"/>
              </a:ext>
            </a:extLst>
          </p:cNvPr>
          <p:cNvSpPr/>
          <p:nvPr/>
        </p:nvSpPr>
        <p:spPr>
          <a:xfrm>
            <a:off x="3542209" y="5082269"/>
            <a:ext cx="972639" cy="4449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Busy/Idle</a:t>
            </a:r>
          </a:p>
          <a:p>
            <a:pPr algn="ctr"/>
            <a:r>
              <a:rPr lang="en-US" sz="1600" dirty="0"/>
              <a:t>?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F10053-DFD4-46E1-7FF1-D81112A0B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4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00196 0.1703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851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9" grpId="0" animBg="1"/>
      <p:bldP spid="10" grpId="0" animBg="1"/>
      <p:bldP spid="12" grpId="0" animBg="1"/>
      <p:bldP spid="7" grpId="0" animBg="1"/>
      <p:bldP spid="8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20E4A-9D0F-8AEF-1213-163CCF655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Memory System:</a:t>
            </a:r>
            <a:r>
              <a:rPr lang="zh-CN" altLang="en-US" b="1" dirty="0"/>
              <a:t> </a:t>
            </a:r>
            <a:r>
              <a:rPr lang="en-US" altLang="zh-CN" b="1" dirty="0"/>
              <a:t>Design</a:t>
            </a:r>
            <a:r>
              <a:rPr lang="zh-CN" altLang="en-US" b="1" dirty="0"/>
              <a:t> </a:t>
            </a:r>
            <a:r>
              <a:rPr lang="en-US" altLang="zh-CN" b="1" dirty="0"/>
              <a:t>Requirement? Why?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D3190-D710-1E72-2ADB-193322DF4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14</a:t>
            </a:fld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2D854B0-5238-E9F9-D3D7-7A328117CDAE}"/>
              </a:ext>
            </a:extLst>
          </p:cNvPr>
          <p:cNvGrpSpPr/>
          <p:nvPr/>
        </p:nvGrpSpPr>
        <p:grpSpPr>
          <a:xfrm>
            <a:off x="349213" y="1392277"/>
            <a:ext cx="2145933" cy="3867214"/>
            <a:chOff x="1203954" y="1433131"/>
            <a:chExt cx="2145933" cy="386721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95670B1-045D-ACD4-FC3E-8CD67C18956D}"/>
                </a:ext>
              </a:extLst>
            </p:cNvPr>
            <p:cNvSpPr/>
            <p:nvPr/>
          </p:nvSpPr>
          <p:spPr>
            <a:xfrm>
              <a:off x="1668088" y="2278845"/>
              <a:ext cx="1217668" cy="348295"/>
            </a:xfrm>
            <a:prstGeom prst="roundRect">
              <a:avLst/>
            </a:prstGeom>
            <a:solidFill>
              <a:srgbClr val="FFD9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ysClr val="windowText" lastClr="000000"/>
                  </a:solidFill>
                </a:rPr>
                <a:t>DMA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AF4E1A6-7BCB-9029-D5AF-B20E2C766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1307341" y="3030302"/>
              <a:ext cx="1939161" cy="1639966"/>
            </a:xfrm>
            <a:prstGeom prst="rect">
              <a:avLst/>
            </a:prstGeom>
          </p:spPr>
        </p:pic>
        <p:cxnSp>
          <p:nvCxnSpPr>
            <p:cNvPr id="7" name="Connector: Curved 6">
              <a:extLst>
                <a:ext uri="{FF2B5EF4-FFF2-40B4-BE49-F238E27FC236}">
                  <a16:creationId xmlns:a16="http://schemas.microsoft.com/office/drawing/2014/main" id="{D57F5BFC-A64B-B84B-A579-B437A824565E}"/>
                </a:ext>
              </a:extLst>
            </p:cNvPr>
            <p:cNvCxnSpPr>
              <a:cxnSpLocks/>
              <a:stCxn id="5" idx="3"/>
              <a:endCxn id="6" idx="0"/>
            </p:cNvCxnSpPr>
            <p:nvPr/>
          </p:nvCxnSpPr>
          <p:spPr>
            <a:xfrm>
              <a:off x="2885756" y="2452993"/>
              <a:ext cx="211149" cy="1397293"/>
            </a:xfrm>
            <a:prstGeom prst="curvedConnector3">
              <a:avLst>
                <a:gd name="adj1" fmla="val 279114"/>
              </a:avLst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or: Curved 7">
              <a:extLst>
                <a:ext uri="{FF2B5EF4-FFF2-40B4-BE49-F238E27FC236}">
                  <a16:creationId xmlns:a16="http://schemas.microsoft.com/office/drawing/2014/main" id="{550E1FF3-323F-A294-49DB-CE0FC61CB49C}"/>
                </a:ext>
              </a:extLst>
            </p:cNvPr>
            <p:cNvCxnSpPr>
              <a:cxnSpLocks/>
              <a:stCxn id="6" idx="2"/>
              <a:endCxn id="5" idx="1"/>
            </p:cNvCxnSpPr>
            <p:nvPr/>
          </p:nvCxnSpPr>
          <p:spPr>
            <a:xfrm rot="10800000" flipH="1">
              <a:off x="1456938" y="2452994"/>
              <a:ext cx="211149" cy="1397293"/>
            </a:xfrm>
            <a:prstGeom prst="curvedConnector3">
              <a:avLst>
                <a:gd name="adj1" fmla="val -179114"/>
              </a:avLst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794A18-AA97-E151-F3B9-291FC7AADD11}"/>
                </a:ext>
              </a:extLst>
            </p:cNvPr>
            <p:cNvSpPr txBox="1"/>
            <p:nvPr/>
          </p:nvSpPr>
          <p:spPr>
            <a:xfrm>
              <a:off x="1203954" y="4900235"/>
              <a:ext cx="214593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/>
                <a:t>Main Memory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AF0A617-7B6E-EA87-99B4-86DA17D50377}"/>
                </a:ext>
              </a:extLst>
            </p:cNvPr>
            <p:cNvSpPr/>
            <p:nvPr/>
          </p:nvSpPr>
          <p:spPr>
            <a:xfrm>
              <a:off x="1203954" y="1433131"/>
              <a:ext cx="2145933" cy="55418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ysClr val="windowText" lastClr="000000"/>
                  </a:solidFill>
                </a:rPr>
                <a:t>DRAM (~GB)</a:t>
              </a:r>
            </a:p>
          </p:txBody>
        </p: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E0F8EC65-E8E1-25DD-BD8E-F76A921DD2B1}"/>
                </a:ext>
              </a:extLst>
            </p:cNvPr>
            <p:cNvCxnSpPr>
              <a:cxnSpLocks/>
              <a:stCxn id="5" idx="0"/>
              <a:endCxn id="14" idx="2"/>
            </p:cNvCxnSpPr>
            <p:nvPr/>
          </p:nvCxnSpPr>
          <p:spPr>
            <a:xfrm rot="16200000" flipV="1">
              <a:off x="2131158" y="2133080"/>
              <a:ext cx="291528" cy="1"/>
            </a:xfrm>
            <a:prstGeom prst="curvedConnector3">
              <a:avLst>
                <a:gd name="adj1" fmla="val 50000"/>
              </a:avLst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1260367-4888-4830-28CF-D9E330925339}"/>
              </a:ext>
            </a:extLst>
          </p:cNvPr>
          <p:cNvGrpSpPr/>
          <p:nvPr/>
        </p:nvGrpSpPr>
        <p:grpSpPr>
          <a:xfrm>
            <a:off x="2921055" y="1392277"/>
            <a:ext cx="2145933" cy="3620825"/>
            <a:chOff x="5196386" y="1392277"/>
            <a:chExt cx="2145933" cy="362082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052E7E3-8A4C-60A6-0609-D27A903D52B6}"/>
                </a:ext>
              </a:extLst>
            </p:cNvPr>
            <p:cNvSpPr/>
            <p:nvPr/>
          </p:nvSpPr>
          <p:spPr>
            <a:xfrm>
              <a:off x="5562602" y="1392277"/>
              <a:ext cx="1413502" cy="8225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Scratchpad</a:t>
              </a:r>
            </a:p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Memory</a:t>
              </a:r>
            </a:p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(~KB)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327513-84C1-9AB3-D623-E487F2EA7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5292606" y="2515652"/>
              <a:ext cx="1939161" cy="1639966"/>
            </a:xfrm>
            <a:prstGeom prst="rect">
              <a:avLst/>
            </a:prstGeom>
          </p:spPr>
        </p:pic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213B6596-9F08-9BE0-0FC2-59B60EC801C2}"/>
                </a:ext>
              </a:extLst>
            </p:cNvPr>
            <p:cNvCxnSpPr>
              <a:cxnSpLocks/>
              <a:stCxn id="10" idx="3"/>
              <a:endCxn id="11" idx="0"/>
            </p:cNvCxnSpPr>
            <p:nvPr/>
          </p:nvCxnSpPr>
          <p:spPr>
            <a:xfrm>
              <a:off x="6976104" y="1803527"/>
              <a:ext cx="106066" cy="1532109"/>
            </a:xfrm>
            <a:prstGeom prst="curvedConnector3">
              <a:avLst>
                <a:gd name="adj1" fmla="val 456568"/>
              </a:avLst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or: Curved 12">
              <a:extLst>
                <a:ext uri="{FF2B5EF4-FFF2-40B4-BE49-F238E27FC236}">
                  <a16:creationId xmlns:a16="http://schemas.microsoft.com/office/drawing/2014/main" id="{C95F54D9-2083-3F11-DE95-528E0651A8C7}"/>
                </a:ext>
              </a:extLst>
            </p:cNvPr>
            <p:cNvCxnSpPr>
              <a:cxnSpLocks/>
              <a:stCxn id="11" idx="2"/>
              <a:endCxn id="10" idx="1"/>
            </p:cNvCxnSpPr>
            <p:nvPr/>
          </p:nvCxnSpPr>
          <p:spPr>
            <a:xfrm rot="10800000" flipH="1">
              <a:off x="5442204" y="1803528"/>
              <a:ext cx="120398" cy="1532109"/>
            </a:xfrm>
            <a:prstGeom prst="curvedConnector3">
              <a:avLst>
                <a:gd name="adj1" fmla="val -314123"/>
              </a:avLst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C5EC0DF-41C3-9D4F-B078-0098D3D051FA}"/>
                </a:ext>
              </a:extLst>
            </p:cNvPr>
            <p:cNvSpPr txBox="1"/>
            <p:nvPr/>
          </p:nvSpPr>
          <p:spPr>
            <a:xfrm>
              <a:off x="5196386" y="4305216"/>
              <a:ext cx="214593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/>
                <a:t>Scratchpad</a:t>
              </a:r>
            </a:p>
            <a:p>
              <a:pPr algn="ctr"/>
              <a:r>
                <a:rPr lang="en-US" sz="2000" b="1"/>
                <a:t>Memory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B31AA7-4DF3-1467-1020-B1D8BD806D8D}"/>
              </a:ext>
            </a:extLst>
          </p:cNvPr>
          <p:cNvGrpSpPr/>
          <p:nvPr/>
        </p:nvGrpSpPr>
        <p:grpSpPr>
          <a:xfrm>
            <a:off x="5478562" y="1440011"/>
            <a:ext cx="2145933" cy="3313049"/>
            <a:chOff x="9006386" y="1787241"/>
            <a:chExt cx="2145933" cy="331304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6614CF0-F669-894E-8E85-2C6B08851E71}"/>
                </a:ext>
              </a:extLst>
            </p:cNvPr>
            <p:cNvSpPr/>
            <p:nvPr/>
          </p:nvSpPr>
          <p:spPr>
            <a:xfrm>
              <a:off x="9372602" y="1787241"/>
              <a:ext cx="1413502" cy="822500"/>
            </a:xfrm>
            <a:prstGeom prst="roundRect">
              <a:avLst/>
            </a:prstGeom>
            <a:solidFill>
              <a:srgbClr val="FFD9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Recurrence</a:t>
              </a:r>
            </a:p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Bus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76D90A2-748B-B99E-1DCD-703ED45DE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9102606" y="2910616"/>
              <a:ext cx="1939161" cy="1639966"/>
            </a:xfrm>
            <a:prstGeom prst="rect">
              <a:avLst/>
            </a:prstGeom>
          </p:spPr>
        </p:pic>
        <p:cxnSp>
          <p:nvCxnSpPr>
            <p:cNvPr id="19" name="Connector: Curved 18">
              <a:extLst>
                <a:ext uri="{FF2B5EF4-FFF2-40B4-BE49-F238E27FC236}">
                  <a16:creationId xmlns:a16="http://schemas.microsoft.com/office/drawing/2014/main" id="{0884FF1B-5710-576B-456C-ED13FE0C2E6B}"/>
                </a:ext>
              </a:extLst>
            </p:cNvPr>
            <p:cNvCxnSpPr>
              <a:cxnSpLocks/>
              <a:stCxn id="17" idx="3"/>
              <a:endCxn id="18" idx="0"/>
            </p:cNvCxnSpPr>
            <p:nvPr/>
          </p:nvCxnSpPr>
          <p:spPr>
            <a:xfrm>
              <a:off x="10786104" y="2198491"/>
              <a:ext cx="106066" cy="1532109"/>
            </a:xfrm>
            <a:prstGeom prst="curvedConnector3">
              <a:avLst>
                <a:gd name="adj1" fmla="val 456568"/>
              </a:avLst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or: Curved 19">
              <a:extLst>
                <a:ext uri="{FF2B5EF4-FFF2-40B4-BE49-F238E27FC236}">
                  <a16:creationId xmlns:a16="http://schemas.microsoft.com/office/drawing/2014/main" id="{5155D64C-8CBE-FA5D-E591-267796CCAF04}"/>
                </a:ext>
              </a:extLst>
            </p:cNvPr>
            <p:cNvCxnSpPr>
              <a:cxnSpLocks/>
              <a:stCxn id="18" idx="2"/>
              <a:endCxn id="17" idx="1"/>
            </p:cNvCxnSpPr>
            <p:nvPr/>
          </p:nvCxnSpPr>
          <p:spPr>
            <a:xfrm rot="10800000" flipH="1">
              <a:off x="9252204" y="2198492"/>
              <a:ext cx="120398" cy="1532109"/>
            </a:xfrm>
            <a:prstGeom prst="curvedConnector3">
              <a:avLst>
                <a:gd name="adj1" fmla="val -314123"/>
              </a:avLst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8113975-0DD5-DCE8-F761-88B0583D6BCF}"/>
                </a:ext>
              </a:extLst>
            </p:cNvPr>
            <p:cNvSpPr txBox="1"/>
            <p:nvPr/>
          </p:nvSpPr>
          <p:spPr>
            <a:xfrm>
              <a:off x="9006386" y="4700180"/>
              <a:ext cx="214593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/>
                <a:t>Recurrence Engine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7B031B0-2CD3-8547-9297-F6CA4BEE8C0D}"/>
              </a:ext>
            </a:extLst>
          </p:cNvPr>
          <p:cNvGrpSpPr/>
          <p:nvPr/>
        </p:nvGrpSpPr>
        <p:grpSpPr>
          <a:xfrm>
            <a:off x="7698531" y="1460402"/>
            <a:ext cx="2145933" cy="3274172"/>
            <a:chOff x="7698531" y="1460402"/>
            <a:chExt cx="2145933" cy="3274172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01AB404-2417-71BE-B74D-C6F1C6AF7BF1}"/>
                </a:ext>
              </a:extLst>
            </p:cNvPr>
            <p:cNvSpPr/>
            <p:nvPr/>
          </p:nvSpPr>
          <p:spPr>
            <a:xfrm>
              <a:off x="8071097" y="1460402"/>
              <a:ext cx="1413502" cy="8225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Stream</a:t>
              </a:r>
            </a:p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Generation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02CCC07-9FF8-F3FB-EA30-F810F7704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08267" y="2679886"/>
              <a:ext cx="1939161" cy="1639966"/>
            </a:xfrm>
            <a:prstGeom prst="rect">
              <a:avLst/>
            </a:prstGeom>
          </p:spPr>
        </p:pic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D74B8200-444E-F1ED-6D75-23C81D9051D3}"/>
                </a:ext>
              </a:extLst>
            </p:cNvPr>
            <p:cNvCxnSpPr>
              <a:cxnSpLocks/>
              <a:stCxn id="22" idx="2"/>
              <a:endCxn id="23" idx="0"/>
            </p:cNvCxnSpPr>
            <p:nvPr/>
          </p:nvCxnSpPr>
          <p:spPr>
            <a:xfrm rot="5400000">
              <a:off x="8579356" y="2481394"/>
              <a:ext cx="396984" cy="12700"/>
            </a:xfrm>
            <a:prstGeom prst="curvedConnector3">
              <a:avLst>
                <a:gd name="adj1" fmla="val 50000"/>
              </a:avLst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0404FCB-A0D5-7CCF-2DD1-173C482AD2E8}"/>
                </a:ext>
              </a:extLst>
            </p:cNvPr>
            <p:cNvSpPr txBox="1"/>
            <p:nvPr/>
          </p:nvSpPr>
          <p:spPr>
            <a:xfrm>
              <a:off x="7698531" y="4334464"/>
              <a:ext cx="214593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/>
                <a:t>Generate Engine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13742EE-25B1-5C13-FC7F-F067F45CB2F1}"/>
              </a:ext>
            </a:extLst>
          </p:cNvPr>
          <p:cNvGrpSpPr/>
          <p:nvPr/>
        </p:nvGrpSpPr>
        <p:grpSpPr>
          <a:xfrm>
            <a:off x="9791845" y="1445436"/>
            <a:ext cx="2145933" cy="3303750"/>
            <a:chOff x="9791845" y="1445436"/>
            <a:chExt cx="2145933" cy="330375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B799FF1-17C6-A141-B6A8-3407C0EEB9E4}"/>
                </a:ext>
              </a:extLst>
            </p:cNvPr>
            <p:cNvSpPr/>
            <p:nvPr/>
          </p:nvSpPr>
          <p:spPr>
            <a:xfrm>
              <a:off x="10158061" y="1445436"/>
              <a:ext cx="1413502" cy="8225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Scalar (Reg)</a:t>
              </a:r>
            </a:p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Retrieve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4E72021-AC20-6AF2-8EBD-38EE6BF81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5232" y="2668046"/>
              <a:ext cx="1939161" cy="1639966"/>
            </a:xfrm>
            <a:prstGeom prst="rect">
              <a:avLst/>
            </a:prstGeom>
          </p:spPr>
        </p:pic>
        <p:cxnSp>
          <p:nvCxnSpPr>
            <p:cNvPr id="27" name="Connector: Curved 26">
              <a:extLst>
                <a:ext uri="{FF2B5EF4-FFF2-40B4-BE49-F238E27FC236}">
                  <a16:creationId xmlns:a16="http://schemas.microsoft.com/office/drawing/2014/main" id="{384761B6-643E-0B9A-3C2B-436B81D383CC}"/>
                </a:ext>
              </a:extLst>
            </p:cNvPr>
            <p:cNvCxnSpPr>
              <a:cxnSpLocks/>
              <a:stCxn id="26" idx="0"/>
              <a:endCxn id="25" idx="2"/>
            </p:cNvCxnSpPr>
            <p:nvPr/>
          </p:nvCxnSpPr>
          <p:spPr>
            <a:xfrm rot="16200000" flipV="1">
              <a:off x="10664758" y="2467990"/>
              <a:ext cx="400110" cy="1"/>
            </a:xfrm>
            <a:prstGeom prst="curvedConnector3">
              <a:avLst>
                <a:gd name="adj1" fmla="val 50000"/>
              </a:avLst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6517C4F-12CD-F394-CAB6-D1232D5FEC95}"/>
                </a:ext>
              </a:extLst>
            </p:cNvPr>
            <p:cNvSpPr txBox="1"/>
            <p:nvPr/>
          </p:nvSpPr>
          <p:spPr>
            <a:xfrm>
              <a:off x="9791845" y="4349076"/>
              <a:ext cx="214593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/>
                <a:t>Register Engine</a:t>
              </a:r>
            </a:p>
          </p:txBody>
        </p:sp>
      </p:grp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C1C04B2C-8007-0037-077D-C79B1CFDC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2179" y="5283997"/>
            <a:ext cx="9845615" cy="1543728"/>
          </a:xfrm>
        </p:spPr>
        <p:txBody>
          <a:bodyPr>
            <a:normAutofit/>
          </a:bodyPr>
          <a:lstStyle/>
          <a:p>
            <a:r>
              <a:rPr lang="en-US" sz="2400" dirty="0"/>
              <a:t>Design requirement</a:t>
            </a:r>
          </a:p>
          <a:p>
            <a:pPr lvl="1">
              <a:buFontTx/>
              <a:buChar char="-"/>
            </a:pPr>
            <a:r>
              <a:rPr lang="en-US" sz="2000" dirty="0"/>
              <a:t>We want to keep hardware simple – A shared-module design methodology</a:t>
            </a:r>
          </a:p>
          <a:p>
            <a:pPr lvl="1">
              <a:buFontTx/>
              <a:buChar char="-"/>
            </a:pPr>
            <a:r>
              <a:rPr lang="en-US" sz="2000" dirty="0"/>
              <a:t>We want it to have high-performance – A fully-pipelined design </a:t>
            </a:r>
          </a:p>
          <a:p>
            <a:pPr lvl="1">
              <a:buFontTx/>
              <a:buChar char="-"/>
            </a:pPr>
            <a:r>
              <a:rPr lang="en-US" sz="2000" dirty="0"/>
              <a:t>We want it to be physical design friendly – Conservative timing, blocked memory</a:t>
            </a:r>
          </a:p>
        </p:txBody>
      </p:sp>
    </p:spTree>
    <p:extLst>
      <p:ext uri="{BB962C8B-B14F-4D97-AF65-F5344CB8AC3E}">
        <p14:creationId xmlns:p14="http://schemas.microsoft.com/office/powerpoint/2010/main" val="188542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78203942-3500-FCB8-208C-6F77142BB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3391" y="2318538"/>
            <a:ext cx="5524645" cy="35542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C874CE-5913-7F8B-8E5E-47589DF22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Memory System: Why we need it?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16C537-A2EA-28C6-24E1-D85A685F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5211" y="1385847"/>
            <a:ext cx="7208189" cy="2010879"/>
          </a:xfrm>
        </p:spPr>
        <p:txBody>
          <a:bodyPr>
            <a:normAutofit/>
          </a:bodyPr>
          <a:lstStyle/>
          <a:p>
            <a:r>
              <a:rPr lang="en-US" sz="2400" dirty="0"/>
              <a:t>Convert                           to actual data stream.</a:t>
            </a:r>
          </a:p>
          <a:p>
            <a:r>
              <a:rPr lang="en-US" sz="2400" dirty="0"/>
              <a:t>Decide which 		takes resource</a:t>
            </a:r>
          </a:p>
          <a:p>
            <a:r>
              <a:rPr lang="en-US" altLang="zh-CN" sz="2400" dirty="0"/>
              <a:t>Address generation based on </a:t>
            </a:r>
            <a:endParaRPr lang="en-US" sz="2400" dirty="0"/>
          </a:p>
          <a:p>
            <a:r>
              <a:rPr lang="en-US" sz="2400" dirty="0"/>
              <a:t>Report stream engine busy/idle to Stream Dispatcher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F9BEA4-D73B-FC64-230E-0F0A0B35B125}"/>
              </a:ext>
            </a:extLst>
          </p:cNvPr>
          <p:cNvSpPr/>
          <p:nvPr/>
        </p:nvSpPr>
        <p:spPr>
          <a:xfrm>
            <a:off x="6082937" y="1474064"/>
            <a:ext cx="1606732" cy="25459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stream entry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AB0C15-705C-A1CD-7391-A67D2787FDDF}"/>
              </a:ext>
            </a:extLst>
          </p:cNvPr>
          <p:cNvSpPr/>
          <p:nvPr/>
        </p:nvSpPr>
        <p:spPr>
          <a:xfrm>
            <a:off x="6740434" y="1922555"/>
            <a:ext cx="1606732" cy="25459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stream entry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09A25C-675C-C4FA-89B2-EE360F014C5C}"/>
              </a:ext>
            </a:extLst>
          </p:cNvPr>
          <p:cNvSpPr/>
          <p:nvPr/>
        </p:nvSpPr>
        <p:spPr>
          <a:xfrm>
            <a:off x="8691154" y="2391287"/>
            <a:ext cx="1606732" cy="25459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stream entry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3A649A-3EDC-0F50-7F88-E1366408D2B9}"/>
              </a:ext>
            </a:extLst>
          </p:cNvPr>
          <p:cNvSpPr txBox="1"/>
          <p:nvPr/>
        </p:nvSpPr>
        <p:spPr>
          <a:xfrm>
            <a:off x="108857" y="2085704"/>
            <a:ext cx="145868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Stream</a:t>
            </a:r>
          </a:p>
          <a:p>
            <a:pPr algn="ctr"/>
            <a:r>
              <a:rPr lang="en-US" altLang="zh-CN" sz="2400" dirty="0"/>
              <a:t>Issue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FFF957-64A2-EAEA-8B54-1B8BC09887E8}"/>
              </a:ext>
            </a:extLst>
          </p:cNvPr>
          <p:cNvSpPr txBox="1"/>
          <p:nvPr/>
        </p:nvSpPr>
        <p:spPr>
          <a:xfrm>
            <a:off x="87086" y="3148150"/>
            <a:ext cx="145868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Stream</a:t>
            </a:r>
          </a:p>
          <a:p>
            <a:pPr algn="ctr"/>
            <a:r>
              <a:rPr lang="en-US" altLang="zh-CN" sz="2400" dirty="0"/>
              <a:t>Request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1C3A9-BE64-E1BA-05CD-68B681169BD4}"/>
              </a:ext>
            </a:extLst>
          </p:cNvPr>
          <p:cNvSpPr txBox="1"/>
          <p:nvPr/>
        </p:nvSpPr>
        <p:spPr>
          <a:xfrm>
            <a:off x="19594" y="4521282"/>
            <a:ext cx="163721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Stream</a:t>
            </a:r>
          </a:p>
          <a:p>
            <a:pPr algn="ctr"/>
            <a:r>
              <a:rPr lang="en-US" altLang="zh-CN" sz="2400" dirty="0"/>
              <a:t>Generation</a:t>
            </a:r>
          </a:p>
          <a:p>
            <a:pPr algn="ctr"/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29A665-D0D1-5F34-CEAD-DD6810BE69FF}"/>
              </a:ext>
            </a:extLst>
          </p:cNvPr>
          <p:cNvSpPr txBox="1"/>
          <p:nvPr/>
        </p:nvSpPr>
        <p:spPr>
          <a:xfrm>
            <a:off x="4839897" y="3168425"/>
            <a:ext cx="70111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/>
              <a:t>Source Code Path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$</a:t>
            </a:r>
            <a:r>
              <a:rPr lang="en-US" sz="1800" dirty="0" err="1">
                <a:latin typeface="Consolas" panose="020B0609020204030204" pitchFamily="49" charset="0"/>
              </a:rPr>
              <a:t>SSchipyard</a:t>
            </a:r>
            <a:r>
              <a:rPr lang="en-US" sz="1800" dirty="0">
                <a:latin typeface="Consolas" panose="020B0609020204030204" pitchFamily="49" charset="0"/>
              </a:rPr>
              <a:t>/generators/dsagen2/</a:t>
            </a:r>
            <a:r>
              <a:rPr lang="en-US" sz="1800" dirty="0" err="1">
                <a:latin typeface="Consolas" panose="020B0609020204030204" pitchFamily="49" charset="0"/>
              </a:rPr>
              <a:t>src</a:t>
            </a:r>
            <a:r>
              <a:rPr lang="en-US" sz="1800" dirty="0">
                <a:latin typeface="Consolas" panose="020B0609020204030204" pitchFamily="49" charset="0"/>
              </a:rPr>
              <a:t>/main/</a:t>
            </a:r>
            <a:r>
              <a:rPr lang="en-US" sz="1800" dirty="0" err="1">
                <a:latin typeface="Consolas" panose="020B0609020204030204" pitchFamily="49" charset="0"/>
              </a:rPr>
              <a:t>scala</a:t>
            </a:r>
            <a:r>
              <a:rPr lang="en-US" sz="1800" dirty="0">
                <a:latin typeface="Consolas" panose="020B0609020204030204" pitchFamily="49" charset="0"/>
              </a:rPr>
              <a:t>/dsagen2/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	mem/module</a:t>
            </a:r>
            <a:endParaRPr lang="en-US" sz="18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206C9E-8379-0176-A0F0-D81A518AFF4A}"/>
              </a:ext>
            </a:extLst>
          </p:cNvPr>
          <p:cNvSpPr txBox="1"/>
          <p:nvPr/>
        </p:nvSpPr>
        <p:spPr>
          <a:xfrm>
            <a:off x="6987304" y="4356893"/>
            <a:ext cx="49638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agent</a:t>
            </a:r>
            <a:r>
              <a:rPr lang="en-US" dirty="0"/>
              <a:t> 	DMA Only, </a:t>
            </a:r>
            <a:r>
              <a:rPr lang="en-US" dirty="0" err="1"/>
              <a:t>TileLink</a:t>
            </a:r>
            <a:r>
              <a:rPr lang="en-US" dirty="0"/>
              <a:t> Requestor/Receiver</a:t>
            </a:r>
          </a:p>
          <a:p>
            <a:r>
              <a:rPr lang="en-US" i="1" dirty="0" err="1"/>
              <a:t>agu</a:t>
            </a:r>
            <a:r>
              <a:rPr lang="en-US" dirty="0"/>
              <a:t> 	</a:t>
            </a:r>
            <a:r>
              <a:rPr lang="en-US" i="1" u="sng" dirty="0"/>
              <a:t>Stream Request</a:t>
            </a:r>
            <a:r>
              <a:rPr lang="en-US" dirty="0"/>
              <a:t> stage</a:t>
            </a:r>
          </a:p>
          <a:p>
            <a:r>
              <a:rPr lang="en-US" i="1" dirty="0"/>
              <a:t>bank</a:t>
            </a:r>
            <a:r>
              <a:rPr lang="en-US" dirty="0"/>
              <a:t> 	Scratchpad Bank (FPGA BRAM optimized)</a:t>
            </a:r>
          </a:p>
          <a:p>
            <a:r>
              <a:rPr lang="en-US" i="1" dirty="0"/>
              <a:t>bus</a:t>
            </a:r>
            <a:r>
              <a:rPr lang="en-US" dirty="0"/>
              <a:t> 	Broadcast stream response to all In Ports</a:t>
            </a:r>
          </a:p>
          <a:p>
            <a:r>
              <a:rPr lang="en-US" i="1" dirty="0" err="1"/>
              <a:t>ngu</a:t>
            </a:r>
            <a:r>
              <a:rPr lang="en-US" dirty="0"/>
              <a:t>	Generate Engine only, affine sequence</a:t>
            </a:r>
          </a:p>
          <a:p>
            <a:r>
              <a:rPr lang="en-US" i="1" dirty="0"/>
              <a:t>rob</a:t>
            </a:r>
            <a:r>
              <a:rPr lang="en-US" dirty="0"/>
              <a:t> 	DMA Only, re-order memory response</a:t>
            </a:r>
          </a:p>
          <a:p>
            <a:r>
              <a:rPr lang="en-US" i="1" dirty="0"/>
              <a:t>stab</a:t>
            </a:r>
            <a:r>
              <a:rPr lang="en-US" dirty="0"/>
              <a:t> 	Stream Table of </a:t>
            </a:r>
            <a:r>
              <a:rPr lang="en-US" i="1" u="sng" dirty="0"/>
              <a:t>Stream Issue</a:t>
            </a:r>
            <a:r>
              <a:rPr lang="en-US" dirty="0"/>
              <a:t> stage</a:t>
            </a:r>
          </a:p>
          <a:p>
            <a:r>
              <a:rPr lang="en-US" i="1" dirty="0" err="1"/>
              <a:t>tlb</a:t>
            </a:r>
            <a:r>
              <a:rPr lang="en-US" dirty="0"/>
              <a:t> 	DMA Only, address translation</a:t>
            </a:r>
          </a:p>
          <a:p>
            <a:r>
              <a:rPr lang="en-US" i="1" dirty="0" err="1"/>
              <a:t>xbar</a:t>
            </a:r>
            <a:r>
              <a:rPr lang="en-US" dirty="0"/>
              <a:t> 	solve Scratchpad Bank conflict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B26A8F-6F85-35DF-29F4-CE1A779DBB15}"/>
              </a:ext>
            </a:extLst>
          </p:cNvPr>
          <p:cNvSpPr txBox="1"/>
          <p:nvPr/>
        </p:nvSpPr>
        <p:spPr>
          <a:xfrm>
            <a:off x="4839897" y="4055639"/>
            <a:ext cx="20119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/>
              <a:t>Code Organization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CE2DB8-DA34-AA7A-6CA5-DD50C8327C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19" t="18573" r="6916" b="4147"/>
          <a:stretch/>
        </p:blipFill>
        <p:spPr>
          <a:xfrm>
            <a:off x="4839897" y="4480482"/>
            <a:ext cx="2147407" cy="228935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31F2F6-ECB9-4AB6-9484-04DBE417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2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9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02F9F5-3BC1-5F92-04B2-BD7E337CB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245" y="1330464"/>
            <a:ext cx="3554276" cy="5523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38D66D-AF4C-E859-F211-B9D24BCF3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Memory System: What does it do?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984282-7C9F-8558-EE78-955CA9BC08A8}"/>
              </a:ext>
            </a:extLst>
          </p:cNvPr>
          <p:cNvSpPr txBox="1"/>
          <p:nvPr/>
        </p:nvSpPr>
        <p:spPr>
          <a:xfrm>
            <a:off x="108857" y="2085704"/>
            <a:ext cx="145868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Stream</a:t>
            </a:r>
          </a:p>
          <a:p>
            <a:pPr algn="ctr"/>
            <a:r>
              <a:rPr lang="en-US" altLang="zh-CN" sz="2400" dirty="0"/>
              <a:t>Issue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A67D52-0182-BFD3-0EF8-DD51A03F8F50}"/>
              </a:ext>
            </a:extLst>
          </p:cNvPr>
          <p:cNvSpPr txBox="1"/>
          <p:nvPr/>
        </p:nvSpPr>
        <p:spPr>
          <a:xfrm>
            <a:off x="87086" y="3148150"/>
            <a:ext cx="145868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Stream</a:t>
            </a:r>
          </a:p>
          <a:p>
            <a:pPr algn="ctr"/>
            <a:r>
              <a:rPr lang="en-US" altLang="zh-CN" sz="2400" dirty="0"/>
              <a:t>Request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6A39AA-1D35-D05F-C102-6B8EEE1255DF}"/>
              </a:ext>
            </a:extLst>
          </p:cNvPr>
          <p:cNvSpPr txBox="1"/>
          <p:nvPr/>
        </p:nvSpPr>
        <p:spPr>
          <a:xfrm>
            <a:off x="19594" y="4521282"/>
            <a:ext cx="163721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Stream</a:t>
            </a:r>
          </a:p>
          <a:p>
            <a:pPr algn="ctr"/>
            <a:r>
              <a:rPr lang="en-US" altLang="zh-CN" sz="2400" dirty="0"/>
              <a:t>Generation</a:t>
            </a:r>
          </a:p>
          <a:p>
            <a:pPr algn="ctr"/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CA2CEB-2570-495A-ECE0-A9E3196A5BE8}"/>
              </a:ext>
            </a:extLst>
          </p:cNvPr>
          <p:cNvSpPr/>
          <p:nvPr/>
        </p:nvSpPr>
        <p:spPr>
          <a:xfrm>
            <a:off x="0" y="1350964"/>
            <a:ext cx="1606732" cy="25459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 stream 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78200DA-DED8-3EDB-5DBB-CBDC465D3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5211" y="1385847"/>
            <a:ext cx="7208189" cy="2010879"/>
          </a:xfrm>
        </p:spPr>
        <p:txBody>
          <a:bodyPr>
            <a:normAutofit/>
          </a:bodyPr>
          <a:lstStyle/>
          <a:p>
            <a:r>
              <a:rPr lang="en-US" sz="2400" dirty="0"/>
              <a:t>Stream Entries are dispatched to Stream Table</a:t>
            </a:r>
          </a:p>
          <a:p>
            <a:pPr lvl="1"/>
            <a:r>
              <a:rPr lang="en-US" sz="2000" dirty="0"/>
              <a:t>Each stream entry relates to a certain port</a:t>
            </a:r>
          </a:p>
          <a:p>
            <a:pPr lvl="1"/>
            <a:r>
              <a:rPr lang="en-US" sz="2000" dirty="0"/>
              <a:t>Read streams and write streams are mixed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E2D3A7-3745-2BF7-07A7-1822CA0257C1}"/>
              </a:ext>
            </a:extLst>
          </p:cNvPr>
          <p:cNvSpPr/>
          <p:nvPr/>
        </p:nvSpPr>
        <p:spPr>
          <a:xfrm>
            <a:off x="1626326" y="2217000"/>
            <a:ext cx="1606732" cy="25459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 stream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B14A1B-2640-E5BB-F867-B9A153EFC407}"/>
              </a:ext>
            </a:extLst>
          </p:cNvPr>
          <p:cNvSpPr/>
          <p:nvPr/>
        </p:nvSpPr>
        <p:spPr>
          <a:xfrm>
            <a:off x="1626326" y="2477879"/>
            <a:ext cx="1606732" cy="25459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write stream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6B172-F031-DCD6-0443-11B558884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5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4 0.00069 L -0.0004 0.04398 C -0.0004 0.06296 0.03645 0.08843 0.06679 0.08843 L 0.13398 0.08843 " pathEditMode="relative" rAng="16200000" ptsTypes="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43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8D66D-AF4C-E859-F211-B9D24BCF3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Memory System: What does it do?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DCA967-A9A8-9ECA-3F95-86DE34957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5377" y="2318538"/>
            <a:ext cx="5524645" cy="35542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984282-7C9F-8558-EE78-955CA9BC08A8}"/>
              </a:ext>
            </a:extLst>
          </p:cNvPr>
          <p:cNvSpPr txBox="1"/>
          <p:nvPr/>
        </p:nvSpPr>
        <p:spPr>
          <a:xfrm>
            <a:off x="108857" y="2085704"/>
            <a:ext cx="145868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Stream</a:t>
            </a:r>
          </a:p>
          <a:p>
            <a:pPr algn="ctr"/>
            <a:r>
              <a:rPr lang="en-US" altLang="zh-CN" sz="2400" dirty="0"/>
              <a:t>Issue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A67D52-0182-BFD3-0EF8-DD51A03F8F50}"/>
              </a:ext>
            </a:extLst>
          </p:cNvPr>
          <p:cNvSpPr txBox="1"/>
          <p:nvPr/>
        </p:nvSpPr>
        <p:spPr>
          <a:xfrm>
            <a:off x="87086" y="3148150"/>
            <a:ext cx="145868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Stream</a:t>
            </a:r>
          </a:p>
          <a:p>
            <a:pPr algn="ctr"/>
            <a:r>
              <a:rPr lang="en-US" altLang="zh-CN" sz="2400" dirty="0"/>
              <a:t>Request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6A39AA-1D35-D05F-C102-6B8EEE1255DF}"/>
              </a:ext>
            </a:extLst>
          </p:cNvPr>
          <p:cNvSpPr txBox="1"/>
          <p:nvPr/>
        </p:nvSpPr>
        <p:spPr>
          <a:xfrm>
            <a:off x="19594" y="4521282"/>
            <a:ext cx="163721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Stream</a:t>
            </a:r>
          </a:p>
          <a:p>
            <a:pPr algn="ctr"/>
            <a:r>
              <a:rPr lang="en-US" altLang="zh-CN" sz="2400" dirty="0"/>
              <a:t>Generation</a:t>
            </a:r>
          </a:p>
          <a:p>
            <a:pPr algn="ctr"/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CA2CEB-2570-495A-ECE0-A9E3196A5BE8}"/>
              </a:ext>
            </a:extLst>
          </p:cNvPr>
          <p:cNvSpPr/>
          <p:nvPr/>
        </p:nvSpPr>
        <p:spPr>
          <a:xfrm>
            <a:off x="1626326" y="1952218"/>
            <a:ext cx="1606732" cy="25459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 stream 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78200DA-DED8-3EDB-5DBB-CBDC465D3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68" y="1418121"/>
            <a:ext cx="7739555" cy="2010879"/>
          </a:xfrm>
        </p:spPr>
        <p:txBody>
          <a:bodyPr>
            <a:normAutofit/>
          </a:bodyPr>
          <a:lstStyle/>
          <a:p>
            <a:r>
              <a:rPr lang="en-US" sz="2400" dirty="0"/>
              <a:t>Stream Entries are dispatched to Stream Table</a:t>
            </a:r>
          </a:p>
          <a:p>
            <a:pPr lvl="1"/>
            <a:r>
              <a:rPr lang="en-US" sz="2000" dirty="0"/>
              <a:t>Each stream entry relates to a certain port</a:t>
            </a:r>
          </a:p>
          <a:p>
            <a:pPr lvl="1"/>
            <a:r>
              <a:rPr lang="en-US" sz="2000" dirty="0"/>
              <a:t>Read streams and write streams are mixed</a:t>
            </a:r>
          </a:p>
          <a:p>
            <a:r>
              <a:rPr lang="en-US" sz="2400" dirty="0"/>
              <a:t>Stream Entries are issued to </a:t>
            </a:r>
            <a:r>
              <a:rPr lang="en-US" sz="2400" i="1" u="sng" dirty="0"/>
              <a:t>Stream Request</a:t>
            </a:r>
          </a:p>
          <a:p>
            <a:pPr lvl="1"/>
            <a:r>
              <a:rPr lang="en-US" sz="2000" dirty="0"/>
              <a:t>A simple round-robin style is enough for most case*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E2D3A7-3745-2BF7-07A7-1822CA0257C1}"/>
              </a:ext>
            </a:extLst>
          </p:cNvPr>
          <p:cNvSpPr/>
          <p:nvPr/>
        </p:nvSpPr>
        <p:spPr>
          <a:xfrm>
            <a:off x="1626326" y="2217000"/>
            <a:ext cx="1606732" cy="25459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 stream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B14A1B-2640-E5BB-F867-B9A153EFC407}"/>
              </a:ext>
            </a:extLst>
          </p:cNvPr>
          <p:cNvSpPr/>
          <p:nvPr/>
        </p:nvSpPr>
        <p:spPr>
          <a:xfrm>
            <a:off x="1626326" y="2477879"/>
            <a:ext cx="1606732" cy="25459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write stream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E3C4F3-6025-7CB1-3959-B04CB2645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9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27 -7.40741E-7 C 0.14075 -7.40741E-7 0.19896 0.05602 0.19896 0.125 C 0.19896 0.19398 0.14075 0.25 0.06927 0.25 C -0.00234 0.25 -0.06029 0.19398 -0.06029 0.125 C -0.06029 0.05602 -0.00234 -7.40741E-7 0.06927 -7.40741E-7 Z " pathEditMode="relative" rAng="0" ptsTypes="AAAAA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71 1.85185E-6 C 0.13997 1.85185E-6 0.1987 0.05602 0.1987 0.125 C 0.1987 0.19398 0.13997 0.25 0.06771 0.25 C -0.00482 0.25 -0.06328 0.19398 -0.06328 0.125 C -0.06328 0.05602 -0.00482 1.85185E-6 0.06771 1.85185E-6 Z " pathEditMode="relative" rAng="0" ptsTypes="AAAAA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97 -1.11111E-6 C 0.14049 -1.11111E-6 0.19935 0.05602 0.19935 0.125 C 0.19935 0.19398 0.14049 0.25 0.06797 0.25 C -0.00456 0.25 -0.06328 0.19398 -0.06328 0.125 C -0.06328 0.05602 -0.00456 -1.11111E-6 0.06797 -1.11111E-6 Z " pathEditMode="relative" rAng="0" ptsTypes="AAAAA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8D66D-AF4C-E859-F211-B9D24BCF3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Memory System: What does it do?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904CD7-1ED6-D502-8475-C6CC2286ACFD}"/>
              </a:ext>
            </a:extLst>
          </p:cNvPr>
          <p:cNvGrpSpPr/>
          <p:nvPr/>
        </p:nvGrpSpPr>
        <p:grpSpPr>
          <a:xfrm>
            <a:off x="19594" y="1333355"/>
            <a:ext cx="4625245" cy="5524645"/>
            <a:chOff x="19594" y="1333355"/>
            <a:chExt cx="4625245" cy="5524645"/>
          </a:xfrm>
        </p:grpSpPr>
        <p:pic>
          <p:nvPicPr>
            <p:cNvPr id="4" name="Content Placeholder 3">
              <a:extLst>
                <a:ext uri="{FF2B5EF4-FFF2-40B4-BE49-F238E27FC236}">
                  <a16:creationId xmlns:a16="http://schemas.microsoft.com/office/drawing/2014/main" id="{C3DCA967-A9A8-9ECA-3F95-86DE34957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5377" y="2318538"/>
              <a:ext cx="5524645" cy="355427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984282-7C9F-8558-EE78-955CA9BC08A8}"/>
                </a:ext>
              </a:extLst>
            </p:cNvPr>
            <p:cNvSpPr txBox="1"/>
            <p:nvPr/>
          </p:nvSpPr>
          <p:spPr>
            <a:xfrm>
              <a:off x="108857" y="2085704"/>
              <a:ext cx="1458686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Stream</a:t>
              </a:r>
            </a:p>
            <a:p>
              <a:pPr algn="ctr"/>
              <a:r>
                <a:rPr lang="en-US" altLang="zh-CN" sz="2400" dirty="0"/>
                <a:t>Issue</a:t>
              </a:r>
              <a:endParaRPr lang="en-US" sz="2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A67D52-0182-BFD3-0EF8-DD51A03F8F50}"/>
                </a:ext>
              </a:extLst>
            </p:cNvPr>
            <p:cNvSpPr txBox="1"/>
            <p:nvPr/>
          </p:nvSpPr>
          <p:spPr>
            <a:xfrm>
              <a:off x="87086" y="3148150"/>
              <a:ext cx="1458686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Stream</a:t>
              </a:r>
            </a:p>
            <a:p>
              <a:pPr algn="ctr"/>
              <a:r>
                <a:rPr lang="en-US" altLang="zh-CN" sz="2400" dirty="0"/>
                <a:t>Request</a:t>
              </a:r>
              <a:endParaRPr lang="en-US" sz="24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6A39AA-1D35-D05F-C102-6B8EEE1255DF}"/>
                </a:ext>
              </a:extLst>
            </p:cNvPr>
            <p:cNvSpPr txBox="1"/>
            <p:nvPr/>
          </p:nvSpPr>
          <p:spPr>
            <a:xfrm>
              <a:off x="19594" y="4521282"/>
              <a:ext cx="1637211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Stream</a:t>
              </a:r>
            </a:p>
            <a:p>
              <a:pPr algn="ctr"/>
              <a:r>
                <a:rPr lang="en-US" altLang="zh-CN" sz="2400" dirty="0"/>
                <a:t>Generation</a:t>
              </a:r>
            </a:p>
            <a:p>
              <a:pPr algn="ctr"/>
              <a:endParaRPr lang="en-US" sz="2400" dirty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78200DA-DED8-3EDB-5DBB-CBDC465D3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68" y="1418121"/>
            <a:ext cx="7739555" cy="5296188"/>
          </a:xfrm>
        </p:spPr>
        <p:txBody>
          <a:bodyPr>
            <a:normAutofit/>
          </a:bodyPr>
          <a:lstStyle/>
          <a:p>
            <a:r>
              <a:rPr lang="en-US" sz="2400" dirty="0"/>
              <a:t>Stream Entries are dispatched to Stream Table</a:t>
            </a:r>
          </a:p>
          <a:p>
            <a:pPr lvl="1"/>
            <a:r>
              <a:rPr lang="en-US" sz="2000" dirty="0"/>
              <a:t>Each stream entry relates to a certain port</a:t>
            </a:r>
          </a:p>
          <a:p>
            <a:pPr lvl="1"/>
            <a:r>
              <a:rPr lang="en-US" sz="2000" dirty="0"/>
              <a:t>Read streams and write streams are mixed</a:t>
            </a:r>
          </a:p>
          <a:p>
            <a:r>
              <a:rPr lang="en-US" sz="2400" dirty="0"/>
              <a:t>Stream Entries are issued to </a:t>
            </a:r>
            <a:r>
              <a:rPr lang="en-US" sz="2400" i="1" u="sng" dirty="0"/>
              <a:t>Stream Request</a:t>
            </a:r>
          </a:p>
          <a:p>
            <a:pPr lvl="1"/>
            <a:r>
              <a:rPr lang="en-US" sz="2000" dirty="0"/>
              <a:t>A simple round-robin style is enough for most case*</a:t>
            </a:r>
          </a:p>
          <a:p>
            <a:pPr lvl="1"/>
            <a:r>
              <a:rPr lang="en-US" sz="2000" dirty="0"/>
              <a:t>Optimization can be applied here – One-hot bypass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E2D3A7-3745-2BF7-07A7-1822CA0257C1}"/>
              </a:ext>
            </a:extLst>
          </p:cNvPr>
          <p:cNvSpPr/>
          <p:nvPr/>
        </p:nvSpPr>
        <p:spPr>
          <a:xfrm>
            <a:off x="1626326" y="2217000"/>
            <a:ext cx="1606732" cy="25459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 stream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B14A1B-2640-E5BB-F867-B9A153EFC407}"/>
              </a:ext>
            </a:extLst>
          </p:cNvPr>
          <p:cNvSpPr/>
          <p:nvPr/>
        </p:nvSpPr>
        <p:spPr>
          <a:xfrm>
            <a:off x="1626326" y="2477879"/>
            <a:ext cx="1606732" cy="25459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write stream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57C6DE-4F16-E4D0-7F0E-D7F9A4652CF9}"/>
              </a:ext>
            </a:extLst>
          </p:cNvPr>
          <p:cNvSpPr/>
          <p:nvPr/>
        </p:nvSpPr>
        <p:spPr>
          <a:xfrm>
            <a:off x="2291939" y="3412251"/>
            <a:ext cx="1606732" cy="25459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 stream 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F5D736-97A1-B96D-66B8-436E5C36A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633" y="3827574"/>
            <a:ext cx="3210481" cy="288673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1D6FC2-3080-899A-78F1-0B6333BB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61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8D66D-AF4C-E859-F211-B9D24BCF3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Memory System: What does it do?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904CD7-1ED6-D502-8475-C6CC2286ACFD}"/>
              </a:ext>
            </a:extLst>
          </p:cNvPr>
          <p:cNvGrpSpPr/>
          <p:nvPr/>
        </p:nvGrpSpPr>
        <p:grpSpPr>
          <a:xfrm>
            <a:off x="19594" y="1333355"/>
            <a:ext cx="4625245" cy="5524645"/>
            <a:chOff x="19594" y="1333355"/>
            <a:chExt cx="4625245" cy="5524645"/>
          </a:xfrm>
        </p:grpSpPr>
        <p:pic>
          <p:nvPicPr>
            <p:cNvPr id="4" name="Content Placeholder 3">
              <a:extLst>
                <a:ext uri="{FF2B5EF4-FFF2-40B4-BE49-F238E27FC236}">
                  <a16:creationId xmlns:a16="http://schemas.microsoft.com/office/drawing/2014/main" id="{C3DCA967-A9A8-9ECA-3F95-86DE34957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5377" y="2318538"/>
              <a:ext cx="5524645" cy="355427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984282-7C9F-8558-EE78-955CA9BC08A8}"/>
                </a:ext>
              </a:extLst>
            </p:cNvPr>
            <p:cNvSpPr txBox="1"/>
            <p:nvPr/>
          </p:nvSpPr>
          <p:spPr>
            <a:xfrm>
              <a:off x="108857" y="2085704"/>
              <a:ext cx="1458686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Stream</a:t>
              </a:r>
            </a:p>
            <a:p>
              <a:pPr algn="ctr"/>
              <a:r>
                <a:rPr lang="en-US" altLang="zh-CN" sz="2400" dirty="0"/>
                <a:t>Issue</a:t>
              </a:r>
              <a:endParaRPr lang="en-US" sz="2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A67D52-0182-BFD3-0EF8-DD51A03F8F50}"/>
                </a:ext>
              </a:extLst>
            </p:cNvPr>
            <p:cNvSpPr txBox="1"/>
            <p:nvPr/>
          </p:nvSpPr>
          <p:spPr>
            <a:xfrm>
              <a:off x="87086" y="3148150"/>
              <a:ext cx="1458686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Stream</a:t>
              </a:r>
            </a:p>
            <a:p>
              <a:pPr algn="ctr"/>
              <a:r>
                <a:rPr lang="en-US" altLang="zh-CN" sz="2400" dirty="0"/>
                <a:t>Request</a:t>
              </a:r>
              <a:endParaRPr lang="en-US" sz="24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6A39AA-1D35-D05F-C102-6B8EEE1255DF}"/>
                </a:ext>
              </a:extLst>
            </p:cNvPr>
            <p:cNvSpPr txBox="1"/>
            <p:nvPr/>
          </p:nvSpPr>
          <p:spPr>
            <a:xfrm>
              <a:off x="19594" y="4521282"/>
              <a:ext cx="1637211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Stream</a:t>
              </a:r>
            </a:p>
            <a:p>
              <a:pPr algn="ctr"/>
              <a:r>
                <a:rPr lang="en-US" altLang="zh-CN" sz="2400" dirty="0"/>
                <a:t>Generation</a:t>
              </a:r>
            </a:p>
            <a:p>
              <a:pPr algn="ctr"/>
              <a:endParaRPr lang="en-US" sz="2400" dirty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78200DA-DED8-3EDB-5DBB-CBDC465D3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68" y="1418121"/>
            <a:ext cx="7739555" cy="5296188"/>
          </a:xfrm>
        </p:spPr>
        <p:txBody>
          <a:bodyPr>
            <a:normAutofit/>
          </a:bodyPr>
          <a:lstStyle/>
          <a:p>
            <a:r>
              <a:rPr lang="en-US" sz="2400" dirty="0"/>
              <a:t>Stream Entries are dispatched to Stream Table</a:t>
            </a:r>
          </a:p>
          <a:p>
            <a:pPr lvl="1"/>
            <a:r>
              <a:rPr lang="en-US" sz="2000" dirty="0"/>
              <a:t>Each stream entry relates to a certain port</a:t>
            </a:r>
          </a:p>
          <a:p>
            <a:pPr lvl="1"/>
            <a:r>
              <a:rPr lang="en-US" sz="2000" dirty="0"/>
              <a:t>Read streams and write streams are mixed</a:t>
            </a:r>
          </a:p>
          <a:p>
            <a:r>
              <a:rPr lang="en-US" sz="2400" dirty="0"/>
              <a:t>Stream Entries are issued to </a:t>
            </a:r>
            <a:r>
              <a:rPr lang="en-US" sz="2400" i="1" u="sng" dirty="0"/>
              <a:t>Stream Request</a:t>
            </a:r>
          </a:p>
          <a:p>
            <a:pPr lvl="1"/>
            <a:r>
              <a:rPr lang="en-US" sz="2000" dirty="0"/>
              <a:t>A simple round-robin style is enough*</a:t>
            </a:r>
          </a:p>
          <a:p>
            <a:pPr lvl="1"/>
            <a:r>
              <a:rPr lang="en-US" sz="2000" dirty="0"/>
              <a:t>Optimization can be applied here – One-hot bypass</a:t>
            </a:r>
          </a:p>
          <a:p>
            <a:pPr lvl="1"/>
            <a:r>
              <a:rPr lang="en-US" sz="2000" dirty="0"/>
              <a:t>Elaborated stream entry converted to address and bitmask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E2D3A7-3745-2BF7-07A7-1822CA0257C1}"/>
              </a:ext>
            </a:extLst>
          </p:cNvPr>
          <p:cNvSpPr/>
          <p:nvPr/>
        </p:nvSpPr>
        <p:spPr>
          <a:xfrm>
            <a:off x="1626326" y="2217000"/>
            <a:ext cx="1606732" cy="25459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 stream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B14A1B-2640-E5BB-F867-B9A153EFC407}"/>
              </a:ext>
            </a:extLst>
          </p:cNvPr>
          <p:cNvSpPr/>
          <p:nvPr/>
        </p:nvSpPr>
        <p:spPr>
          <a:xfrm>
            <a:off x="1626326" y="2477879"/>
            <a:ext cx="1606732" cy="25459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write stream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57C6DE-4F16-E4D0-7F0E-D7F9A4652CF9}"/>
              </a:ext>
            </a:extLst>
          </p:cNvPr>
          <p:cNvSpPr/>
          <p:nvPr/>
        </p:nvSpPr>
        <p:spPr>
          <a:xfrm>
            <a:off x="2347053" y="3148150"/>
            <a:ext cx="1606732" cy="25459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 stream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9C694C-F1E2-4B91-B6C1-D458F417D691}"/>
              </a:ext>
            </a:extLst>
          </p:cNvPr>
          <p:cNvSpPr/>
          <p:nvPr/>
        </p:nvSpPr>
        <p:spPr>
          <a:xfrm>
            <a:off x="1863726" y="3402743"/>
            <a:ext cx="2625541" cy="25459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addr</a:t>
            </a:r>
            <a:r>
              <a:rPr lang="en-US" sz="1600" dirty="0"/>
              <a:t>, bitmask: [00111111]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87B514B-1518-2016-3A69-0EE309804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0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0E9D3-EDC9-1598-EF04-4C5C61351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499"/>
          </a:xfrm>
        </p:spPr>
        <p:txBody>
          <a:bodyPr>
            <a:normAutofit/>
          </a:bodyPr>
          <a:lstStyle/>
          <a:p>
            <a:r>
              <a:rPr lang="en-US" sz="5400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8C047-5313-BBB8-3DC6-B242544B1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938"/>
            <a:ext cx="10515600" cy="5505061"/>
          </a:xfrm>
        </p:spPr>
        <p:txBody>
          <a:bodyPr>
            <a:normAutofit lnSpcReduction="10000"/>
          </a:bodyPr>
          <a:lstStyle/>
          <a:p>
            <a:r>
              <a:rPr lang="en-US" altLang="zh-CN" sz="3600" b="1" dirty="0"/>
              <a:t>Micro-architecture Overview (30 min)</a:t>
            </a:r>
          </a:p>
          <a:p>
            <a:pPr lvl="1"/>
            <a:r>
              <a:rPr lang="en-US" sz="3200" dirty="0"/>
              <a:t>Stream Dispatcher</a:t>
            </a:r>
          </a:p>
          <a:p>
            <a:pPr lvl="1"/>
            <a:r>
              <a:rPr lang="en-US" sz="3200" dirty="0"/>
              <a:t>Spatial Memory System &amp; Sync. System</a:t>
            </a:r>
          </a:p>
          <a:p>
            <a:pPr lvl="1"/>
            <a:r>
              <a:rPr lang="en-US" sz="3200" dirty="0"/>
              <a:t>Spatial Compute System</a:t>
            </a:r>
          </a:p>
          <a:p>
            <a:r>
              <a:rPr lang="en-US" sz="3600" b="1" dirty="0"/>
              <a:t>Coffee Break (30 min)</a:t>
            </a:r>
          </a:p>
          <a:p>
            <a:r>
              <a:rPr lang="en-US" sz="3600" b="1" dirty="0"/>
              <a:t>Hand-on: Compose Your Own DSA (30 min)</a:t>
            </a:r>
            <a:endParaRPr lang="en-US" sz="3600" dirty="0"/>
          </a:p>
          <a:p>
            <a:pPr lvl="1"/>
            <a:r>
              <a:rPr lang="en-US" sz="3200" dirty="0"/>
              <a:t>Architecture Description Graph (ADG)</a:t>
            </a:r>
          </a:p>
          <a:p>
            <a:pPr lvl="1"/>
            <a:r>
              <a:rPr lang="en-US" sz="3200" dirty="0"/>
              <a:t>Using our own DSA by using Domain-specific Language</a:t>
            </a:r>
          </a:p>
          <a:p>
            <a:r>
              <a:rPr lang="en-US" sz="3600" b="1" dirty="0"/>
              <a:t>Hard-on: RTL &amp; FPGA Simulation (15 min)</a:t>
            </a:r>
          </a:p>
          <a:p>
            <a:pPr lvl="1"/>
            <a:r>
              <a:rPr lang="en-US" sz="3200" dirty="0"/>
              <a:t>How to do RTL simulation with customized ISA</a:t>
            </a:r>
          </a:p>
          <a:p>
            <a:pPr lvl="1"/>
            <a:r>
              <a:rPr lang="en-US" sz="3200" dirty="0"/>
              <a:t>Understand the simulation log and FPGA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CFA4F-4F4E-0AB2-CD60-814996CC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87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8D66D-AF4C-E859-F211-B9D24BCF3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Memory System: What does it do?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904CD7-1ED6-D502-8475-C6CC2286ACFD}"/>
              </a:ext>
            </a:extLst>
          </p:cNvPr>
          <p:cNvGrpSpPr/>
          <p:nvPr/>
        </p:nvGrpSpPr>
        <p:grpSpPr>
          <a:xfrm>
            <a:off x="19594" y="1333355"/>
            <a:ext cx="4625245" cy="5524645"/>
            <a:chOff x="19594" y="1333355"/>
            <a:chExt cx="4625245" cy="5524645"/>
          </a:xfrm>
        </p:grpSpPr>
        <p:pic>
          <p:nvPicPr>
            <p:cNvPr id="4" name="Content Placeholder 3">
              <a:extLst>
                <a:ext uri="{FF2B5EF4-FFF2-40B4-BE49-F238E27FC236}">
                  <a16:creationId xmlns:a16="http://schemas.microsoft.com/office/drawing/2014/main" id="{C3DCA967-A9A8-9ECA-3F95-86DE34957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5377" y="2318538"/>
              <a:ext cx="5524645" cy="355427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984282-7C9F-8558-EE78-955CA9BC08A8}"/>
                </a:ext>
              </a:extLst>
            </p:cNvPr>
            <p:cNvSpPr txBox="1"/>
            <p:nvPr/>
          </p:nvSpPr>
          <p:spPr>
            <a:xfrm>
              <a:off x="108857" y="2085704"/>
              <a:ext cx="1458686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Stream</a:t>
              </a:r>
            </a:p>
            <a:p>
              <a:pPr algn="ctr"/>
              <a:r>
                <a:rPr lang="en-US" altLang="zh-CN" sz="2400" dirty="0"/>
                <a:t>Issue</a:t>
              </a:r>
              <a:endParaRPr lang="en-US" sz="2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A67D52-0182-BFD3-0EF8-DD51A03F8F50}"/>
                </a:ext>
              </a:extLst>
            </p:cNvPr>
            <p:cNvSpPr txBox="1"/>
            <p:nvPr/>
          </p:nvSpPr>
          <p:spPr>
            <a:xfrm>
              <a:off x="87086" y="3148150"/>
              <a:ext cx="1458686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Stream</a:t>
              </a:r>
            </a:p>
            <a:p>
              <a:pPr algn="ctr"/>
              <a:r>
                <a:rPr lang="en-US" altLang="zh-CN" sz="2400" dirty="0"/>
                <a:t>Request</a:t>
              </a:r>
              <a:endParaRPr lang="en-US" sz="24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6A39AA-1D35-D05F-C102-6B8EEE1255DF}"/>
                </a:ext>
              </a:extLst>
            </p:cNvPr>
            <p:cNvSpPr txBox="1"/>
            <p:nvPr/>
          </p:nvSpPr>
          <p:spPr>
            <a:xfrm>
              <a:off x="19594" y="4521282"/>
              <a:ext cx="1637211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Stream</a:t>
              </a:r>
            </a:p>
            <a:p>
              <a:pPr algn="ctr"/>
              <a:r>
                <a:rPr lang="en-US" altLang="zh-CN" sz="2400" dirty="0"/>
                <a:t>Generation</a:t>
              </a:r>
            </a:p>
            <a:p>
              <a:pPr algn="ctr"/>
              <a:endParaRPr lang="en-US" sz="2400" dirty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78200DA-DED8-3EDB-5DBB-CBDC465D3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68" y="1418121"/>
            <a:ext cx="7739555" cy="5296188"/>
          </a:xfrm>
        </p:spPr>
        <p:txBody>
          <a:bodyPr>
            <a:normAutofit/>
          </a:bodyPr>
          <a:lstStyle/>
          <a:p>
            <a:r>
              <a:rPr lang="en-US" sz="2400" dirty="0"/>
              <a:t>Stream Entries are dispatched to Stream Table</a:t>
            </a:r>
          </a:p>
          <a:p>
            <a:pPr lvl="1"/>
            <a:r>
              <a:rPr lang="en-US" sz="2000" dirty="0"/>
              <a:t>Each stream entry relates to a certain port</a:t>
            </a:r>
          </a:p>
          <a:p>
            <a:pPr lvl="1"/>
            <a:r>
              <a:rPr lang="en-US" sz="2000" dirty="0"/>
              <a:t>Read streams and write streams are mixed</a:t>
            </a:r>
          </a:p>
          <a:p>
            <a:r>
              <a:rPr lang="en-US" sz="2400" dirty="0"/>
              <a:t>Stream Entries are issued to </a:t>
            </a:r>
            <a:r>
              <a:rPr lang="en-US" sz="2400" i="1" u="sng" dirty="0"/>
              <a:t>Stream Request</a:t>
            </a:r>
          </a:p>
          <a:p>
            <a:pPr lvl="1"/>
            <a:r>
              <a:rPr lang="en-US" sz="2000" dirty="0"/>
              <a:t>A simple round-robin style is enough*</a:t>
            </a:r>
          </a:p>
          <a:p>
            <a:pPr lvl="1"/>
            <a:r>
              <a:rPr lang="en-US" sz="2000" dirty="0"/>
              <a:t>Optimization can be applied here – One-hot bypass</a:t>
            </a:r>
          </a:p>
          <a:p>
            <a:pPr lvl="1"/>
            <a:r>
              <a:rPr lang="en-US" sz="2000" dirty="0"/>
              <a:t>Elaborated stream entry converted to address and bitmask</a:t>
            </a:r>
          </a:p>
          <a:p>
            <a:r>
              <a:rPr lang="en-US" sz="2400" i="1" u="sng" dirty="0"/>
              <a:t>Stream Generation </a:t>
            </a:r>
            <a:r>
              <a:rPr lang="en-US" sz="2400" dirty="0"/>
              <a:t>uses address and bitmask for memory</a:t>
            </a:r>
          </a:p>
          <a:p>
            <a:pPr lvl="1"/>
            <a:r>
              <a:rPr lang="en-US" sz="2000" dirty="0"/>
              <a:t>Read data from main memory / scratchpad bank / generate ...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E2D3A7-3745-2BF7-07A7-1822CA0257C1}"/>
              </a:ext>
            </a:extLst>
          </p:cNvPr>
          <p:cNvSpPr/>
          <p:nvPr/>
        </p:nvSpPr>
        <p:spPr>
          <a:xfrm>
            <a:off x="1626326" y="2217000"/>
            <a:ext cx="1606732" cy="25459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 stream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B14A1B-2640-E5BB-F867-B9A153EFC407}"/>
              </a:ext>
            </a:extLst>
          </p:cNvPr>
          <p:cNvSpPr/>
          <p:nvPr/>
        </p:nvSpPr>
        <p:spPr>
          <a:xfrm>
            <a:off x="1626326" y="2477879"/>
            <a:ext cx="1606732" cy="25459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write stream 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3E5D17-2591-DBFF-B161-F868198BFE2F}"/>
              </a:ext>
            </a:extLst>
          </p:cNvPr>
          <p:cNvGrpSpPr/>
          <p:nvPr/>
        </p:nvGrpSpPr>
        <p:grpSpPr>
          <a:xfrm>
            <a:off x="1863726" y="3148150"/>
            <a:ext cx="2625541" cy="509186"/>
            <a:chOff x="1863726" y="3148150"/>
            <a:chExt cx="2625541" cy="50918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A57C6DE-4F16-E4D0-7F0E-D7F9A4652CF9}"/>
                </a:ext>
              </a:extLst>
            </p:cNvPr>
            <p:cNvSpPr/>
            <p:nvPr/>
          </p:nvSpPr>
          <p:spPr>
            <a:xfrm>
              <a:off x="2347053" y="3148150"/>
              <a:ext cx="1606732" cy="25459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read stream 1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29C694C-F1E2-4B91-B6C1-D458F417D691}"/>
                </a:ext>
              </a:extLst>
            </p:cNvPr>
            <p:cNvSpPr/>
            <p:nvPr/>
          </p:nvSpPr>
          <p:spPr>
            <a:xfrm>
              <a:off x="1863726" y="3402743"/>
              <a:ext cx="2625541" cy="25459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addr</a:t>
              </a:r>
              <a:r>
                <a:rPr lang="en-US" sz="1600" dirty="0"/>
                <a:t>, bitmask: [00111111] 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BB07C3F-22D8-132E-35A8-E504EAAD5040}"/>
              </a:ext>
            </a:extLst>
          </p:cNvPr>
          <p:cNvSpPr/>
          <p:nvPr/>
        </p:nvSpPr>
        <p:spPr>
          <a:xfrm>
            <a:off x="1863726" y="5399314"/>
            <a:ext cx="2669085" cy="322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data:</a:t>
            </a:r>
            <a:r>
              <a:rPr lang="zh-CN" altLang="en-US" dirty="0"/>
              <a:t> </a:t>
            </a:r>
            <a:r>
              <a:rPr lang="en-US" altLang="zh-CN" dirty="0"/>
              <a:t>[--, BB, XX, YY]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C6CAD9A-CCA7-98FB-3176-B1BDDAA3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8D66D-AF4C-E859-F211-B9D24BCF3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Memory System: What does it do?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904CD7-1ED6-D502-8475-C6CC2286ACFD}"/>
              </a:ext>
            </a:extLst>
          </p:cNvPr>
          <p:cNvGrpSpPr/>
          <p:nvPr/>
        </p:nvGrpSpPr>
        <p:grpSpPr>
          <a:xfrm>
            <a:off x="19594" y="1333355"/>
            <a:ext cx="4625245" cy="5524645"/>
            <a:chOff x="19594" y="1333355"/>
            <a:chExt cx="4625245" cy="5524645"/>
          </a:xfrm>
        </p:grpSpPr>
        <p:pic>
          <p:nvPicPr>
            <p:cNvPr id="4" name="Content Placeholder 3">
              <a:extLst>
                <a:ext uri="{FF2B5EF4-FFF2-40B4-BE49-F238E27FC236}">
                  <a16:creationId xmlns:a16="http://schemas.microsoft.com/office/drawing/2014/main" id="{C3DCA967-A9A8-9ECA-3F95-86DE34957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5377" y="2318538"/>
              <a:ext cx="5524645" cy="355427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984282-7C9F-8558-EE78-955CA9BC08A8}"/>
                </a:ext>
              </a:extLst>
            </p:cNvPr>
            <p:cNvSpPr txBox="1"/>
            <p:nvPr/>
          </p:nvSpPr>
          <p:spPr>
            <a:xfrm>
              <a:off x="108857" y="2085704"/>
              <a:ext cx="1458686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Stream</a:t>
              </a:r>
            </a:p>
            <a:p>
              <a:pPr algn="ctr"/>
              <a:r>
                <a:rPr lang="en-US" altLang="zh-CN" sz="2400" dirty="0"/>
                <a:t>Issue</a:t>
              </a:r>
              <a:endParaRPr lang="en-US" sz="2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A67D52-0182-BFD3-0EF8-DD51A03F8F50}"/>
                </a:ext>
              </a:extLst>
            </p:cNvPr>
            <p:cNvSpPr txBox="1"/>
            <p:nvPr/>
          </p:nvSpPr>
          <p:spPr>
            <a:xfrm>
              <a:off x="87086" y="3148150"/>
              <a:ext cx="1458686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Stream</a:t>
              </a:r>
            </a:p>
            <a:p>
              <a:pPr algn="ctr"/>
              <a:r>
                <a:rPr lang="en-US" altLang="zh-CN" sz="2400" dirty="0"/>
                <a:t>Request</a:t>
              </a:r>
              <a:endParaRPr lang="en-US" sz="24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6A39AA-1D35-D05F-C102-6B8EEE1255DF}"/>
                </a:ext>
              </a:extLst>
            </p:cNvPr>
            <p:cNvSpPr txBox="1"/>
            <p:nvPr/>
          </p:nvSpPr>
          <p:spPr>
            <a:xfrm>
              <a:off x="19594" y="4521282"/>
              <a:ext cx="1637211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Stream</a:t>
              </a:r>
            </a:p>
            <a:p>
              <a:pPr algn="ctr"/>
              <a:r>
                <a:rPr lang="en-US" altLang="zh-CN" sz="2400" dirty="0"/>
                <a:t>Generation</a:t>
              </a:r>
            </a:p>
            <a:p>
              <a:pPr algn="ctr"/>
              <a:endParaRPr lang="en-US" sz="2400" dirty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78200DA-DED8-3EDB-5DBB-CBDC465D3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68" y="1418121"/>
            <a:ext cx="7739555" cy="5296188"/>
          </a:xfrm>
        </p:spPr>
        <p:txBody>
          <a:bodyPr>
            <a:normAutofit/>
          </a:bodyPr>
          <a:lstStyle/>
          <a:p>
            <a:r>
              <a:rPr lang="en-US" sz="2400" dirty="0"/>
              <a:t>Stream Entries are dispatched to Stream Table</a:t>
            </a:r>
          </a:p>
          <a:p>
            <a:pPr lvl="1"/>
            <a:r>
              <a:rPr lang="en-US" sz="2000" dirty="0"/>
              <a:t>Each stream entry relates to a certain port</a:t>
            </a:r>
          </a:p>
          <a:p>
            <a:pPr lvl="1"/>
            <a:r>
              <a:rPr lang="en-US" sz="2000" dirty="0"/>
              <a:t>Read streams and write streams are mixed</a:t>
            </a:r>
          </a:p>
          <a:p>
            <a:r>
              <a:rPr lang="en-US" sz="2400" dirty="0"/>
              <a:t>Stream Entries are issued to </a:t>
            </a:r>
            <a:r>
              <a:rPr lang="en-US" sz="2400" i="1" u="sng" dirty="0"/>
              <a:t>Stream Request</a:t>
            </a:r>
          </a:p>
          <a:p>
            <a:pPr lvl="1"/>
            <a:r>
              <a:rPr lang="en-US" sz="2000" dirty="0"/>
              <a:t>A simple round-robin style is enough*</a:t>
            </a:r>
          </a:p>
          <a:p>
            <a:pPr lvl="1"/>
            <a:r>
              <a:rPr lang="en-US" sz="2000" dirty="0"/>
              <a:t>Optimization can be applied here – One-hot bypass</a:t>
            </a:r>
          </a:p>
          <a:p>
            <a:pPr lvl="1"/>
            <a:r>
              <a:rPr lang="en-US" sz="2000" dirty="0"/>
              <a:t>Elaborated stream entry converted to address and bitmask</a:t>
            </a:r>
          </a:p>
          <a:p>
            <a:r>
              <a:rPr lang="en-US" sz="2400" i="1" u="sng" dirty="0"/>
              <a:t>Stream Generation </a:t>
            </a:r>
            <a:r>
              <a:rPr lang="en-US" sz="2400" dirty="0"/>
              <a:t>uses address and bitmask for memory</a:t>
            </a:r>
          </a:p>
          <a:p>
            <a:pPr lvl="1"/>
            <a:r>
              <a:rPr lang="en-US" sz="2000" dirty="0"/>
              <a:t>Read data from main memory / scratchpad bank / generate ...</a:t>
            </a:r>
          </a:p>
          <a:p>
            <a:pPr lvl="1"/>
            <a:r>
              <a:rPr lang="en-US" sz="2000" dirty="0"/>
              <a:t>Write data to main memory / scratchpad bank / recurrence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E2D3A7-3745-2BF7-07A7-1822CA0257C1}"/>
              </a:ext>
            </a:extLst>
          </p:cNvPr>
          <p:cNvSpPr/>
          <p:nvPr/>
        </p:nvSpPr>
        <p:spPr>
          <a:xfrm>
            <a:off x="1626326" y="2217000"/>
            <a:ext cx="1606732" cy="25459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 stream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B14A1B-2640-E5BB-F867-B9A153EFC407}"/>
              </a:ext>
            </a:extLst>
          </p:cNvPr>
          <p:cNvSpPr/>
          <p:nvPr/>
        </p:nvSpPr>
        <p:spPr>
          <a:xfrm>
            <a:off x="1626326" y="2477879"/>
            <a:ext cx="1606732" cy="25459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write stream 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3E5D17-2591-DBFF-B161-F868198BFE2F}"/>
              </a:ext>
            </a:extLst>
          </p:cNvPr>
          <p:cNvGrpSpPr/>
          <p:nvPr/>
        </p:nvGrpSpPr>
        <p:grpSpPr>
          <a:xfrm>
            <a:off x="1863726" y="3148150"/>
            <a:ext cx="2625541" cy="509186"/>
            <a:chOff x="1863726" y="3148150"/>
            <a:chExt cx="2625541" cy="50918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A57C6DE-4F16-E4D0-7F0E-D7F9A4652CF9}"/>
                </a:ext>
              </a:extLst>
            </p:cNvPr>
            <p:cNvSpPr/>
            <p:nvPr/>
          </p:nvSpPr>
          <p:spPr>
            <a:xfrm>
              <a:off x="2347053" y="3148150"/>
              <a:ext cx="1606732" cy="25459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read stream 1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29C694C-F1E2-4B91-B6C1-D458F417D691}"/>
                </a:ext>
              </a:extLst>
            </p:cNvPr>
            <p:cNvSpPr/>
            <p:nvPr/>
          </p:nvSpPr>
          <p:spPr>
            <a:xfrm>
              <a:off x="1863726" y="3402743"/>
              <a:ext cx="2625541" cy="25459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addr</a:t>
              </a:r>
              <a:r>
                <a:rPr lang="en-US" sz="1600" dirty="0"/>
                <a:t>, bitmask: [00111111] 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BB07C3F-22D8-132E-35A8-E504EAAD5040}"/>
              </a:ext>
            </a:extLst>
          </p:cNvPr>
          <p:cNvSpPr/>
          <p:nvPr/>
        </p:nvSpPr>
        <p:spPr>
          <a:xfrm>
            <a:off x="1863726" y="5399314"/>
            <a:ext cx="2669085" cy="322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data:</a:t>
            </a:r>
            <a:r>
              <a:rPr lang="zh-CN" altLang="en-US" dirty="0"/>
              <a:t> </a:t>
            </a:r>
            <a:r>
              <a:rPr lang="en-US" altLang="zh-CN" dirty="0"/>
              <a:t>[--, BB, XX, YY]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BC0A3D0-F092-B11A-4E96-E572EE9EA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3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-0.15182 0.0004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9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8D66D-AF4C-E859-F211-B9D24BCF3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Memory System: What does it do?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904CD7-1ED6-D502-8475-C6CC2286ACFD}"/>
              </a:ext>
            </a:extLst>
          </p:cNvPr>
          <p:cNvGrpSpPr/>
          <p:nvPr/>
        </p:nvGrpSpPr>
        <p:grpSpPr>
          <a:xfrm>
            <a:off x="19594" y="1333355"/>
            <a:ext cx="4625245" cy="5524645"/>
            <a:chOff x="19594" y="1333355"/>
            <a:chExt cx="4625245" cy="5524645"/>
          </a:xfrm>
        </p:grpSpPr>
        <p:pic>
          <p:nvPicPr>
            <p:cNvPr id="4" name="Content Placeholder 3">
              <a:extLst>
                <a:ext uri="{FF2B5EF4-FFF2-40B4-BE49-F238E27FC236}">
                  <a16:creationId xmlns:a16="http://schemas.microsoft.com/office/drawing/2014/main" id="{C3DCA967-A9A8-9ECA-3F95-86DE34957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5377" y="2318538"/>
              <a:ext cx="5524645" cy="355427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984282-7C9F-8558-EE78-955CA9BC08A8}"/>
                </a:ext>
              </a:extLst>
            </p:cNvPr>
            <p:cNvSpPr txBox="1"/>
            <p:nvPr/>
          </p:nvSpPr>
          <p:spPr>
            <a:xfrm>
              <a:off x="108857" y="2085704"/>
              <a:ext cx="1458686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Stream</a:t>
              </a:r>
            </a:p>
            <a:p>
              <a:pPr algn="ctr"/>
              <a:r>
                <a:rPr lang="en-US" altLang="zh-CN" sz="2400" dirty="0"/>
                <a:t>Issue</a:t>
              </a:r>
              <a:endParaRPr lang="en-US" sz="2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A67D52-0182-BFD3-0EF8-DD51A03F8F50}"/>
                </a:ext>
              </a:extLst>
            </p:cNvPr>
            <p:cNvSpPr txBox="1"/>
            <p:nvPr/>
          </p:nvSpPr>
          <p:spPr>
            <a:xfrm>
              <a:off x="87086" y="3148150"/>
              <a:ext cx="1458686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Stream</a:t>
              </a:r>
            </a:p>
            <a:p>
              <a:pPr algn="ctr"/>
              <a:r>
                <a:rPr lang="en-US" altLang="zh-CN" sz="2400" dirty="0"/>
                <a:t>Request</a:t>
              </a:r>
              <a:endParaRPr lang="en-US" sz="24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6A39AA-1D35-D05F-C102-6B8EEE1255DF}"/>
                </a:ext>
              </a:extLst>
            </p:cNvPr>
            <p:cNvSpPr txBox="1"/>
            <p:nvPr/>
          </p:nvSpPr>
          <p:spPr>
            <a:xfrm>
              <a:off x="19594" y="4521282"/>
              <a:ext cx="1637211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Stream</a:t>
              </a:r>
            </a:p>
            <a:p>
              <a:pPr algn="ctr"/>
              <a:r>
                <a:rPr lang="en-US" altLang="zh-CN" sz="2400" dirty="0"/>
                <a:t>Generation</a:t>
              </a:r>
            </a:p>
            <a:p>
              <a:pPr algn="ctr"/>
              <a:endParaRPr lang="en-US" sz="2400" dirty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78200DA-DED8-3EDB-5DBB-CBDC465D3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68" y="1418121"/>
            <a:ext cx="7739555" cy="5296188"/>
          </a:xfrm>
        </p:spPr>
        <p:txBody>
          <a:bodyPr>
            <a:normAutofit/>
          </a:bodyPr>
          <a:lstStyle/>
          <a:p>
            <a:r>
              <a:rPr lang="en-US" sz="2400" dirty="0"/>
              <a:t>Stream Entries are dispatched to Stream Table</a:t>
            </a:r>
          </a:p>
          <a:p>
            <a:pPr lvl="1"/>
            <a:r>
              <a:rPr lang="en-US" sz="2000" dirty="0"/>
              <a:t>Each stream entry relates to a certain port</a:t>
            </a:r>
          </a:p>
          <a:p>
            <a:pPr lvl="1"/>
            <a:r>
              <a:rPr lang="en-US" sz="2000" dirty="0"/>
              <a:t>Read streams and write streams are mixed</a:t>
            </a:r>
          </a:p>
          <a:p>
            <a:r>
              <a:rPr lang="en-US" sz="2400" dirty="0"/>
              <a:t>Stream Entries are issued to </a:t>
            </a:r>
            <a:r>
              <a:rPr lang="en-US" sz="2400" i="1" u="sng" dirty="0"/>
              <a:t>Stream Request</a:t>
            </a:r>
          </a:p>
          <a:p>
            <a:pPr lvl="1"/>
            <a:r>
              <a:rPr lang="en-US" sz="2000" dirty="0"/>
              <a:t>A simple round-robin style is enough*</a:t>
            </a:r>
          </a:p>
          <a:p>
            <a:pPr lvl="1"/>
            <a:r>
              <a:rPr lang="en-US" sz="2000" dirty="0"/>
              <a:t>Optimization can be applied here – One-hot bypass</a:t>
            </a:r>
          </a:p>
          <a:p>
            <a:pPr lvl="1"/>
            <a:r>
              <a:rPr lang="en-US" sz="2000" dirty="0"/>
              <a:t>Elaborated stream entry converted to address and bitmask</a:t>
            </a:r>
          </a:p>
          <a:p>
            <a:r>
              <a:rPr lang="en-US" sz="2400" i="1" u="sng" dirty="0"/>
              <a:t>Stream Generation </a:t>
            </a:r>
            <a:r>
              <a:rPr lang="en-US" sz="2400" dirty="0"/>
              <a:t>uses address and bitmask for memory</a:t>
            </a:r>
          </a:p>
          <a:p>
            <a:pPr lvl="1"/>
            <a:r>
              <a:rPr lang="en-US" sz="2000" dirty="0"/>
              <a:t>Read data from main memory / scratchpad bank / generate /...</a:t>
            </a:r>
          </a:p>
          <a:p>
            <a:pPr lvl="1"/>
            <a:r>
              <a:rPr lang="en-US" sz="2000" dirty="0"/>
              <a:t>Write data to main memory / scratchpad bank / recurrence /...</a:t>
            </a:r>
          </a:p>
          <a:p>
            <a:r>
              <a:rPr lang="en-US" sz="2400" dirty="0"/>
              <a:t>Stream Response (for read stream only)</a:t>
            </a:r>
          </a:p>
          <a:p>
            <a:pPr lvl="1"/>
            <a:r>
              <a:rPr lang="en-US" sz="2000" dirty="0"/>
              <a:t>Send data (broadcast) to all In Ports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E2D3A7-3745-2BF7-07A7-1822CA0257C1}"/>
              </a:ext>
            </a:extLst>
          </p:cNvPr>
          <p:cNvSpPr/>
          <p:nvPr/>
        </p:nvSpPr>
        <p:spPr>
          <a:xfrm>
            <a:off x="1626326" y="2217000"/>
            <a:ext cx="1606732" cy="25459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 stream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B14A1B-2640-E5BB-F867-B9A153EFC407}"/>
              </a:ext>
            </a:extLst>
          </p:cNvPr>
          <p:cNvSpPr/>
          <p:nvPr/>
        </p:nvSpPr>
        <p:spPr>
          <a:xfrm>
            <a:off x="1626326" y="2477879"/>
            <a:ext cx="1606732" cy="25459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write stream 1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0D5769-67E8-F854-9659-BB7B6AC51B93}"/>
              </a:ext>
            </a:extLst>
          </p:cNvPr>
          <p:cNvGrpSpPr/>
          <p:nvPr/>
        </p:nvGrpSpPr>
        <p:grpSpPr>
          <a:xfrm>
            <a:off x="1863726" y="4866853"/>
            <a:ext cx="2669085" cy="854758"/>
            <a:chOff x="1863726" y="4866853"/>
            <a:chExt cx="2669085" cy="85475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23E5D17-2591-DBFF-B161-F868198BFE2F}"/>
                </a:ext>
              </a:extLst>
            </p:cNvPr>
            <p:cNvGrpSpPr/>
            <p:nvPr/>
          </p:nvGrpSpPr>
          <p:grpSpPr>
            <a:xfrm>
              <a:off x="1885497" y="4866853"/>
              <a:ext cx="2625541" cy="509186"/>
              <a:chOff x="1863726" y="3148150"/>
              <a:chExt cx="2625541" cy="509186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A57C6DE-4F16-E4D0-7F0E-D7F9A4652CF9}"/>
                  </a:ext>
                </a:extLst>
              </p:cNvPr>
              <p:cNvSpPr/>
              <p:nvPr/>
            </p:nvSpPr>
            <p:spPr>
              <a:xfrm>
                <a:off x="2347053" y="3148150"/>
                <a:ext cx="1606732" cy="254593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read stream 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9C694C-F1E2-4B91-B6C1-D458F417D691}"/>
                  </a:ext>
                </a:extLst>
              </p:cNvPr>
              <p:cNvSpPr/>
              <p:nvPr/>
            </p:nvSpPr>
            <p:spPr>
              <a:xfrm>
                <a:off x="1863726" y="3402743"/>
                <a:ext cx="2625541" cy="254593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/>
                  <a:t>addr</a:t>
                </a:r>
                <a:r>
                  <a:rPr lang="en-US" sz="1600" dirty="0"/>
                  <a:t>, bitmask: [00111111] </a:t>
                </a: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BB07C3F-22D8-132E-35A8-E504EAAD5040}"/>
                </a:ext>
              </a:extLst>
            </p:cNvPr>
            <p:cNvSpPr/>
            <p:nvPr/>
          </p:nvSpPr>
          <p:spPr>
            <a:xfrm>
              <a:off x="1863726" y="5399314"/>
              <a:ext cx="2669085" cy="3222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data:</a:t>
              </a:r>
              <a:r>
                <a:rPr lang="zh-CN" altLang="en-US" dirty="0"/>
                <a:t> </a:t>
              </a:r>
              <a:r>
                <a:rPr lang="en-US" altLang="zh-CN" dirty="0"/>
                <a:t>[--, BB, XX, YY]</a:t>
              </a:r>
              <a:endParaRPr lang="en-US" dirty="0"/>
            </a:p>
          </p:txBody>
        </p:sp>
      </p:grp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C5EDA5E-FC50-D0C7-C8A5-5A391AA9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-0.00013 0.1530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76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2BCFD-A32E-FF62-3EE7-D929C2453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Vector Ports: What? Why?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2606EA-5C61-A04D-B2DA-AD5A228B1F0D}"/>
              </a:ext>
            </a:extLst>
          </p:cNvPr>
          <p:cNvGrpSpPr/>
          <p:nvPr/>
        </p:nvGrpSpPr>
        <p:grpSpPr>
          <a:xfrm>
            <a:off x="536273" y="3375540"/>
            <a:ext cx="2669085" cy="580339"/>
            <a:chOff x="1863724" y="4932153"/>
            <a:chExt cx="2669085" cy="58033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1E9E401-02AC-6CB6-5EE4-03C7B7815C9E}"/>
                </a:ext>
              </a:extLst>
            </p:cNvPr>
            <p:cNvGrpSpPr/>
            <p:nvPr/>
          </p:nvGrpSpPr>
          <p:grpSpPr>
            <a:xfrm>
              <a:off x="1885497" y="4932153"/>
              <a:ext cx="2625541" cy="371840"/>
              <a:chOff x="1863726" y="3213450"/>
              <a:chExt cx="2625541" cy="37184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A175677-0ED1-BD3B-274B-7DB220C3CB4D}"/>
                  </a:ext>
                </a:extLst>
              </p:cNvPr>
              <p:cNvSpPr/>
              <p:nvPr/>
            </p:nvSpPr>
            <p:spPr>
              <a:xfrm>
                <a:off x="2347053" y="3213450"/>
                <a:ext cx="1606732" cy="189293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read stream 1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5A9C017-C165-D38B-E8EE-711B62E7C7D6}"/>
                  </a:ext>
                </a:extLst>
              </p:cNvPr>
              <p:cNvSpPr/>
              <p:nvPr/>
            </p:nvSpPr>
            <p:spPr>
              <a:xfrm>
                <a:off x="1863726" y="3402743"/>
                <a:ext cx="2625541" cy="182547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/>
                  <a:t>addr</a:t>
                </a:r>
                <a:r>
                  <a:rPr lang="en-US" sz="1600" dirty="0"/>
                  <a:t>, bitmask: [00111111] </a:t>
                </a: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A024A6-1D69-14C7-DD9E-73E1A82B1348}"/>
                </a:ext>
              </a:extLst>
            </p:cNvPr>
            <p:cNvSpPr/>
            <p:nvPr/>
          </p:nvSpPr>
          <p:spPr>
            <a:xfrm>
              <a:off x="1863724" y="5317342"/>
              <a:ext cx="2669085" cy="1951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data:</a:t>
              </a:r>
              <a:r>
                <a:rPr lang="zh-CN" altLang="en-US" sz="1400" dirty="0"/>
                <a:t> </a:t>
              </a:r>
              <a:r>
                <a:rPr lang="en-US" altLang="zh-CN" sz="1400" dirty="0"/>
                <a:t>[--, BB, XX, YY]</a:t>
              </a:r>
              <a:endParaRPr lang="en-US" sz="1400" dirty="0"/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1417E4D-7FF9-1824-20CD-2E341E2C0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879" y="1536717"/>
            <a:ext cx="7950927" cy="2010879"/>
          </a:xfrm>
        </p:spPr>
        <p:txBody>
          <a:bodyPr>
            <a:normAutofit/>
          </a:bodyPr>
          <a:lstStyle/>
          <a:p>
            <a:r>
              <a:rPr lang="en-US" sz="2400" dirty="0"/>
              <a:t>A synchronization interface between mem. and comp.</a:t>
            </a:r>
          </a:p>
          <a:p>
            <a:r>
              <a:rPr lang="en-US" altLang="zh-CN" sz="2400" dirty="0"/>
              <a:t>A crossbar (for data alignment) + memory banks (storage)</a:t>
            </a:r>
          </a:p>
          <a:p>
            <a:pPr lvl="1"/>
            <a:endParaRPr lang="en-US" sz="2000" dirty="0"/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428C86C-BC8C-1A9A-202C-E4DBB1B13565}"/>
              </a:ext>
            </a:extLst>
          </p:cNvPr>
          <p:cNvGrpSpPr/>
          <p:nvPr/>
        </p:nvGrpSpPr>
        <p:grpSpPr>
          <a:xfrm>
            <a:off x="56606" y="1441269"/>
            <a:ext cx="3614057" cy="1859357"/>
            <a:chOff x="56606" y="1441269"/>
            <a:chExt cx="3614057" cy="185935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7959C23-361E-6B8C-68F5-88E75103D2F6}"/>
                </a:ext>
              </a:extLst>
            </p:cNvPr>
            <p:cNvSpPr/>
            <p:nvPr/>
          </p:nvSpPr>
          <p:spPr>
            <a:xfrm>
              <a:off x="209006" y="1563189"/>
              <a:ext cx="984068" cy="1393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Main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Memory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47F290-B6C9-D559-D473-4AD7C9556B43}"/>
                </a:ext>
              </a:extLst>
            </p:cNvPr>
            <p:cNvSpPr/>
            <p:nvPr/>
          </p:nvSpPr>
          <p:spPr>
            <a:xfrm>
              <a:off x="1339037" y="1563188"/>
              <a:ext cx="984068" cy="1393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Scratch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pad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D49E822-0FB1-C52C-3390-63BC78B898DC}"/>
                </a:ext>
              </a:extLst>
            </p:cNvPr>
            <p:cNvSpPr/>
            <p:nvPr/>
          </p:nvSpPr>
          <p:spPr>
            <a:xfrm>
              <a:off x="2476453" y="1563188"/>
              <a:ext cx="984068" cy="1393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Scratch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pad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0A40FC0B-1373-7062-D0C7-07929AF36C1F}"/>
                </a:ext>
              </a:extLst>
            </p:cNvPr>
            <p:cNvSpPr/>
            <p:nvPr/>
          </p:nvSpPr>
          <p:spPr>
            <a:xfrm>
              <a:off x="56606" y="1441269"/>
              <a:ext cx="3614057" cy="185935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Spatial Memory System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CCEC3DE-EFC7-8951-B3E1-1A71E575EA8D}"/>
              </a:ext>
            </a:extLst>
          </p:cNvPr>
          <p:cNvGrpSpPr/>
          <p:nvPr/>
        </p:nvGrpSpPr>
        <p:grpSpPr>
          <a:xfrm>
            <a:off x="477048" y="4001048"/>
            <a:ext cx="2801729" cy="1169298"/>
            <a:chOff x="477048" y="4001048"/>
            <a:chExt cx="2801729" cy="1169298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B4993411-93B9-E603-C8EC-120194BDD11E}"/>
                </a:ext>
              </a:extLst>
            </p:cNvPr>
            <p:cNvSpPr/>
            <p:nvPr/>
          </p:nvSpPr>
          <p:spPr>
            <a:xfrm>
              <a:off x="477048" y="4001048"/>
              <a:ext cx="2801729" cy="116929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Vector Port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6D0073F9-62DD-9740-3312-CE8403B13AFA}"/>
                </a:ext>
              </a:extLst>
            </p:cNvPr>
            <p:cNvSpPr/>
            <p:nvPr/>
          </p:nvSpPr>
          <p:spPr>
            <a:xfrm>
              <a:off x="866276" y="4457167"/>
              <a:ext cx="942113" cy="439783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/>
                <a:t>Bank</a:t>
              </a:r>
              <a:endParaRPr lang="en-US" sz="1600" dirty="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C57794E9-B97D-55DA-06ED-74A571FACBE5}"/>
                </a:ext>
              </a:extLst>
            </p:cNvPr>
            <p:cNvSpPr/>
            <p:nvPr/>
          </p:nvSpPr>
          <p:spPr>
            <a:xfrm>
              <a:off x="1851704" y="4452545"/>
              <a:ext cx="904368" cy="439783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/>
                <a:t>Bank</a:t>
              </a:r>
              <a:endParaRPr lang="en-US" sz="1600" dirty="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5D1E9294-271A-EAF1-3398-E43AEED13B23}"/>
                </a:ext>
              </a:extLst>
            </p:cNvPr>
            <p:cNvSpPr/>
            <p:nvPr/>
          </p:nvSpPr>
          <p:spPr>
            <a:xfrm>
              <a:off x="875921" y="4028776"/>
              <a:ext cx="1873576" cy="34273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7BF21DBA-FCF9-D36D-EAB0-3436763AE0BA}"/>
                </a:ext>
              </a:extLst>
            </p:cNvPr>
            <p:cNvGrpSpPr/>
            <p:nvPr/>
          </p:nvGrpSpPr>
          <p:grpSpPr>
            <a:xfrm>
              <a:off x="1159281" y="4088719"/>
              <a:ext cx="1317172" cy="246290"/>
              <a:chOff x="3967843" y="4076700"/>
              <a:chExt cx="1317172" cy="246290"/>
            </a:xfrm>
          </p:grpSpPr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21AD2B5A-4D2F-BBC2-3B70-DB2ABE3DE9A4}"/>
                  </a:ext>
                </a:extLst>
              </p:cNvPr>
              <p:cNvCxnSpPr/>
              <p:nvPr/>
            </p:nvCxnSpPr>
            <p:spPr>
              <a:xfrm>
                <a:off x="3967843" y="4076700"/>
                <a:ext cx="2775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CC5A8E03-5AF3-F41A-0748-9ED177E9CBEE}"/>
                  </a:ext>
                </a:extLst>
              </p:cNvPr>
              <p:cNvCxnSpPr/>
              <p:nvPr/>
            </p:nvCxnSpPr>
            <p:spPr>
              <a:xfrm>
                <a:off x="5007429" y="4079421"/>
                <a:ext cx="2775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E71D447A-7E97-44DE-545D-9A59255C1110}"/>
                  </a:ext>
                </a:extLst>
              </p:cNvPr>
              <p:cNvCxnSpPr/>
              <p:nvPr/>
            </p:nvCxnSpPr>
            <p:spPr>
              <a:xfrm>
                <a:off x="3967843" y="4322990"/>
                <a:ext cx="2775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4228C76A-6321-35A3-D814-8D1766501824}"/>
                  </a:ext>
                </a:extLst>
              </p:cNvPr>
              <p:cNvCxnSpPr/>
              <p:nvPr/>
            </p:nvCxnSpPr>
            <p:spPr>
              <a:xfrm>
                <a:off x="5007429" y="4318907"/>
                <a:ext cx="2775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23E0A89-A0B1-D772-33DF-63B9A9A955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5429" y="4076700"/>
                <a:ext cx="771525" cy="2422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1EA80B00-4A56-C164-1A58-E5F80EA459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45429" y="4076700"/>
                <a:ext cx="771525" cy="2422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82B4B75-7802-7608-6923-CD6CEE282D0E}"/>
              </a:ext>
            </a:extLst>
          </p:cNvPr>
          <p:cNvGrpSpPr/>
          <p:nvPr/>
        </p:nvGrpSpPr>
        <p:grpSpPr>
          <a:xfrm>
            <a:off x="351684" y="5232402"/>
            <a:ext cx="3108837" cy="1594678"/>
            <a:chOff x="351684" y="5232402"/>
            <a:chExt cx="3108837" cy="1594678"/>
          </a:xfrm>
        </p:grpSpPr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036EBF8A-8251-05EC-D2F9-0AC9677192A4}"/>
                </a:ext>
              </a:extLst>
            </p:cNvPr>
            <p:cNvGrpSpPr/>
            <p:nvPr/>
          </p:nvGrpSpPr>
          <p:grpSpPr>
            <a:xfrm>
              <a:off x="423298" y="5287293"/>
              <a:ext cx="2030290" cy="1457386"/>
              <a:chOff x="875921" y="5334776"/>
              <a:chExt cx="2030290" cy="1457386"/>
            </a:xfrm>
          </p:grpSpPr>
          <p:sp>
            <p:nvSpPr>
              <p:cNvPr id="16" name="Oval 99">
                <a:extLst>
                  <a:ext uri="{FF2B5EF4-FFF2-40B4-BE49-F238E27FC236}">
                    <a16:creationId xmlns:a16="http://schemas.microsoft.com/office/drawing/2014/main" id="{C91BEC1E-5745-C8DA-F515-62ECDE8687D9}"/>
                  </a:ext>
                </a:extLst>
              </p:cNvPr>
              <p:cNvSpPr/>
              <p:nvPr/>
            </p:nvSpPr>
            <p:spPr>
              <a:xfrm rot="16200000">
                <a:off x="875921" y="6644466"/>
                <a:ext cx="144550" cy="144550"/>
              </a:xfrm>
              <a:prstGeom prst="ellipse">
                <a:avLst/>
              </a:prstGeom>
              <a:solidFill>
                <a:srgbClr val="F2F2F2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Oval 102">
                <a:extLst>
                  <a:ext uri="{FF2B5EF4-FFF2-40B4-BE49-F238E27FC236}">
                    <a16:creationId xmlns:a16="http://schemas.microsoft.com/office/drawing/2014/main" id="{C4560BEC-0DAC-72F4-E027-90CF82979248}"/>
                  </a:ext>
                </a:extLst>
              </p:cNvPr>
              <p:cNvSpPr/>
              <p:nvPr/>
            </p:nvSpPr>
            <p:spPr>
              <a:xfrm rot="16200000">
                <a:off x="1496983" y="6641318"/>
                <a:ext cx="144550" cy="144550"/>
              </a:xfrm>
              <a:prstGeom prst="ellipse">
                <a:avLst/>
              </a:prstGeom>
              <a:solidFill>
                <a:srgbClr val="F2F2F2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5" name="Straight Arrow Connector 110">
                <a:extLst>
                  <a:ext uri="{FF2B5EF4-FFF2-40B4-BE49-F238E27FC236}">
                    <a16:creationId xmlns:a16="http://schemas.microsoft.com/office/drawing/2014/main" id="{E40F19F5-C14F-3E3D-9EA4-E7A25450850D}"/>
                  </a:ext>
                </a:extLst>
              </p:cNvPr>
              <p:cNvCxnSpPr>
                <a:cxnSpLocks/>
                <a:stCxn id="17" idx="0"/>
                <a:endCxn id="16" idx="4"/>
              </p:cNvCxnSpPr>
              <p:nvPr/>
            </p:nvCxnSpPr>
            <p:spPr>
              <a:xfrm rot="16200000" flipH="1" flipV="1">
                <a:off x="1257154" y="6476912"/>
                <a:ext cx="3146" cy="476513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111">
                <a:extLst>
                  <a:ext uri="{FF2B5EF4-FFF2-40B4-BE49-F238E27FC236}">
                    <a16:creationId xmlns:a16="http://schemas.microsoft.com/office/drawing/2014/main" id="{7F46E4A8-AAE7-EF77-6E49-9D423B636EBE}"/>
                  </a:ext>
                </a:extLst>
              </p:cNvPr>
              <p:cNvSpPr/>
              <p:nvPr/>
            </p:nvSpPr>
            <p:spPr>
              <a:xfrm rot="16200000">
                <a:off x="1046449" y="6200230"/>
                <a:ext cx="391464" cy="391464"/>
              </a:xfrm>
              <a:prstGeom prst="ellipse">
                <a:avLst/>
              </a:prstGeom>
              <a:solidFill>
                <a:srgbClr val="F2DCDA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Oval 112">
                <a:extLst>
                  <a:ext uri="{FF2B5EF4-FFF2-40B4-BE49-F238E27FC236}">
                    <a16:creationId xmlns:a16="http://schemas.microsoft.com/office/drawing/2014/main" id="{C1481577-9477-05E0-A594-8D868269F448}"/>
                  </a:ext>
                </a:extLst>
              </p:cNvPr>
              <p:cNvSpPr/>
              <p:nvPr/>
            </p:nvSpPr>
            <p:spPr>
              <a:xfrm rot="16200000">
                <a:off x="882086" y="5991194"/>
                <a:ext cx="144550" cy="144550"/>
              </a:xfrm>
              <a:prstGeom prst="ellipse">
                <a:avLst/>
              </a:prstGeom>
              <a:solidFill>
                <a:srgbClr val="F2F2F2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Oval 113">
                <a:extLst>
                  <a:ext uri="{FF2B5EF4-FFF2-40B4-BE49-F238E27FC236}">
                    <a16:creationId xmlns:a16="http://schemas.microsoft.com/office/drawing/2014/main" id="{9AE23626-E808-492F-9FEB-B65CFADD47BA}"/>
                  </a:ext>
                </a:extLst>
              </p:cNvPr>
              <p:cNvSpPr/>
              <p:nvPr/>
            </p:nvSpPr>
            <p:spPr>
              <a:xfrm rot="16200000">
                <a:off x="1503150" y="5988048"/>
                <a:ext cx="144550" cy="144550"/>
              </a:xfrm>
              <a:prstGeom prst="ellipse">
                <a:avLst/>
              </a:prstGeom>
              <a:solidFill>
                <a:srgbClr val="F2F2F2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9" name="Straight Arrow Connector 114">
                <a:extLst>
                  <a:ext uri="{FF2B5EF4-FFF2-40B4-BE49-F238E27FC236}">
                    <a16:creationId xmlns:a16="http://schemas.microsoft.com/office/drawing/2014/main" id="{6A591735-B7AE-F40A-CC7A-D8110E80E253}"/>
                  </a:ext>
                </a:extLst>
              </p:cNvPr>
              <p:cNvCxnSpPr>
                <a:cxnSpLocks/>
                <a:endCxn id="26" idx="1"/>
              </p:cNvCxnSpPr>
              <p:nvPr/>
            </p:nvCxnSpPr>
            <p:spPr>
              <a:xfrm rot="16200000">
                <a:off x="986725" y="6548583"/>
                <a:ext cx="131269" cy="102835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115">
                <a:extLst>
                  <a:ext uri="{FF2B5EF4-FFF2-40B4-BE49-F238E27FC236}">
                    <a16:creationId xmlns:a16="http://schemas.microsoft.com/office/drawing/2014/main" id="{F518F30F-0E9C-CA17-143C-10F25244ED57}"/>
                  </a:ext>
                </a:extLst>
              </p:cNvPr>
              <p:cNvCxnSpPr>
                <a:cxnSpLocks/>
                <a:stCxn id="27" idx="3"/>
                <a:endCxn id="26" idx="7"/>
              </p:cNvCxnSpPr>
              <p:nvPr/>
            </p:nvCxnSpPr>
            <p:spPr>
              <a:xfrm rot="16200000" flipH="1">
                <a:off x="983128" y="6136913"/>
                <a:ext cx="142985" cy="98309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120">
                <a:extLst>
                  <a:ext uri="{FF2B5EF4-FFF2-40B4-BE49-F238E27FC236}">
                    <a16:creationId xmlns:a16="http://schemas.microsoft.com/office/drawing/2014/main" id="{B6652775-E464-F6B6-9D97-AEB949EAA5A9}"/>
                  </a:ext>
                </a:extLst>
              </p:cNvPr>
              <p:cNvCxnSpPr>
                <a:cxnSpLocks/>
                <a:endCxn id="26" idx="3"/>
              </p:cNvCxnSpPr>
              <p:nvPr/>
            </p:nvCxnSpPr>
            <p:spPr>
              <a:xfrm rot="16200000" flipV="1">
                <a:off x="1386816" y="6528133"/>
                <a:ext cx="131269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121">
                <a:extLst>
                  <a:ext uri="{FF2B5EF4-FFF2-40B4-BE49-F238E27FC236}">
                    <a16:creationId xmlns:a16="http://schemas.microsoft.com/office/drawing/2014/main" id="{0516895F-016E-31EC-2810-92F219FB8C35}"/>
                  </a:ext>
                </a:extLst>
              </p:cNvPr>
              <p:cNvCxnSpPr>
                <a:cxnSpLocks/>
                <a:stCxn id="26" idx="5"/>
                <a:endCxn id="28" idx="1"/>
              </p:cNvCxnSpPr>
              <p:nvPr/>
            </p:nvCxnSpPr>
            <p:spPr>
              <a:xfrm rot="16200000">
                <a:off x="1379385" y="6112627"/>
                <a:ext cx="146131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122">
                <a:extLst>
                  <a:ext uri="{FF2B5EF4-FFF2-40B4-BE49-F238E27FC236}">
                    <a16:creationId xmlns:a16="http://schemas.microsoft.com/office/drawing/2014/main" id="{576680E9-E628-4CB3-6268-10D7265C8C65}"/>
                  </a:ext>
                </a:extLst>
              </p:cNvPr>
              <p:cNvCxnSpPr>
                <a:cxnSpLocks/>
                <a:endCxn id="28" idx="2"/>
              </p:cNvCxnSpPr>
              <p:nvPr/>
            </p:nvCxnSpPr>
            <p:spPr>
              <a:xfrm rot="16200000">
                <a:off x="1319490" y="6388531"/>
                <a:ext cx="511869" cy="0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123">
                <a:extLst>
                  <a:ext uri="{FF2B5EF4-FFF2-40B4-BE49-F238E27FC236}">
                    <a16:creationId xmlns:a16="http://schemas.microsoft.com/office/drawing/2014/main" id="{23AB6D8E-3A7B-EC84-BF74-5F4B82ED27C3}"/>
                  </a:ext>
                </a:extLst>
              </p:cNvPr>
              <p:cNvCxnSpPr>
                <a:cxnSpLocks/>
                <a:endCxn id="27" idx="2"/>
              </p:cNvCxnSpPr>
              <p:nvPr/>
            </p:nvCxnSpPr>
            <p:spPr>
              <a:xfrm rot="16200000">
                <a:off x="697739" y="6387843"/>
                <a:ext cx="508720" cy="4525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127">
                <a:extLst>
                  <a:ext uri="{FF2B5EF4-FFF2-40B4-BE49-F238E27FC236}">
                    <a16:creationId xmlns:a16="http://schemas.microsoft.com/office/drawing/2014/main" id="{F6098BFE-6C28-5FAF-90FB-420F23165F4E}"/>
                  </a:ext>
                </a:extLst>
              </p:cNvPr>
              <p:cNvCxnSpPr>
                <a:cxnSpLocks/>
                <a:stCxn id="28" idx="0"/>
                <a:endCxn id="27" idx="4"/>
              </p:cNvCxnSpPr>
              <p:nvPr/>
            </p:nvCxnSpPr>
            <p:spPr>
              <a:xfrm rot="16200000" flipH="1" flipV="1">
                <a:off x="1263320" y="5823642"/>
                <a:ext cx="3146" cy="476513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178">
                <a:extLst>
                  <a:ext uri="{FF2B5EF4-FFF2-40B4-BE49-F238E27FC236}">
                    <a16:creationId xmlns:a16="http://schemas.microsoft.com/office/drawing/2014/main" id="{073465E1-A4CB-7326-34F7-E4B06FD0C3AA}"/>
                  </a:ext>
                </a:extLst>
              </p:cNvPr>
              <p:cNvSpPr/>
              <p:nvPr/>
            </p:nvSpPr>
            <p:spPr>
              <a:xfrm rot="16200000">
                <a:off x="1047517" y="5546960"/>
                <a:ext cx="391464" cy="391464"/>
              </a:xfrm>
              <a:prstGeom prst="ellipse">
                <a:avLst/>
              </a:prstGeom>
              <a:solidFill>
                <a:srgbClr val="F2DCDA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Oval 185">
                <a:extLst>
                  <a:ext uri="{FF2B5EF4-FFF2-40B4-BE49-F238E27FC236}">
                    <a16:creationId xmlns:a16="http://schemas.microsoft.com/office/drawing/2014/main" id="{0D224D92-D605-1BD8-FF9A-73B84098315F}"/>
                  </a:ext>
                </a:extLst>
              </p:cNvPr>
              <p:cNvSpPr/>
              <p:nvPr/>
            </p:nvSpPr>
            <p:spPr>
              <a:xfrm rot="16200000">
                <a:off x="883155" y="5337924"/>
                <a:ext cx="144550" cy="144550"/>
              </a:xfrm>
              <a:prstGeom prst="ellipse">
                <a:avLst/>
              </a:prstGeom>
              <a:solidFill>
                <a:srgbClr val="F2F2F2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Oval 186">
                <a:extLst>
                  <a:ext uri="{FF2B5EF4-FFF2-40B4-BE49-F238E27FC236}">
                    <a16:creationId xmlns:a16="http://schemas.microsoft.com/office/drawing/2014/main" id="{C0155A0B-33CE-0647-05D4-0715078AABA0}"/>
                  </a:ext>
                </a:extLst>
              </p:cNvPr>
              <p:cNvSpPr/>
              <p:nvPr/>
            </p:nvSpPr>
            <p:spPr>
              <a:xfrm rot="16200000">
                <a:off x="1504219" y="5334776"/>
                <a:ext cx="144550" cy="144550"/>
              </a:xfrm>
              <a:prstGeom prst="ellipse">
                <a:avLst/>
              </a:prstGeom>
              <a:solidFill>
                <a:srgbClr val="F2F2F2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9" name="Straight Arrow Connector 187">
                <a:extLst>
                  <a:ext uri="{FF2B5EF4-FFF2-40B4-BE49-F238E27FC236}">
                    <a16:creationId xmlns:a16="http://schemas.microsoft.com/office/drawing/2014/main" id="{AB634A88-E94A-1A09-75A9-2A8D2CFB7A84}"/>
                  </a:ext>
                </a:extLst>
              </p:cNvPr>
              <p:cNvCxnSpPr>
                <a:cxnSpLocks/>
                <a:endCxn id="36" idx="1"/>
              </p:cNvCxnSpPr>
              <p:nvPr/>
            </p:nvCxnSpPr>
            <p:spPr>
              <a:xfrm rot="16200000">
                <a:off x="987792" y="5895313"/>
                <a:ext cx="131269" cy="102835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188">
                <a:extLst>
                  <a:ext uri="{FF2B5EF4-FFF2-40B4-BE49-F238E27FC236}">
                    <a16:creationId xmlns:a16="http://schemas.microsoft.com/office/drawing/2014/main" id="{0680EAC4-DC6F-74CC-9FB8-95FEA034A6AC}"/>
                  </a:ext>
                </a:extLst>
              </p:cNvPr>
              <p:cNvCxnSpPr>
                <a:cxnSpLocks/>
                <a:stCxn id="37" idx="3"/>
                <a:endCxn id="36" idx="7"/>
              </p:cNvCxnSpPr>
              <p:nvPr/>
            </p:nvCxnSpPr>
            <p:spPr>
              <a:xfrm rot="16200000" flipH="1">
                <a:off x="984196" y="5483643"/>
                <a:ext cx="142985" cy="98309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189">
                <a:extLst>
                  <a:ext uri="{FF2B5EF4-FFF2-40B4-BE49-F238E27FC236}">
                    <a16:creationId xmlns:a16="http://schemas.microsoft.com/office/drawing/2014/main" id="{7C1989A3-FC30-EDAD-7E0F-D38D63FE91D1}"/>
                  </a:ext>
                </a:extLst>
              </p:cNvPr>
              <p:cNvCxnSpPr>
                <a:cxnSpLocks/>
                <a:endCxn id="36" idx="3"/>
              </p:cNvCxnSpPr>
              <p:nvPr/>
            </p:nvCxnSpPr>
            <p:spPr>
              <a:xfrm rot="16200000" flipV="1">
                <a:off x="1387886" y="5874863"/>
                <a:ext cx="131269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190">
                <a:extLst>
                  <a:ext uri="{FF2B5EF4-FFF2-40B4-BE49-F238E27FC236}">
                    <a16:creationId xmlns:a16="http://schemas.microsoft.com/office/drawing/2014/main" id="{3A64452C-1A47-ED29-823D-C8BAC25EA1AC}"/>
                  </a:ext>
                </a:extLst>
              </p:cNvPr>
              <p:cNvCxnSpPr>
                <a:cxnSpLocks/>
                <a:stCxn id="36" idx="5"/>
                <a:endCxn id="38" idx="1"/>
              </p:cNvCxnSpPr>
              <p:nvPr/>
            </p:nvCxnSpPr>
            <p:spPr>
              <a:xfrm rot="16200000">
                <a:off x="1380455" y="5459357"/>
                <a:ext cx="146131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191">
                <a:extLst>
                  <a:ext uri="{FF2B5EF4-FFF2-40B4-BE49-F238E27FC236}">
                    <a16:creationId xmlns:a16="http://schemas.microsoft.com/office/drawing/2014/main" id="{F91627DF-1F1E-CFB8-18A1-C8AA09C0454D}"/>
                  </a:ext>
                </a:extLst>
              </p:cNvPr>
              <p:cNvCxnSpPr>
                <a:cxnSpLocks/>
                <a:endCxn id="38" idx="2"/>
              </p:cNvCxnSpPr>
              <p:nvPr/>
            </p:nvCxnSpPr>
            <p:spPr>
              <a:xfrm rot="16200000">
                <a:off x="1320560" y="5735261"/>
                <a:ext cx="511869" cy="0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192">
                <a:extLst>
                  <a:ext uri="{FF2B5EF4-FFF2-40B4-BE49-F238E27FC236}">
                    <a16:creationId xmlns:a16="http://schemas.microsoft.com/office/drawing/2014/main" id="{BF40D52C-96E5-539B-124F-D3AE98AE878A}"/>
                  </a:ext>
                </a:extLst>
              </p:cNvPr>
              <p:cNvCxnSpPr>
                <a:cxnSpLocks/>
                <a:endCxn id="37" idx="2"/>
              </p:cNvCxnSpPr>
              <p:nvPr/>
            </p:nvCxnSpPr>
            <p:spPr>
              <a:xfrm rot="16200000">
                <a:off x="698808" y="5734573"/>
                <a:ext cx="508720" cy="4525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193">
                <a:extLst>
                  <a:ext uri="{FF2B5EF4-FFF2-40B4-BE49-F238E27FC236}">
                    <a16:creationId xmlns:a16="http://schemas.microsoft.com/office/drawing/2014/main" id="{1DC5D160-C543-3109-9444-47B3B4D47A4F}"/>
                  </a:ext>
                </a:extLst>
              </p:cNvPr>
              <p:cNvCxnSpPr>
                <a:cxnSpLocks/>
                <a:stCxn id="38" idx="0"/>
                <a:endCxn id="37" idx="4"/>
              </p:cNvCxnSpPr>
              <p:nvPr/>
            </p:nvCxnSpPr>
            <p:spPr>
              <a:xfrm rot="16200000" flipH="1" flipV="1">
                <a:off x="1264388" y="5170370"/>
                <a:ext cx="3146" cy="476513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Oval 196">
                <a:extLst>
                  <a:ext uri="{FF2B5EF4-FFF2-40B4-BE49-F238E27FC236}">
                    <a16:creationId xmlns:a16="http://schemas.microsoft.com/office/drawing/2014/main" id="{0C7228C2-6D6F-C76D-3EB5-1AA74F4BEEDD}"/>
                  </a:ext>
                </a:extLst>
              </p:cNvPr>
              <p:cNvSpPr/>
              <p:nvPr/>
            </p:nvSpPr>
            <p:spPr>
              <a:xfrm rot="16200000">
                <a:off x="2124553" y="6644466"/>
                <a:ext cx="144550" cy="144550"/>
              </a:xfrm>
              <a:prstGeom prst="ellipse">
                <a:avLst/>
              </a:prstGeom>
              <a:solidFill>
                <a:srgbClr val="F2F2F2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5" name="Straight Arrow Connector 203">
                <a:extLst>
                  <a:ext uri="{FF2B5EF4-FFF2-40B4-BE49-F238E27FC236}">
                    <a16:creationId xmlns:a16="http://schemas.microsoft.com/office/drawing/2014/main" id="{ABB93414-991E-9029-1D51-1820AC6B3B51}"/>
                  </a:ext>
                </a:extLst>
              </p:cNvPr>
              <p:cNvCxnSpPr>
                <a:cxnSpLocks/>
                <a:stCxn id="48" idx="0"/>
              </p:cNvCxnSpPr>
              <p:nvPr/>
            </p:nvCxnSpPr>
            <p:spPr>
              <a:xfrm rot="16200000" flipH="1" flipV="1">
                <a:off x="1884721" y="6480058"/>
                <a:ext cx="3146" cy="476513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Oval 204">
                <a:extLst>
                  <a:ext uri="{FF2B5EF4-FFF2-40B4-BE49-F238E27FC236}">
                    <a16:creationId xmlns:a16="http://schemas.microsoft.com/office/drawing/2014/main" id="{9E5CFDAA-3F9D-52FC-8B1B-AD27E84BC45E}"/>
                  </a:ext>
                </a:extLst>
              </p:cNvPr>
              <p:cNvSpPr/>
              <p:nvPr/>
            </p:nvSpPr>
            <p:spPr>
              <a:xfrm rot="16200000">
                <a:off x="1674016" y="6203378"/>
                <a:ext cx="391464" cy="391464"/>
              </a:xfrm>
              <a:prstGeom prst="ellipse">
                <a:avLst/>
              </a:prstGeom>
              <a:solidFill>
                <a:srgbClr val="F2DCDA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Oval 205">
                <a:extLst>
                  <a:ext uri="{FF2B5EF4-FFF2-40B4-BE49-F238E27FC236}">
                    <a16:creationId xmlns:a16="http://schemas.microsoft.com/office/drawing/2014/main" id="{E1365E25-8180-8D7B-F451-B64F1AF2C743}"/>
                  </a:ext>
                </a:extLst>
              </p:cNvPr>
              <p:cNvSpPr/>
              <p:nvPr/>
            </p:nvSpPr>
            <p:spPr>
              <a:xfrm rot="16200000">
                <a:off x="2130719" y="5991194"/>
                <a:ext cx="144550" cy="144550"/>
              </a:xfrm>
              <a:prstGeom prst="ellipse">
                <a:avLst/>
              </a:prstGeom>
              <a:solidFill>
                <a:srgbClr val="F2F2F2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8" name="Straight Arrow Connector 206">
                <a:extLst>
                  <a:ext uri="{FF2B5EF4-FFF2-40B4-BE49-F238E27FC236}">
                    <a16:creationId xmlns:a16="http://schemas.microsoft.com/office/drawing/2014/main" id="{DE889DF4-01A2-5FBC-BE12-424037F2E863}"/>
                  </a:ext>
                </a:extLst>
              </p:cNvPr>
              <p:cNvCxnSpPr>
                <a:cxnSpLocks/>
                <a:endCxn id="56" idx="1"/>
              </p:cNvCxnSpPr>
              <p:nvPr/>
            </p:nvCxnSpPr>
            <p:spPr>
              <a:xfrm rot="16200000">
                <a:off x="1614293" y="6551731"/>
                <a:ext cx="131269" cy="102835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207">
                <a:extLst>
                  <a:ext uri="{FF2B5EF4-FFF2-40B4-BE49-F238E27FC236}">
                    <a16:creationId xmlns:a16="http://schemas.microsoft.com/office/drawing/2014/main" id="{CC68FA76-E67B-B6DB-D562-1F6F2FCB3275}"/>
                  </a:ext>
                </a:extLst>
              </p:cNvPr>
              <p:cNvCxnSpPr>
                <a:cxnSpLocks/>
                <a:endCxn id="56" idx="7"/>
              </p:cNvCxnSpPr>
              <p:nvPr/>
            </p:nvCxnSpPr>
            <p:spPr>
              <a:xfrm rot="16200000" flipH="1">
                <a:off x="1610696" y="6140059"/>
                <a:ext cx="142985" cy="98309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208">
                <a:extLst>
                  <a:ext uri="{FF2B5EF4-FFF2-40B4-BE49-F238E27FC236}">
                    <a16:creationId xmlns:a16="http://schemas.microsoft.com/office/drawing/2014/main" id="{93487DE0-CF80-0272-A9FA-340D14C3AE27}"/>
                  </a:ext>
                </a:extLst>
              </p:cNvPr>
              <p:cNvCxnSpPr>
                <a:cxnSpLocks/>
                <a:endCxn id="56" idx="3"/>
              </p:cNvCxnSpPr>
              <p:nvPr/>
            </p:nvCxnSpPr>
            <p:spPr>
              <a:xfrm rot="16200000" flipV="1">
                <a:off x="2014385" y="6531281"/>
                <a:ext cx="131269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209">
                <a:extLst>
                  <a:ext uri="{FF2B5EF4-FFF2-40B4-BE49-F238E27FC236}">
                    <a16:creationId xmlns:a16="http://schemas.microsoft.com/office/drawing/2014/main" id="{D21D11D4-D010-CED8-0D6A-3425A9EE4773}"/>
                  </a:ext>
                </a:extLst>
              </p:cNvPr>
              <p:cNvCxnSpPr>
                <a:cxnSpLocks/>
                <a:stCxn id="56" idx="5"/>
                <a:endCxn id="57" idx="1"/>
              </p:cNvCxnSpPr>
              <p:nvPr/>
            </p:nvCxnSpPr>
            <p:spPr>
              <a:xfrm rot="16200000">
                <a:off x="2006954" y="6115773"/>
                <a:ext cx="146131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210">
                <a:extLst>
                  <a:ext uri="{FF2B5EF4-FFF2-40B4-BE49-F238E27FC236}">
                    <a16:creationId xmlns:a16="http://schemas.microsoft.com/office/drawing/2014/main" id="{403F072D-62C6-040D-351B-FA899BE3A4A8}"/>
                  </a:ext>
                </a:extLst>
              </p:cNvPr>
              <p:cNvCxnSpPr>
                <a:cxnSpLocks/>
                <a:endCxn id="57" idx="2"/>
              </p:cNvCxnSpPr>
              <p:nvPr/>
            </p:nvCxnSpPr>
            <p:spPr>
              <a:xfrm rot="16200000">
                <a:off x="1947057" y="6391679"/>
                <a:ext cx="511869" cy="0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211">
                <a:extLst>
                  <a:ext uri="{FF2B5EF4-FFF2-40B4-BE49-F238E27FC236}">
                    <a16:creationId xmlns:a16="http://schemas.microsoft.com/office/drawing/2014/main" id="{EA03B9F4-DBE0-0582-BAB7-51E5539003AF}"/>
                  </a:ext>
                </a:extLst>
              </p:cNvPr>
              <p:cNvCxnSpPr>
                <a:cxnSpLocks/>
                <a:stCxn id="57" idx="0"/>
              </p:cNvCxnSpPr>
              <p:nvPr/>
            </p:nvCxnSpPr>
            <p:spPr>
              <a:xfrm rot="16200000" flipH="1" flipV="1">
                <a:off x="1890887" y="5826788"/>
                <a:ext cx="3146" cy="476513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212">
                <a:extLst>
                  <a:ext uri="{FF2B5EF4-FFF2-40B4-BE49-F238E27FC236}">
                    <a16:creationId xmlns:a16="http://schemas.microsoft.com/office/drawing/2014/main" id="{F9C9BC62-143E-CB86-4548-5C271CE81E55}"/>
                  </a:ext>
                </a:extLst>
              </p:cNvPr>
              <p:cNvSpPr/>
              <p:nvPr/>
            </p:nvSpPr>
            <p:spPr>
              <a:xfrm rot="16200000">
                <a:off x="1675086" y="5550106"/>
                <a:ext cx="391464" cy="391464"/>
              </a:xfrm>
              <a:prstGeom prst="ellipse">
                <a:avLst/>
              </a:prstGeom>
              <a:solidFill>
                <a:srgbClr val="F2DCDA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Oval 213">
                <a:extLst>
                  <a:ext uri="{FF2B5EF4-FFF2-40B4-BE49-F238E27FC236}">
                    <a16:creationId xmlns:a16="http://schemas.microsoft.com/office/drawing/2014/main" id="{ACA081E9-836E-D8CF-840A-5F8FF79C5C7D}"/>
                  </a:ext>
                </a:extLst>
              </p:cNvPr>
              <p:cNvSpPr/>
              <p:nvPr/>
            </p:nvSpPr>
            <p:spPr>
              <a:xfrm rot="16200000">
                <a:off x="2131787" y="5337924"/>
                <a:ext cx="144550" cy="144550"/>
              </a:xfrm>
              <a:prstGeom prst="ellipse">
                <a:avLst/>
              </a:prstGeom>
              <a:solidFill>
                <a:srgbClr val="F2F2F2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6" name="Straight Arrow Connector 214">
                <a:extLst>
                  <a:ext uri="{FF2B5EF4-FFF2-40B4-BE49-F238E27FC236}">
                    <a16:creationId xmlns:a16="http://schemas.microsoft.com/office/drawing/2014/main" id="{4BC4FFA0-0509-24C4-BD8B-70A973975987}"/>
                  </a:ext>
                </a:extLst>
              </p:cNvPr>
              <p:cNvCxnSpPr>
                <a:cxnSpLocks/>
                <a:endCxn id="64" idx="1"/>
              </p:cNvCxnSpPr>
              <p:nvPr/>
            </p:nvCxnSpPr>
            <p:spPr>
              <a:xfrm rot="16200000">
                <a:off x="1615360" y="5898459"/>
                <a:ext cx="131269" cy="102835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215">
                <a:extLst>
                  <a:ext uri="{FF2B5EF4-FFF2-40B4-BE49-F238E27FC236}">
                    <a16:creationId xmlns:a16="http://schemas.microsoft.com/office/drawing/2014/main" id="{EB8851AB-7B22-A0CD-938A-C2E7486222E7}"/>
                  </a:ext>
                </a:extLst>
              </p:cNvPr>
              <p:cNvCxnSpPr>
                <a:cxnSpLocks/>
                <a:endCxn id="64" idx="7"/>
              </p:cNvCxnSpPr>
              <p:nvPr/>
            </p:nvCxnSpPr>
            <p:spPr>
              <a:xfrm rot="16200000" flipH="1">
                <a:off x="1611765" y="5486789"/>
                <a:ext cx="142985" cy="98309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216">
                <a:extLst>
                  <a:ext uri="{FF2B5EF4-FFF2-40B4-BE49-F238E27FC236}">
                    <a16:creationId xmlns:a16="http://schemas.microsoft.com/office/drawing/2014/main" id="{4EC3CCF7-2C77-C17C-75F1-9854C94E2645}"/>
                  </a:ext>
                </a:extLst>
              </p:cNvPr>
              <p:cNvCxnSpPr>
                <a:cxnSpLocks/>
                <a:endCxn id="64" idx="3"/>
              </p:cNvCxnSpPr>
              <p:nvPr/>
            </p:nvCxnSpPr>
            <p:spPr>
              <a:xfrm rot="16200000" flipV="1">
                <a:off x="2015453" y="5878009"/>
                <a:ext cx="131269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217">
                <a:extLst>
                  <a:ext uri="{FF2B5EF4-FFF2-40B4-BE49-F238E27FC236}">
                    <a16:creationId xmlns:a16="http://schemas.microsoft.com/office/drawing/2014/main" id="{5D825A9E-21D5-4182-F6B0-D750558B9849}"/>
                  </a:ext>
                </a:extLst>
              </p:cNvPr>
              <p:cNvCxnSpPr>
                <a:cxnSpLocks/>
                <a:stCxn id="64" idx="5"/>
                <a:endCxn id="65" idx="1"/>
              </p:cNvCxnSpPr>
              <p:nvPr/>
            </p:nvCxnSpPr>
            <p:spPr>
              <a:xfrm rot="16200000">
                <a:off x="2008022" y="5462503"/>
                <a:ext cx="146131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218">
                <a:extLst>
                  <a:ext uri="{FF2B5EF4-FFF2-40B4-BE49-F238E27FC236}">
                    <a16:creationId xmlns:a16="http://schemas.microsoft.com/office/drawing/2014/main" id="{B860059C-4EDA-ACC3-9F1F-E1C74A07A310}"/>
                  </a:ext>
                </a:extLst>
              </p:cNvPr>
              <p:cNvCxnSpPr>
                <a:cxnSpLocks/>
                <a:endCxn id="65" idx="2"/>
              </p:cNvCxnSpPr>
              <p:nvPr/>
            </p:nvCxnSpPr>
            <p:spPr>
              <a:xfrm rot="16200000">
                <a:off x="1948128" y="5738407"/>
                <a:ext cx="511869" cy="0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219">
                <a:extLst>
                  <a:ext uri="{FF2B5EF4-FFF2-40B4-BE49-F238E27FC236}">
                    <a16:creationId xmlns:a16="http://schemas.microsoft.com/office/drawing/2014/main" id="{660CEBF5-76E6-1858-9993-102455110318}"/>
                  </a:ext>
                </a:extLst>
              </p:cNvPr>
              <p:cNvCxnSpPr>
                <a:cxnSpLocks/>
                <a:stCxn id="65" idx="0"/>
              </p:cNvCxnSpPr>
              <p:nvPr/>
            </p:nvCxnSpPr>
            <p:spPr>
              <a:xfrm rot="16200000" flipH="1" flipV="1">
                <a:off x="1891957" y="5173518"/>
                <a:ext cx="3146" cy="476513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222">
                <a:extLst>
                  <a:ext uri="{FF2B5EF4-FFF2-40B4-BE49-F238E27FC236}">
                    <a16:creationId xmlns:a16="http://schemas.microsoft.com/office/drawing/2014/main" id="{AD2FD1DF-D984-F04E-307A-812D7E96DAEE}"/>
                  </a:ext>
                </a:extLst>
              </p:cNvPr>
              <p:cNvSpPr/>
              <p:nvPr/>
            </p:nvSpPr>
            <p:spPr>
              <a:xfrm rot="16200000">
                <a:off x="2754425" y="6647612"/>
                <a:ext cx="144550" cy="144550"/>
              </a:xfrm>
              <a:prstGeom prst="ellipse">
                <a:avLst/>
              </a:prstGeom>
              <a:solidFill>
                <a:srgbClr val="F2F2F2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1" name="Straight Arrow Connector 229">
                <a:extLst>
                  <a:ext uri="{FF2B5EF4-FFF2-40B4-BE49-F238E27FC236}">
                    <a16:creationId xmlns:a16="http://schemas.microsoft.com/office/drawing/2014/main" id="{E087944D-6FB9-242A-581B-25A8810DA01A}"/>
                  </a:ext>
                </a:extLst>
              </p:cNvPr>
              <p:cNvCxnSpPr>
                <a:cxnSpLocks/>
                <a:stCxn id="74" idx="0"/>
              </p:cNvCxnSpPr>
              <p:nvPr/>
            </p:nvCxnSpPr>
            <p:spPr>
              <a:xfrm rot="16200000" flipH="1" flipV="1">
                <a:off x="2514595" y="6483205"/>
                <a:ext cx="3146" cy="476513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 230">
                <a:extLst>
                  <a:ext uri="{FF2B5EF4-FFF2-40B4-BE49-F238E27FC236}">
                    <a16:creationId xmlns:a16="http://schemas.microsoft.com/office/drawing/2014/main" id="{1E29F6A5-85CC-442D-EF41-3E87EA3933BF}"/>
                  </a:ext>
                </a:extLst>
              </p:cNvPr>
              <p:cNvSpPr/>
              <p:nvPr/>
            </p:nvSpPr>
            <p:spPr>
              <a:xfrm rot="16200000">
                <a:off x="2303889" y="6206524"/>
                <a:ext cx="391464" cy="391464"/>
              </a:xfrm>
              <a:prstGeom prst="ellipse">
                <a:avLst/>
              </a:prstGeom>
              <a:solidFill>
                <a:srgbClr val="F2DCDA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Oval 231">
                <a:extLst>
                  <a:ext uri="{FF2B5EF4-FFF2-40B4-BE49-F238E27FC236}">
                    <a16:creationId xmlns:a16="http://schemas.microsoft.com/office/drawing/2014/main" id="{47C3893A-6266-1B18-7719-182B5064830F}"/>
                  </a:ext>
                </a:extLst>
              </p:cNvPr>
              <p:cNvSpPr/>
              <p:nvPr/>
            </p:nvSpPr>
            <p:spPr>
              <a:xfrm rot="16200000">
                <a:off x="2760591" y="5994342"/>
                <a:ext cx="144550" cy="144550"/>
              </a:xfrm>
              <a:prstGeom prst="ellipse">
                <a:avLst/>
              </a:prstGeom>
              <a:solidFill>
                <a:srgbClr val="F2F2F2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4" name="Straight Arrow Connector 232">
                <a:extLst>
                  <a:ext uri="{FF2B5EF4-FFF2-40B4-BE49-F238E27FC236}">
                    <a16:creationId xmlns:a16="http://schemas.microsoft.com/office/drawing/2014/main" id="{AE9E7296-72AC-7C2A-9B72-4803B3D7DDA7}"/>
                  </a:ext>
                </a:extLst>
              </p:cNvPr>
              <p:cNvCxnSpPr>
                <a:cxnSpLocks/>
                <a:endCxn id="82" idx="1"/>
              </p:cNvCxnSpPr>
              <p:nvPr/>
            </p:nvCxnSpPr>
            <p:spPr>
              <a:xfrm rot="16200000">
                <a:off x="2244166" y="6554877"/>
                <a:ext cx="131269" cy="102835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233">
                <a:extLst>
                  <a:ext uri="{FF2B5EF4-FFF2-40B4-BE49-F238E27FC236}">
                    <a16:creationId xmlns:a16="http://schemas.microsoft.com/office/drawing/2014/main" id="{0D63ABEC-2D43-5F03-6183-202B71D4F421}"/>
                  </a:ext>
                </a:extLst>
              </p:cNvPr>
              <p:cNvCxnSpPr>
                <a:cxnSpLocks/>
                <a:endCxn id="82" idx="7"/>
              </p:cNvCxnSpPr>
              <p:nvPr/>
            </p:nvCxnSpPr>
            <p:spPr>
              <a:xfrm rot="16200000" flipH="1">
                <a:off x="2240570" y="6143207"/>
                <a:ext cx="142985" cy="98309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234">
                <a:extLst>
                  <a:ext uri="{FF2B5EF4-FFF2-40B4-BE49-F238E27FC236}">
                    <a16:creationId xmlns:a16="http://schemas.microsoft.com/office/drawing/2014/main" id="{BEFB7C4F-1E65-79CC-D9CE-518792C45406}"/>
                  </a:ext>
                </a:extLst>
              </p:cNvPr>
              <p:cNvCxnSpPr>
                <a:cxnSpLocks/>
                <a:endCxn id="82" idx="3"/>
              </p:cNvCxnSpPr>
              <p:nvPr/>
            </p:nvCxnSpPr>
            <p:spPr>
              <a:xfrm rot="16200000" flipV="1">
                <a:off x="2644257" y="6534427"/>
                <a:ext cx="131269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235">
                <a:extLst>
                  <a:ext uri="{FF2B5EF4-FFF2-40B4-BE49-F238E27FC236}">
                    <a16:creationId xmlns:a16="http://schemas.microsoft.com/office/drawing/2014/main" id="{46199BF5-D828-ABA8-788C-A525EDE36387}"/>
                  </a:ext>
                </a:extLst>
              </p:cNvPr>
              <p:cNvCxnSpPr>
                <a:cxnSpLocks/>
                <a:stCxn id="82" idx="5"/>
                <a:endCxn id="83" idx="1"/>
              </p:cNvCxnSpPr>
              <p:nvPr/>
            </p:nvCxnSpPr>
            <p:spPr>
              <a:xfrm rot="16200000">
                <a:off x="2636826" y="6118921"/>
                <a:ext cx="146131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236">
                <a:extLst>
                  <a:ext uri="{FF2B5EF4-FFF2-40B4-BE49-F238E27FC236}">
                    <a16:creationId xmlns:a16="http://schemas.microsoft.com/office/drawing/2014/main" id="{FA44B412-68EE-9E72-229A-E03AA3F87409}"/>
                  </a:ext>
                </a:extLst>
              </p:cNvPr>
              <p:cNvCxnSpPr>
                <a:cxnSpLocks/>
                <a:endCxn id="83" idx="2"/>
              </p:cNvCxnSpPr>
              <p:nvPr/>
            </p:nvCxnSpPr>
            <p:spPr>
              <a:xfrm rot="16200000">
                <a:off x="2576931" y="6394825"/>
                <a:ext cx="511869" cy="0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237">
                <a:extLst>
                  <a:ext uri="{FF2B5EF4-FFF2-40B4-BE49-F238E27FC236}">
                    <a16:creationId xmlns:a16="http://schemas.microsoft.com/office/drawing/2014/main" id="{8D39D550-5364-9DE6-378E-285E99F8E5E7}"/>
                  </a:ext>
                </a:extLst>
              </p:cNvPr>
              <p:cNvCxnSpPr>
                <a:cxnSpLocks/>
                <a:stCxn id="83" idx="0"/>
              </p:cNvCxnSpPr>
              <p:nvPr/>
            </p:nvCxnSpPr>
            <p:spPr>
              <a:xfrm rot="16200000" flipH="1" flipV="1">
                <a:off x="2520761" y="5829934"/>
                <a:ext cx="3146" cy="476513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Oval 238">
                <a:extLst>
                  <a:ext uri="{FF2B5EF4-FFF2-40B4-BE49-F238E27FC236}">
                    <a16:creationId xmlns:a16="http://schemas.microsoft.com/office/drawing/2014/main" id="{78E228D2-532F-BAC7-256E-D0855BDAC8FD}"/>
                  </a:ext>
                </a:extLst>
              </p:cNvPr>
              <p:cNvSpPr/>
              <p:nvPr/>
            </p:nvSpPr>
            <p:spPr>
              <a:xfrm rot="16200000">
                <a:off x="2304958" y="5553254"/>
                <a:ext cx="391464" cy="391464"/>
              </a:xfrm>
              <a:prstGeom prst="ellipse">
                <a:avLst/>
              </a:prstGeom>
              <a:solidFill>
                <a:srgbClr val="F2DCDA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Oval 239">
                <a:extLst>
                  <a:ext uri="{FF2B5EF4-FFF2-40B4-BE49-F238E27FC236}">
                    <a16:creationId xmlns:a16="http://schemas.microsoft.com/office/drawing/2014/main" id="{D90A4A25-0D9D-1EBB-29C6-91F3EBD73F4A}"/>
                  </a:ext>
                </a:extLst>
              </p:cNvPr>
              <p:cNvSpPr/>
              <p:nvPr/>
            </p:nvSpPr>
            <p:spPr>
              <a:xfrm rot="16200000">
                <a:off x="2761661" y="5341071"/>
                <a:ext cx="144550" cy="144550"/>
              </a:xfrm>
              <a:prstGeom prst="ellipse">
                <a:avLst/>
              </a:prstGeom>
              <a:solidFill>
                <a:srgbClr val="F2F2F2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2" name="Straight Arrow Connector 240">
                <a:extLst>
                  <a:ext uri="{FF2B5EF4-FFF2-40B4-BE49-F238E27FC236}">
                    <a16:creationId xmlns:a16="http://schemas.microsoft.com/office/drawing/2014/main" id="{9596A4DB-1CBC-C585-C132-B3CCE1F2A6D6}"/>
                  </a:ext>
                </a:extLst>
              </p:cNvPr>
              <p:cNvCxnSpPr>
                <a:cxnSpLocks/>
                <a:endCxn id="90" idx="1"/>
              </p:cNvCxnSpPr>
              <p:nvPr/>
            </p:nvCxnSpPr>
            <p:spPr>
              <a:xfrm rot="16200000">
                <a:off x="2245235" y="5901607"/>
                <a:ext cx="131269" cy="102835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241">
                <a:extLst>
                  <a:ext uri="{FF2B5EF4-FFF2-40B4-BE49-F238E27FC236}">
                    <a16:creationId xmlns:a16="http://schemas.microsoft.com/office/drawing/2014/main" id="{7D47699C-AE17-679C-89E0-ED74AFDFBA99}"/>
                  </a:ext>
                </a:extLst>
              </p:cNvPr>
              <p:cNvCxnSpPr>
                <a:cxnSpLocks/>
                <a:endCxn id="90" idx="7"/>
              </p:cNvCxnSpPr>
              <p:nvPr/>
            </p:nvCxnSpPr>
            <p:spPr>
              <a:xfrm rot="16200000" flipH="1">
                <a:off x="2241639" y="5489935"/>
                <a:ext cx="142985" cy="98309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242">
                <a:extLst>
                  <a:ext uri="{FF2B5EF4-FFF2-40B4-BE49-F238E27FC236}">
                    <a16:creationId xmlns:a16="http://schemas.microsoft.com/office/drawing/2014/main" id="{560F3C13-B288-72D3-EFB7-81188F20EE1F}"/>
                  </a:ext>
                </a:extLst>
              </p:cNvPr>
              <p:cNvCxnSpPr>
                <a:cxnSpLocks/>
                <a:endCxn id="90" idx="3"/>
              </p:cNvCxnSpPr>
              <p:nvPr/>
            </p:nvCxnSpPr>
            <p:spPr>
              <a:xfrm rot="16200000" flipV="1">
                <a:off x="2645326" y="5881157"/>
                <a:ext cx="131269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243">
                <a:extLst>
                  <a:ext uri="{FF2B5EF4-FFF2-40B4-BE49-F238E27FC236}">
                    <a16:creationId xmlns:a16="http://schemas.microsoft.com/office/drawing/2014/main" id="{D634BF6B-3222-CD71-34C0-07A76E6D4139}"/>
                  </a:ext>
                </a:extLst>
              </p:cNvPr>
              <p:cNvCxnSpPr>
                <a:cxnSpLocks/>
                <a:stCxn id="90" idx="5"/>
                <a:endCxn id="91" idx="1"/>
              </p:cNvCxnSpPr>
              <p:nvPr/>
            </p:nvCxnSpPr>
            <p:spPr>
              <a:xfrm rot="16200000">
                <a:off x="2637895" y="5465649"/>
                <a:ext cx="146131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244">
                <a:extLst>
                  <a:ext uri="{FF2B5EF4-FFF2-40B4-BE49-F238E27FC236}">
                    <a16:creationId xmlns:a16="http://schemas.microsoft.com/office/drawing/2014/main" id="{B584858E-397E-E86D-D7C7-ACEF81B3E84F}"/>
                  </a:ext>
                </a:extLst>
              </p:cNvPr>
              <p:cNvCxnSpPr>
                <a:cxnSpLocks/>
                <a:endCxn id="91" idx="2"/>
              </p:cNvCxnSpPr>
              <p:nvPr/>
            </p:nvCxnSpPr>
            <p:spPr>
              <a:xfrm rot="16200000">
                <a:off x="2577999" y="5741555"/>
                <a:ext cx="511869" cy="0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245">
                <a:extLst>
                  <a:ext uri="{FF2B5EF4-FFF2-40B4-BE49-F238E27FC236}">
                    <a16:creationId xmlns:a16="http://schemas.microsoft.com/office/drawing/2014/main" id="{0B425AAF-4FEE-7196-EC7C-3FD5513E5F31}"/>
                  </a:ext>
                </a:extLst>
              </p:cNvPr>
              <p:cNvCxnSpPr>
                <a:cxnSpLocks/>
                <a:stCxn id="91" idx="0"/>
              </p:cNvCxnSpPr>
              <p:nvPr/>
            </p:nvCxnSpPr>
            <p:spPr>
              <a:xfrm rot="16200000" flipH="1" flipV="1">
                <a:off x="2521830" y="5176664"/>
                <a:ext cx="3146" cy="476513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4162C2F8-C408-24FA-E854-9CA9AA1D325E}"/>
                </a:ext>
              </a:extLst>
            </p:cNvPr>
            <p:cNvSpPr/>
            <p:nvPr/>
          </p:nvSpPr>
          <p:spPr>
            <a:xfrm>
              <a:off x="351684" y="5232402"/>
              <a:ext cx="3108837" cy="159467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Spatial </a:t>
              </a:r>
            </a:p>
            <a:p>
              <a:pPr algn="r"/>
              <a:r>
                <a:rPr lang="en-US" dirty="0">
                  <a:solidFill>
                    <a:schemeClr val="tx1"/>
                  </a:solidFill>
                </a:rPr>
                <a:t>Compute </a:t>
              </a:r>
            </a:p>
            <a:p>
              <a:pPr algn="r"/>
              <a:r>
                <a:rPr lang="en-US" dirty="0">
                  <a:solidFill>
                    <a:schemeClr val="tx1"/>
                  </a:solidFill>
                </a:rPr>
                <a:t>System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F5F430-5CBB-E1B9-5987-008CE908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5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2BCFD-A32E-FF62-3EE7-D929C2453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Vector Ports: What? Why?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2606EA-5C61-A04D-B2DA-AD5A228B1F0D}"/>
              </a:ext>
            </a:extLst>
          </p:cNvPr>
          <p:cNvGrpSpPr/>
          <p:nvPr/>
        </p:nvGrpSpPr>
        <p:grpSpPr>
          <a:xfrm>
            <a:off x="536273" y="3375540"/>
            <a:ext cx="2669085" cy="580339"/>
            <a:chOff x="1863724" y="4932153"/>
            <a:chExt cx="2669085" cy="58033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1E9E401-02AC-6CB6-5EE4-03C7B7815C9E}"/>
                </a:ext>
              </a:extLst>
            </p:cNvPr>
            <p:cNvGrpSpPr/>
            <p:nvPr/>
          </p:nvGrpSpPr>
          <p:grpSpPr>
            <a:xfrm>
              <a:off x="1885497" y="4932153"/>
              <a:ext cx="2625541" cy="371840"/>
              <a:chOff x="1863726" y="3213450"/>
              <a:chExt cx="2625541" cy="37184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A175677-0ED1-BD3B-274B-7DB220C3CB4D}"/>
                  </a:ext>
                </a:extLst>
              </p:cNvPr>
              <p:cNvSpPr/>
              <p:nvPr/>
            </p:nvSpPr>
            <p:spPr>
              <a:xfrm>
                <a:off x="2347053" y="3213450"/>
                <a:ext cx="1606732" cy="189293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read stream 1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5A9C017-C165-D38B-E8EE-711B62E7C7D6}"/>
                  </a:ext>
                </a:extLst>
              </p:cNvPr>
              <p:cNvSpPr/>
              <p:nvPr/>
            </p:nvSpPr>
            <p:spPr>
              <a:xfrm>
                <a:off x="1863726" y="3402743"/>
                <a:ext cx="2625541" cy="182547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/>
                  <a:t>addr</a:t>
                </a:r>
                <a:r>
                  <a:rPr lang="en-US" sz="1600" dirty="0"/>
                  <a:t>, bitmask: [00111111] </a:t>
                </a: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A024A6-1D69-14C7-DD9E-73E1A82B1348}"/>
                </a:ext>
              </a:extLst>
            </p:cNvPr>
            <p:cNvSpPr/>
            <p:nvPr/>
          </p:nvSpPr>
          <p:spPr>
            <a:xfrm>
              <a:off x="1863724" y="5317342"/>
              <a:ext cx="2669085" cy="1951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data:</a:t>
              </a:r>
              <a:r>
                <a:rPr lang="zh-CN" altLang="en-US" sz="1400" dirty="0"/>
                <a:t> </a:t>
              </a:r>
              <a:r>
                <a:rPr lang="en-US" altLang="zh-CN" sz="1400" dirty="0"/>
                <a:t>[--, BB, XX, YY]</a:t>
              </a:r>
              <a:endParaRPr lang="en-US" sz="1400" dirty="0"/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1417E4D-7FF9-1824-20CD-2E341E2C0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2879" y="1536717"/>
            <a:ext cx="7950927" cy="2419162"/>
          </a:xfrm>
        </p:spPr>
        <p:txBody>
          <a:bodyPr>
            <a:normAutofit/>
          </a:bodyPr>
          <a:lstStyle/>
          <a:p>
            <a:r>
              <a:rPr lang="en-US" sz="2400" dirty="0"/>
              <a:t>A synchronization interface between mem. and comp.</a:t>
            </a:r>
          </a:p>
          <a:p>
            <a:r>
              <a:rPr lang="en-US" altLang="zh-CN" sz="2400" dirty="0"/>
              <a:t>A crossbar (for data alignment) + memory banks (storage)</a:t>
            </a:r>
          </a:p>
          <a:p>
            <a:r>
              <a:rPr lang="en-US" sz="2400" dirty="0"/>
              <a:t>A small finite state machine</a:t>
            </a:r>
          </a:p>
          <a:p>
            <a:pPr lvl="1"/>
            <a:r>
              <a:rPr lang="en-US" sz="2000" dirty="0"/>
              <a:t>Broadcast (duplicate) stream</a:t>
            </a:r>
          </a:p>
          <a:p>
            <a:pPr lvl="1"/>
            <a:r>
              <a:rPr lang="en-US" sz="2000" dirty="0"/>
              <a:t>Repeat previous stream response</a:t>
            </a:r>
          </a:p>
          <a:p>
            <a:pPr lvl="1"/>
            <a:r>
              <a:rPr lang="en-US" sz="2000" dirty="0"/>
              <a:t>Padding the response to make it multiple of vector length</a:t>
            </a:r>
          </a:p>
          <a:p>
            <a:endParaRPr lang="en-US" altLang="zh-CN" sz="2400" dirty="0"/>
          </a:p>
          <a:p>
            <a:pPr lvl="1"/>
            <a:endParaRPr lang="en-US" sz="2000" dirty="0"/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428C86C-BC8C-1A9A-202C-E4DBB1B13565}"/>
              </a:ext>
            </a:extLst>
          </p:cNvPr>
          <p:cNvGrpSpPr/>
          <p:nvPr/>
        </p:nvGrpSpPr>
        <p:grpSpPr>
          <a:xfrm>
            <a:off x="56606" y="1441269"/>
            <a:ext cx="3614057" cy="1859357"/>
            <a:chOff x="56606" y="1441269"/>
            <a:chExt cx="3614057" cy="185935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7959C23-361E-6B8C-68F5-88E75103D2F6}"/>
                </a:ext>
              </a:extLst>
            </p:cNvPr>
            <p:cNvSpPr/>
            <p:nvPr/>
          </p:nvSpPr>
          <p:spPr>
            <a:xfrm>
              <a:off x="209006" y="1563189"/>
              <a:ext cx="984068" cy="1393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Main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Memory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47F290-B6C9-D559-D473-4AD7C9556B43}"/>
                </a:ext>
              </a:extLst>
            </p:cNvPr>
            <p:cNvSpPr/>
            <p:nvPr/>
          </p:nvSpPr>
          <p:spPr>
            <a:xfrm>
              <a:off x="1339037" y="1563188"/>
              <a:ext cx="984068" cy="1393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Scratch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pad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D49E822-0FB1-C52C-3390-63BC78B898DC}"/>
                </a:ext>
              </a:extLst>
            </p:cNvPr>
            <p:cNvSpPr/>
            <p:nvPr/>
          </p:nvSpPr>
          <p:spPr>
            <a:xfrm>
              <a:off x="2476453" y="1563188"/>
              <a:ext cx="984068" cy="1393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Scratch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pad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0A40FC0B-1373-7062-D0C7-07929AF36C1F}"/>
                </a:ext>
              </a:extLst>
            </p:cNvPr>
            <p:cNvSpPr/>
            <p:nvPr/>
          </p:nvSpPr>
          <p:spPr>
            <a:xfrm>
              <a:off x="56606" y="1441269"/>
              <a:ext cx="3614057" cy="185935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Spatial Memory System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CCEC3DE-EFC7-8951-B3E1-1A71E575EA8D}"/>
              </a:ext>
            </a:extLst>
          </p:cNvPr>
          <p:cNvGrpSpPr/>
          <p:nvPr/>
        </p:nvGrpSpPr>
        <p:grpSpPr>
          <a:xfrm>
            <a:off x="477048" y="4001048"/>
            <a:ext cx="2801729" cy="1169298"/>
            <a:chOff x="477048" y="4001048"/>
            <a:chExt cx="2801729" cy="1169298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B4993411-93B9-E603-C8EC-120194BDD11E}"/>
                </a:ext>
              </a:extLst>
            </p:cNvPr>
            <p:cNvSpPr/>
            <p:nvPr/>
          </p:nvSpPr>
          <p:spPr>
            <a:xfrm>
              <a:off x="477048" y="4001048"/>
              <a:ext cx="2801729" cy="116929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Vector Port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6D0073F9-62DD-9740-3312-CE8403B13AFA}"/>
                </a:ext>
              </a:extLst>
            </p:cNvPr>
            <p:cNvSpPr/>
            <p:nvPr/>
          </p:nvSpPr>
          <p:spPr>
            <a:xfrm>
              <a:off x="866276" y="4457167"/>
              <a:ext cx="942113" cy="439783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/>
                <a:t>Bank</a:t>
              </a:r>
              <a:endParaRPr lang="en-US" sz="1600" dirty="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C57794E9-B97D-55DA-06ED-74A571FACBE5}"/>
                </a:ext>
              </a:extLst>
            </p:cNvPr>
            <p:cNvSpPr/>
            <p:nvPr/>
          </p:nvSpPr>
          <p:spPr>
            <a:xfrm>
              <a:off x="1851704" y="4452545"/>
              <a:ext cx="904368" cy="439783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/>
                <a:t>Bank</a:t>
              </a:r>
              <a:endParaRPr lang="en-US" sz="1600" dirty="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5D1E9294-271A-EAF1-3398-E43AEED13B23}"/>
                </a:ext>
              </a:extLst>
            </p:cNvPr>
            <p:cNvSpPr/>
            <p:nvPr/>
          </p:nvSpPr>
          <p:spPr>
            <a:xfrm>
              <a:off x="875921" y="4028776"/>
              <a:ext cx="1873576" cy="34273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7BF21DBA-FCF9-D36D-EAB0-3436763AE0BA}"/>
                </a:ext>
              </a:extLst>
            </p:cNvPr>
            <p:cNvGrpSpPr/>
            <p:nvPr/>
          </p:nvGrpSpPr>
          <p:grpSpPr>
            <a:xfrm>
              <a:off x="1159281" y="4088719"/>
              <a:ext cx="1317172" cy="246290"/>
              <a:chOff x="3967843" y="4076700"/>
              <a:chExt cx="1317172" cy="246290"/>
            </a:xfrm>
          </p:grpSpPr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21AD2B5A-4D2F-BBC2-3B70-DB2ABE3DE9A4}"/>
                  </a:ext>
                </a:extLst>
              </p:cNvPr>
              <p:cNvCxnSpPr/>
              <p:nvPr/>
            </p:nvCxnSpPr>
            <p:spPr>
              <a:xfrm>
                <a:off x="3967843" y="4076700"/>
                <a:ext cx="2775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CC5A8E03-5AF3-F41A-0748-9ED177E9CBEE}"/>
                  </a:ext>
                </a:extLst>
              </p:cNvPr>
              <p:cNvCxnSpPr/>
              <p:nvPr/>
            </p:nvCxnSpPr>
            <p:spPr>
              <a:xfrm>
                <a:off x="5007429" y="4079421"/>
                <a:ext cx="2775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E71D447A-7E97-44DE-545D-9A59255C1110}"/>
                  </a:ext>
                </a:extLst>
              </p:cNvPr>
              <p:cNvCxnSpPr/>
              <p:nvPr/>
            </p:nvCxnSpPr>
            <p:spPr>
              <a:xfrm>
                <a:off x="3967843" y="4322990"/>
                <a:ext cx="2775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4228C76A-6321-35A3-D814-8D1766501824}"/>
                  </a:ext>
                </a:extLst>
              </p:cNvPr>
              <p:cNvCxnSpPr/>
              <p:nvPr/>
            </p:nvCxnSpPr>
            <p:spPr>
              <a:xfrm>
                <a:off x="5007429" y="4318907"/>
                <a:ext cx="2775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23E0A89-A0B1-D772-33DF-63B9A9A955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5429" y="4076700"/>
                <a:ext cx="771525" cy="2422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1EA80B00-4A56-C164-1A58-E5F80EA459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45429" y="4076700"/>
                <a:ext cx="771525" cy="2422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036EBF8A-8251-05EC-D2F9-0AC9677192A4}"/>
              </a:ext>
            </a:extLst>
          </p:cNvPr>
          <p:cNvGrpSpPr/>
          <p:nvPr/>
        </p:nvGrpSpPr>
        <p:grpSpPr>
          <a:xfrm>
            <a:off x="423298" y="5287293"/>
            <a:ext cx="2030290" cy="1457386"/>
            <a:chOff x="875921" y="5334776"/>
            <a:chExt cx="2030290" cy="1457386"/>
          </a:xfrm>
        </p:grpSpPr>
        <p:sp>
          <p:nvSpPr>
            <p:cNvPr id="16" name="Oval 99">
              <a:extLst>
                <a:ext uri="{FF2B5EF4-FFF2-40B4-BE49-F238E27FC236}">
                  <a16:creationId xmlns:a16="http://schemas.microsoft.com/office/drawing/2014/main" id="{C91BEC1E-5745-C8DA-F515-62ECDE8687D9}"/>
                </a:ext>
              </a:extLst>
            </p:cNvPr>
            <p:cNvSpPr/>
            <p:nvPr/>
          </p:nvSpPr>
          <p:spPr>
            <a:xfrm rot="16200000">
              <a:off x="875921" y="6644466"/>
              <a:ext cx="144550" cy="144550"/>
            </a:xfrm>
            <a:prstGeom prst="ellipse">
              <a:avLst/>
            </a:prstGeom>
            <a:solidFill>
              <a:srgbClr val="F2F2F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02">
              <a:extLst>
                <a:ext uri="{FF2B5EF4-FFF2-40B4-BE49-F238E27FC236}">
                  <a16:creationId xmlns:a16="http://schemas.microsoft.com/office/drawing/2014/main" id="{C4560BEC-0DAC-72F4-E027-90CF82979248}"/>
                </a:ext>
              </a:extLst>
            </p:cNvPr>
            <p:cNvSpPr/>
            <p:nvPr/>
          </p:nvSpPr>
          <p:spPr>
            <a:xfrm rot="16200000">
              <a:off x="1496983" y="6641318"/>
              <a:ext cx="144550" cy="144550"/>
            </a:xfrm>
            <a:prstGeom prst="ellipse">
              <a:avLst/>
            </a:prstGeom>
            <a:solidFill>
              <a:srgbClr val="F2F2F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Arrow Connector 110">
              <a:extLst>
                <a:ext uri="{FF2B5EF4-FFF2-40B4-BE49-F238E27FC236}">
                  <a16:creationId xmlns:a16="http://schemas.microsoft.com/office/drawing/2014/main" id="{E40F19F5-C14F-3E3D-9EA4-E7A25450850D}"/>
                </a:ext>
              </a:extLst>
            </p:cNvPr>
            <p:cNvCxnSpPr>
              <a:cxnSpLocks/>
              <a:stCxn id="17" idx="0"/>
              <a:endCxn id="16" idx="4"/>
            </p:cNvCxnSpPr>
            <p:nvPr/>
          </p:nvCxnSpPr>
          <p:spPr>
            <a:xfrm rot="16200000" flipH="1" flipV="1">
              <a:off x="1257154" y="6476912"/>
              <a:ext cx="3146" cy="476513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111">
              <a:extLst>
                <a:ext uri="{FF2B5EF4-FFF2-40B4-BE49-F238E27FC236}">
                  <a16:creationId xmlns:a16="http://schemas.microsoft.com/office/drawing/2014/main" id="{7F46E4A8-AAE7-EF77-6E49-9D423B636EBE}"/>
                </a:ext>
              </a:extLst>
            </p:cNvPr>
            <p:cNvSpPr/>
            <p:nvPr/>
          </p:nvSpPr>
          <p:spPr>
            <a:xfrm rot="16200000">
              <a:off x="1046449" y="6200230"/>
              <a:ext cx="391464" cy="391464"/>
            </a:xfrm>
            <a:prstGeom prst="ellipse">
              <a:avLst/>
            </a:prstGeom>
            <a:solidFill>
              <a:srgbClr val="F2DCDA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Oval 112">
              <a:extLst>
                <a:ext uri="{FF2B5EF4-FFF2-40B4-BE49-F238E27FC236}">
                  <a16:creationId xmlns:a16="http://schemas.microsoft.com/office/drawing/2014/main" id="{C1481577-9477-05E0-A594-8D868269F448}"/>
                </a:ext>
              </a:extLst>
            </p:cNvPr>
            <p:cNvSpPr/>
            <p:nvPr/>
          </p:nvSpPr>
          <p:spPr>
            <a:xfrm rot="16200000">
              <a:off x="882086" y="5991194"/>
              <a:ext cx="144550" cy="144550"/>
            </a:xfrm>
            <a:prstGeom prst="ellipse">
              <a:avLst/>
            </a:prstGeom>
            <a:solidFill>
              <a:srgbClr val="F2F2F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Oval 113">
              <a:extLst>
                <a:ext uri="{FF2B5EF4-FFF2-40B4-BE49-F238E27FC236}">
                  <a16:creationId xmlns:a16="http://schemas.microsoft.com/office/drawing/2014/main" id="{9AE23626-E808-492F-9FEB-B65CFADD47BA}"/>
                </a:ext>
              </a:extLst>
            </p:cNvPr>
            <p:cNvSpPr/>
            <p:nvPr/>
          </p:nvSpPr>
          <p:spPr>
            <a:xfrm rot="16200000">
              <a:off x="1503150" y="5988048"/>
              <a:ext cx="144550" cy="144550"/>
            </a:xfrm>
            <a:prstGeom prst="ellipse">
              <a:avLst/>
            </a:prstGeom>
            <a:solidFill>
              <a:srgbClr val="F2F2F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Arrow Connector 114">
              <a:extLst>
                <a:ext uri="{FF2B5EF4-FFF2-40B4-BE49-F238E27FC236}">
                  <a16:creationId xmlns:a16="http://schemas.microsoft.com/office/drawing/2014/main" id="{6A591735-B7AE-F40A-CC7A-D8110E80E253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 rot="16200000">
              <a:off x="986725" y="6548583"/>
              <a:ext cx="131269" cy="102835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115">
              <a:extLst>
                <a:ext uri="{FF2B5EF4-FFF2-40B4-BE49-F238E27FC236}">
                  <a16:creationId xmlns:a16="http://schemas.microsoft.com/office/drawing/2014/main" id="{F518F30F-0E9C-CA17-143C-10F25244ED57}"/>
                </a:ext>
              </a:extLst>
            </p:cNvPr>
            <p:cNvCxnSpPr>
              <a:cxnSpLocks/>
              <a:stCxn id="27" idx="3"/>
              <a:endCxn id="26" idx="7"/>
            </p:cNvCxnSpPr>
            <p:nvPr/>
          </p:nvCxnSpPr>
          <p:spPr>
            <a:xfrm rot="16200000" flipH="1">
              <a:off x="983128" y="6136913"/>
              <a:ext cx="142985" cy="98309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120">
              <a:extLst>
                <a:ext uri="{FF2B5EF4-FFF2-40B4-BE49-F238E27FC236}">
                  <a16:creationId xmlns:a16="http://schemas.microsoft.com/office/drawing/2014/main" id="{B6652775-E464-F6B6-9D97-AEB949EAA5A9}"/>
                </a:ext>
              </a:extLst>
            </p:cNvPr>
            <p:cNvCxnSpPr>
              <a:cxnSpLocks/>
              <a:endCxn id="26" idx="3"/>
            </p:cNvCxnSpPr>
            <p:nvPr/>
          </p:nvCxnSpPr>
          <p:spPr>
            <a:xfrm rot="16200000" flipV="1">
              <a:off x="1386816" y="6528133"/>
              <a:ext cx="131269" cy="143736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121">
              <a:extLst>
                <a:ext uri="{FF2B5EF4-FFF2-40B4-BE49-F238E27FC236}">
                  <a16:creationId xmlns:a16="http://schemas.microsoft.com/office/drawing/2014/main" id="{0516895F-016E-31EC-2810-92F219FB8C35}"/>
                </a:ext>
              </a:extLst>
            </p:cNvPr>
            <p:cNvCxnSpPr>
              <a:cxnSpLocks/>
              <a:stCxn id="26" idx="5"/>
              <a:endCxn id="28" idx="1"/>
            </p:cNvCxnSpPr>
            <p:nvPr/>
          </p:nvCxnSpPr>
          <p:spPr>
            <a:xfrm rot="16200000">
              <a:off x="1379385" y="6112627"/>
              <a:ext cx="146131" cy="143736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122">
              <a:extLst>
                <a:ext uri="{FF2B5EF4-FFF2-40B4-BE49-F238E27FC236}">
                  <a16:creationId xmlns:a16="http://schemas.microsoft.com/office/drawing/2014/main" id="{576680E9-E628-4CB3-6268-10D7265C8C65}"/>
                </a:ext>
              </a:extLst>
            </p:cNvPr>
            <p:cNvCxnSpPr>
              <a:cxnSpLocks/>
              <a:endCxn id="28" idx="2"/>
            </p:cNvCxnSpPr>
            <p:nvPr/>
          </p:nvCxnSpPr>
          <p:spPr>
            <a:xfrm rot="16200000">
              <a:off x="1319490" y="6388531"/>
              <a:ext cx="511869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123">
              <a:extLst>
                <a:ext uri="{FF2B5EF4-FFF2-40B4-BE49-F238E27FC236}">
                  <a16:creationId xmlns:a16="http://schemas.microsoft.com/office/drawing/2014/main" id="{23AB6D8E-3A7B-EC84-BF74-5F4B82ED27C3}"/>
                </a:ext>
              </a:extLst>
            </p:cNvPr>
            <p:cNvCxnSpPr>
              <a:cxnSpLocks/>
              <a:endCxn id="27" idx="2"/>
            </p:cNvCxnSpPr>
            <p:nvPr/>
          </p:nvCxnSpPr>
          <p:spPr>
            <a:xfrm rot="16200000">
              <a:off x="697739" y="6387843"/>
              <a:ext cx="508720" cy="4525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127">
              <a:extLst>
                <a:ext uri="{FF2B5EF4-FFF2-40B4-BE49-F238E27FC236}">
                  <a16:creationId xmlns:a16="http://schemas.microsoft.com/office/drawing/2014/main" id="{F6098BFE-6C28-5FAF-90FB-420F23165F4E}"/>
                </a:ext>
              </a:extLst>
            </p:cNvPr>
            <p:cNvCxnSpPr>
              <a:cxnSpLocks/>
              <a:stCxn id="28" idx="0"/>
              <a:endCxn id="27" idx="4"/>
            </p:cNvCxnSpPr>
            <p:nvPr/>
          </p:nvCxnSpPr>
          <p:spPr>
            <a:xfrm rot="16200000" flipH="1" flipV="1">
              <a:off x="1263320" y="5823642"/>
              <a:ext cx="3146" cy="476513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178">
              <a:extLst>
                <a:ext uri="{FF2B5EF4-FFF2-40B4-BE49-F238E27FC236}">
                  <a16:creationId xmlns:a16="http://schemas.microsoft.com/office/drawing/2014/main" id="{073465E1-A4CB-7326-34F7-E4B06FD0C3AA}"/>
                </a:ext>
              </a:extLst>
            </p:cNvPr>
            <p:cNvSpPr/>
            <p:nvPr/>
          </p:nvSpPr>
          <p:spPr>
            <a:xfrm rot="16200000">
              <a:off x="1047517" y="5546960"/>
              <a:ext cx="391464" cy="391464"/>
            </a:xfrm>
            <a:prstGeom prst="ellipse">
              <a:avLst/>
            </a:prstGeom>
            <a:solidFill>
              <a:srgbClr val="F2DCDA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185">
              <a:extLst>
                <a:ext uri="{FF2B5EF4-FFF2-40B4-BE49-F238E27FC236}">
                  <a16:creationId xmlns:a16="http://schemas.microsoft.com/office/drawing/2014/main" id="{0D224D92-D605-1BD8-FF9A-73B84098315F}"/>
                </a:ext>
              </a:extLst>
            </p:cNvPr>
            <p:cNvSpPr/>
            <p:nvPr/>
          </p:nvSpPr>
          <p:spPr>
            <a:xfrm rot="16200000">
              <a:off x="883155" y="5337924"/>
              <a:ext cx="144550" cy="144550"/>
            </a:xfrm>
            <a:prstGeom prst="ellipse">
              <a:avLst/>
            </a:prstGeom>
            <a:solidFill>
              <a:srgbClr val="F2F2F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Oval 186">
              <a:extLst>
                <a:ext uri="{FF2B5EF4-FFF2-40B4-BE49-F238E27FC236}">
                  <a16:creationId xmlns:a16="http://schemas.microsoft.com/office/drawing/2014/main" id="{C0155A0B-33CE-0647-05D4-0715078AABA0}"/>
                </a:ext>
              </a:extLst>
            </p:cNvPr>
            <p:cNvSpPr/>
            <p:nvPr/>
          </p:nvSpPr>
          <p:spPr>
            <a:xfrm rot="16200000">
              <a:off x="1504219" y="5334776"/>
              <a:ext cx="144550" cy="144550"/>
            </a:xfrm>
            <a:prstGeom prst="ellipse">
              <a:avLst/>
            </a:prstGeom>
            <a:solidFill>
              <a:srgbClr val="F2F2F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Arrow Connector 187">
              <a:extLst>
                <a:ext uri="{FF2B5EF4-FFF2-40B4-BE49-F238E27FC236}">
                  <a16:creationId xmlns:a16="http://schemas.microsoft.com/office/drawing/2014/main" id="{AB634A88-E94A-1A09-75A9-2A8D2CFB7A84}"/>
                </a:ext>
              </a:extLst>
            </p:cNvPr>
            <p:cNvCxnSpPr>
              <a:cxnSpLocks/>
              <a:endCxn id="36" idx="1"/>
            </p:cNvCxnSpPr>
            <p:nvPr/>
          </p:nvCxnSpPr>
          <p:spPr>
            <a:xfrm rot="16200000">
              <a:off x="987792" y="5895313"/>
              <a:ext cx="131269" cy="102835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188">
              <a:extLst>
                <a:ext uri="{FF2B5EF4-FFF2-40B4-BE49-F238E27FC236}">
                  <a16:creationId xmlns:a16="http://schemas.microsoft.com/office/drawing/2014/main" id="{0680EAC4-DC6F-74CC-9FB8-95FEA034A6AC}"/>
                </a:ext>
              </a:extLst>
            </p:cNvPr>
            <p:cNvCxnSpPr>
              <a:cxnSpLocks/>
              <a:stCxn id="37" idx="3"/>
              <a:endCxn id="36" idx="7"/>
            </p:cNvCxnSpPr>
            <p:nvPr/>
          </p:nvCxnSpPr>
          <p:spPr>
            <a:xfrm rot="16200000" flipH="1">
              <a:off x="984196" y="5483643"/>
              <a:ext cx="142985" cy="98309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189">
              <a:extLst>
                <a:ext uri="{FF2B5EF4-FFF2-40B4-BE49-F238E27FC236}">
                  <a16:creationId xmlns:a16="http://schemas.microsoft.com/office/drawing/2014/main" id="{7C1989A3-FC30-EDAD-7E0F-D38D63FE91D1}"/>
                </a:ext>
              </a:extLst>
            </p:cNvPr>
            <p:cNvCxnSpPr>
              <a:cxnSpLocks/>
              <a:endCxn id="36" idx="3"/>
            </p:cNvCxnSpPr>
            <p:nvPr/>
          </p:nvCxnSpPr>
          <p:spPr>
            <a:xfrm rot="16200000" flipV="1">
              <a:off x="1387886" y="5874863"/>
              <a:ext cx="131269" cy="143736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190">
              <a:extLst>
                <a:ext uri="{FF2B5EF4-FFF2-40B4-BE49-F238E27FC236}">
                  <a16:creationId xmlns:a16="http://schemas.microsoft.com/office/drawing/2014/main" id="{3A64452C-1A47-ED29-823D-C8BAC25EA1AC}"/>
                </a:ext>
              </a:extLst>
            </p:cNvPr>
            <p:cNvCxnSpPr>
              <a:cxnSpLocks/>
              <a:stCxn id="36" idx="5"/>
              <a:endCxn id="38" idx="1"/>
            </p:cNvCxnSpPr>
            <p:nvPr/>
          </p:nvCxnSpPr>
          <p:spPr>
            <a:xfrm rot="16200000">
              <a:off x="1380455" y="5459357"/>
              <a:ext cx="146131" cy="143736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191">
              <a:extLst>
                <a:ext uri="{FF2B5EF4-FFF2-40B4-BE49-F238E27FC236}">
                  <a16:creationId xmlns:a16="http://schemas.microsoft.com/office/drawing/2014/main" id="{F91627DF-1F1E-CFB8-18A1-C8AA09C0454D}"/>
                </a:ext>
              </a:extLst>
            </p:cNvPr>
            <p:cNvCxnSpPr>
              <a:cxnSpLocks/>
              <a:endCxn id="38" idx="2"/>
            </p:cNvCxnSpPr>
            <p:nvPr/>
          </p:nvCxnSpPr>
          <p:spPr>
            <a:xfrm rot="16200000">
              <a:off x="1320560" y="5735261"/>
              <a:ext cx="511869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192">
              <a:extLst>
                <a:ext uri="{FF2B5EF4-FFF2-40B4-BE49-F238E27FC236}">
                  <a16:creationId xmlns:a16="http://schemas.microsoft.com/office/drawing/2014/main" id="{BF40D52C-96E5-539B-124F-D3AE98AE878A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 rot="16200000">
              <a:off x="698808" y="5734573"/>
              <a:ext cx="508720" cy="4525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193">
              <a:extLst>
                <a:ext uri="{FF2B5EF4-FFF2-40B4-BE49-F238E27FC236}">
                  <a16:creationId xmlns:a16="http://schemas.microsoft.com/office/drawing/2014/main" id="{1DC5D160-C543-3109-9444-47B3B4D47A4F}"/>
                </a:ext>
              </a:extLst>
            </p:cNvPr>
            <p:cNvCxnSpPr>
              <a:cxnSpLocks/>
              <a:stCxn id="38" idx="0"/>
              <a:endCxn id="37" idx="4"/>
            </p:cNvCxnSpPr>
            <p:nvPr/>
          </p:nvCxnSpPr>
          <p:spPr>
            <a:xfrm rot="16200000" flipH="1" flipV="1">
              <a:off x="1264388" y="5170370"/>
              <a:ext cx="3146" cy="476513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196">
              <a:extLst>
                <a:ext uri="{FF2B5EF4-FFF2-40B4-BE49-F238E27FC236}">
                  <a16:creationId xmlns:a16="http://schemas.microsoft.com/office/drawing/2014/main" id="{0C7228C2-6D6F-C76D-3EB5-1AA74F4BEEDD}"/>
                </a:ext>
              </a:extLst>
            </p:cNvPr>
            <p:cNvSpPr/>
            <p:nvPr/>
          </p:nvSpPr>
          <p:spPr>
            <a:xfrm rot="16200000">
              <a:off x="2124553" y="6644466"/>
              <a:ext cx="144550" cy="144550"/>
            </a:xfrm>
            <a:prstGeom prst="ellipse">
              <a:avLst/>
            </a:prstGeom>
            <a:solidFill>
              <a:srgbClr val="F2F2F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55" name="Straight Arrow Connector 203">
              <a:extLst>
                <a:ext uri="{FF2B5EF4-FFF2-40B4-BE49-F238E27FC236}">
                  <a16:creationId xmlns:a16="http://schemas.microsoft.com/office/drawing/2014/main" id="{ABB93414-991E-9029-1D51-1820AC6B3B51}"/>
                </a:ext>
              </a:extLst>
            </p:cNvPr>
            <p:cNvCxnSpPr>
              <a:cxnSpLocks/>
              <a:stCxn id="48" idx="0"/>
            </p:cNvCxnSpPr>
            <p:nvPr/>
          </p:nvCxnSpPr>
          <p:spPr>
            <a:xfrm rot="16200000" flipH="1" flipV="1">
              <a:off x="1884721" y="6480058"/>
              <a:ext cx="3146" cy="476513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204">
              <a:extLst>
                <a:ext uri="{FF2B5EF4-FFF2-40B4-BE49-F238E27FC236}">
                  <a16:creationId xmlns:a16="http://schemas.microsoft.com/office/drawing/2014/main" id="{9E5CFDAA-3F9D-52FC-8B1B-AD27E84BC45E}"/>
                </a:ext>
              </a:extLst>
            </p:cNvPr>
            <p:cNvSpPr/>
            <p:nvPr/>
          </p:nvSpPr>
          <p:spPr>
            <a:xfrm rot="16200000">
              <a:off x="1674016" y="6203378"/>
              <a:ext cx="391464" cy="391464"/>
            </a:xfrm>
            <a:prstGeom prst="ellipse">
              <a:avLst/>
            </a:prstGeom>
            <a:solidFill>
              <a:srgbClr val="F2DCDA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Oval 205">
              <a:extLst>
                <a:ext uri="{FF2B5EF4-FFF2-40B4-BE49-F238E27FC236}">
                  <a16:creationId xmlns:a16="http://schemas.microsoft.com/office/drawing/2014/main" id="{E1365E25-8180-8D7B-F451-B64F1AF2C743}"/>
                </a:ext>
              </a:extLst>
            </p:cNvPr>
            <p:cNvSpPr/>
            <p:nvPr/>
          </p:nvSpPr>
          <p:spPr>
            <a:xfrm rot="16200000">
              <a:off x="2130719" y="5991194"/>
              <a:ext cx="144550" cy="144550"/>
            </a:xfrm>
            <a:prstGeom prst="ellipse">
              <a:avLst/>
            </a:prstGeom>
            <a:solidFill>
              <a:srgbClr val="F2F2F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58" name="Straight Arrow Connector 206">
              <a:extLst>
                <a:ext uri="{FF2B5EF4-FFF2-40B4-BE49-F238E27FC236}">
                  <a16:creationId xmlns:a16="http://schemas.microsoft.com/office/drawing/2014/main" id="{DE889DF4-01A2-5FBC-BE12-424037F2E863}"/>
                </a:ext>
              </a:extLst>
            </p:cNvPr>
            <p:cNvCxnSpPr>
              <a:cxnSpLocks/>
              <a:endCxn id="56" idx="1"/>
            </p:cNvCxnSpPr>
            <p:nvPr/>
          </p:nvCxnSpPr>
          <p:spPr>
            <a:xfrm rot="16200000">
              <a:off x="1614293" y="6551731"/>
              <a:ext cx="131269" cy="102835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207">
              <a:extLst>
                <a:ext uri="{FF2B5EF4-FFF2-40B4-BE49-F238E27FC236}">
                  <a16:creationId xmlns:a16="http://schemas.microsoft.com/office/drawing/2014/main" id="{CC68FA76-E67B-B6DB-D562-1F6F2FCB3275}"/>
                </a:ext>
              </a:extLst>
            </p:cNvPr>
            <p:cNvCxnSpPr>
              <a:cxnSpLocks/>
              <a:endCxn id="56" idx="7"/>
            </p:cNvCxnSpPr>
            <p:nvPr/>
          </p:nvCxnSpPr>
          <p:spPr>
            <a:xfrm rot="16200000" flipH="1">
              <a:off x="1610696" y="6140059"/>
              <a:ext cx="142985" cy="98309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208">
              <a:extLst>
                <a:ext uri="{FF2B5EF4-FFF2-40B4-BE49-F238E27FC236}">
                  <a16:creationId xmlns:a16="http://schemas.microsoft.com/office/drawing/2014/main" id="{93487DE0-CF80-0272-A9FA-340D14C3AE27}"/>
                </a:ext>
              </a:extLst>
            </p:cNvPr>
            <p:cNvCxnSpPr>
              <a:cxnSpLocks/>
              <a:endCxn id="56" idx="3"/>
            </p:cNvCxnSpPr>
            <p:nvPr/>
          </p:nvCxnSpPr>
          <p:spPr>
            <a:xfrm rot="16200000" flipV="1">
              <a:off x="2014385" y="6531281"/>
              <a:ext cx="131269" cy="143736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209">
              <a:extLst>
                <a:ext uri="{FF2B5EF4-FFF2-40B4-BE49-F238E27FC236}">
                  <a16:creationId xmlns:a16="http://schemas.microsoft.com/office/drawing/2014/main" id="{D21D11D4-D010-CED8-0D6A-3425A9EE4773}"/>
                </a:ext>
              </a:extLst>
            </p:cNvPr>
            <p:cNvCxnSpPr>
              <a:cxnSpLocks/>
              <a:stCxn id="56" idx="5"/>
              <a:endCxn id="57" idx="1"/>
            </p:cNvCxnSpPr>
            <p:nvPr/>
          </p:nvCxnSpPr>
          <p:spPr>
            <a:xfrm rot="16200000">
              <a:off x="2006954" y="6115773"/>
              <a:ext cx="146131" cy="143736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210">
              <a:extLst>
                <a:ext uri="{FF2B5EF4-FFF2-40B4-BE49-F238E27FC236}">
                  <a16:creationId xmlns:a16="http://schemas.microsoft.com/office/drawing/2014/main" id="{403F072D-62C6-040D-351B-FA899BE3A4A8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 rot="16200000">
              <a:off x="1947057" y="6391679"/>
              <a:ext cx="511869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211">
              <a:extLst>
                <a:ext uri="{FF2B5EF4-FFF2-40B4-BE49-F238E27FC236}">
                  <a16:creationId xmlns:a16="http://schemas.microsoft.com/office/drawing/2014/main" id="{EA03B9F4-DBE0-0582-BAB7-51E5539003AF}"/>
                </a:ext>
              </a:extLst>
            </p:cNvPr>
            <p:cNvCxnSpPr>
              <a:cxnSpLocks/>
              <a:stCxn id="57" idx="0"/>
            </p:cNvCxnSpPr>
            <p:nvPr/>
          </p:nvCxnSpPr>
          <p:spPr>
            <a:xfrm rot="16200000" flipH="1" flipV="1">
              <a:off x="1890887" y="5826788"/>
              <a:ext cx="3146" cy="476513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212">
              <a:extLst>
                <a:ext uri="{FF2B5EF4-FFF2-40B4-BE49-F238E27FC236}">
                  <a16:creationId xmlns:a16="http://schemas.microsoft.com/office/drawing/2014/main" id="{F9C9BC62-143E-CB86-4548-5C271CE81E55}"/>
                </a:ext>
              </a:extLst>
            </p:cNvPr>
            <p:cNvSpPr/>
            <p:nvPr/>
          </p:nvSpPr>
          <p:spPr>
            <a:xfrm rot="16200000">
              <a:off x="1675086" y="5550106"/>
              <a:ext cx="391464" cy="391464"/>
            </a:xfrm>
            <a:prstGeom prst="ellipse">
              <a:avLst/>
            </a:prstGeom>
            <a:solidFill>
              <a:srgbClr val="F2DCDA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Oval 213">
              <a:extLst>
                <a:ext uri="{FF2B5EF4-FFF2-40B4-BE49-F238E27FC236}">
                  <a16:creationId xmlns:a16="http://schemas.microsoft.com/office/drawing/2014/main" id="{ACA081E9-836E-D8CF-840A-5F8FF79C5C7D}"/>
                </a:ext>
              </a:extLst>
            </p:cNvPr>
            <p:cNvSpPr/>
            <p:nvPr/>
          </p:nvSpPr>
          <p:spPr>
            <a:xfrm rot="16200000">
              <a:off x="2131787" y="5337924"/>
              <a:ext cx="144550" cy="144550"/>
            </a:xfrm>
            <a:prstGeom prst="ellipse">
              <a:avLst/>
            </a:prstGeom>
            <a:solidFill>
              <a:srgbClr val="F2F2F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66" name="Straight Arrow Connector 214">
              <a:extLst>
                <a:ext uri="{FF2B5EF4-FFF2-40B4-BE49-F238E27FC236}">
                  <a16:creationId xmlns:a16="http://schemas.microsoft.com/office/drawing/2014/main" id="{4BC4FFA0-0509-24C4-BD8B-70A973975987}"/>
                </a:ext>
              </a:extLst>
            </p:cNvPr>
            <p:cNvCxnSpPr>
              <a:cxnSpLocks/>
              <a:endCxn id="64" idx="1"/>
            </p:cNvCxnSpPr>
            <p:nvPr/>
          </p:nvCxnSpPr>
          <p:spPr>
            <a:xfrm rot="16200000">
              <a:off x="1615360" y="5898459"/>
              <a:ext cx="131269" cy="102835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215">
              <a:extLst>
                <a:ext uri="{FF2B5EF4-FFF2-40B4-BE49-F238E27FC236}">
                  <a16:creationId xmlns:a16="http://schemas.microsoft.com/office/drawing/2014/main" id="{EB8851AB-7B22-A0CD-938A-C2E7486222E7}"/>
                </a:ext>
              </a:extLst>
            </p:cNvPr>
            <p:cNvCxnSpPr>
              <a:cxnSpLocks/>
              <a:endCxn id="64" idx="7"/>
            </p:cNvCxnSpPr>
            <p:nvPr/>
          </p:nvCxnSpPr>
          <p:spPr>
            <a:xfrm rot="16200000" flipH="1">
              <a:off x="1611765" y="5486789"/>
              <a:ext cx="142985" cy="98309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216">
              <a:extLst>
                <a:ext uri="{FF2B5EF4-FFF2-40B4-BE49-F238E27FC236}">
                  <a16:creationId xmlns:a16="http://schemas.microsoft.com/office/drawing/2014/main" id="{4EC3CCF7-2C77-C17C-75F1-9854C94E2645}"/>
                </a:ext>
              </a:extLst>
            </p:cNvPr>
            <p:cNvCxnSpPr>
              <a:cxnSpLocks/>
              <a:endCxn id="64" idx="3"/>
            </p:cNvCxnSpPr>
            <p:nvPr/>
          </p:nvCxnSpPr>
          <p:spPr>
            <a:xfrm rot="16200000" flipV="1">
              <a:off x="2015453" y="5878009"/>
              <a:ext cx="131269" cy="143736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217">
              <a:extLst>
                <a:ext uri="{FF2B5EF4-FFF2-40B4-BE49-F238E27FC236}">
                  <a16:creationId xmlns:a16="http://schemas.microsoft.com/office/drawing/2014/main" id="{5D825A9E-21D5-4182-F6B0-D750558B9849}"/>
                </a:ext>
              </a:extLst>
            </p:cNvPr>
            <p:cNvCxnSpPr>
              <a:cxnSpLocks/>
              <a:stCxn id="64" idx="5"/>
              <a:endCxn id="65" idx="1"/>
            </p:cNvCxnSpPr>
            <p:nvPr/>
          </p:nvCxnSpPr>
          <p:spPr>
            <a:xfrm rot="16200000">
              <a:off x="2008022" y="5462503"/>
              <a:ext cx="146131" cy="143736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218">
              <a:extLst>
                <a:ext uri="{FF2B5EF4-FFF2-40B4-BE49-F238E27FC236}">
                  <a16:creationId xmlns:a16="http://schemas.microsoft.com/office/drawing/2014/main" id="{B860059C-4EDA-ACC3-9F1F-E1C74A07A310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 rot="16200000">
              <a:off x="1948128" y="5738407"/>
              <a:ext cx="511869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219">
              <a:extLst>
                <a:ext uri="{FF2B5EF4-FFF2-40B4-BE49-F238E27FC236}">
                  <a16:creationId xmlns:a16="http://schemas.microsoft.com/office/drawing/2014/main" id="{660CEBF5-76E6-1858-9993-102455110318}"/>
                </a:ext>
              </a:extLst>
            </p:cNvPr>
            <p:cNvCxnSpPr>
              <a:cxnSpLocks/>
              <a:stCxn id="65" idx="0"/>
            </p:cNvCxnSpPr>
            <p:nvPr/>
          </p:nvCxnSpPr>
          <p:spPr>
            <a:xfrm rot="16200000" flipH="1" flipV="1">
              <a:off x="1891957" y="5173518"/>
              <a:ext cx="3146" cy="476513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222">
              <a:extLst>
                <a:ext uri="{FF2B5EF4-FFF2-40B4-BE49-F238E27FC236}">
                  <a16:creationId xmlns:a16="http://schemas.microsoft.com/office/drawing/2014/main" id="{AD2FD1DF-D984-F04E-307A-812D7E96DAEE}"/>
                </a:ext>
              </a:extLst>
            </p:cNvPr>
            <p:cNvSpPr/>
            <p:nvPr/>
          </p:nvSpPr>
          <p:spPr>
            <a:xfrm rot="16200000">
              <a:off x="2754425" y="6647612"/>
              <a:ext cx="144550" cy="144550"/>
            </a:xfrm>
            <a:prstGeom prst="ellipse">
              <a:avLst/>
            </a:prstGeom>
            <a:solidFill>
              <a:srgbClr val="F2F2F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81" name="Straight Arrow Connector 229">
              <a:extLst>
                <a:ext uri="{FF2B5EF4-FFF2-40B4-BE49-F238E27FC236}">
                  <a16:creationId xmlns:a16="http://schemas.microsoft.com/office/drawing/2014/main" id="{E087944D-6FB9-242A-581B-25A8810DA01A}"/>
                </a:ext>
              </a:extLst>
            </p:cNvPr>
            <p:cNvCxnSpPr>
              <a:cxnSpLocks/>
              <a:stCxn id="74" idx="0"/>
            </p:cNvCxnSpPr>
            <p:nvPr/>
          </p:nvCxnSpPr>
          <p:spPr>
            <a:xfrm rot="16200000" flipH="1" flipV="1">
              <a:off x="2514595" y="6483205"/>
              <a:ext cx="3146" cy="476513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230">
              <a:extLst>
                <a:ext uri="{FF2B5EF4-FFF2-40B4-BE49-F238E27FC236}">
                  <a16:creationId xmlns:a16="http://schemas.microsoft.com/office/drawing/2014/main" id="{1E29F6A5-85CC-442D-EF41-3E87EA3933BF}"/>
                </a:ext>
              </a:extLst>
            </p:cNvPr>
            <p:cNvSpPr/>
            <p:nvPr/>
          </p:nvSpPr>
          <p:spPr>
            <a:xfrm rot="16200000">
              <a:off x="2303889" y="6206524"/>
              <a:ext cx="391464" cy="391464"/>
            </a:xfrm>
            <a:prstGeom prst="ellipse">
              <a:avLst/>
            </a:prstGeom>
            <a:solidFill>
              <a:srgbClr val="F2DCDA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" name="Oval 231">
              <a:extLst>
                <a:ext uri="{FF2B5EF4-FFF2-40B4-BE49-F238E27FC236}">
                  <a16:creationId xmlns:a16="http://schemas.microsoft.com/office/drawing/2014/main" id="{47C3893A-6266-1B18-7719-182B5064830F}"/>
                </a:ext>
              </a:extLst>
            </p:cNvPr>
            <p:cNvSpPr/>
            <p:nvPr/>
          </p:nvSpPr>
          <p:spPr>
            <a:xfrm rot="16200000">
              <a:off x="2760591" y="5994342"/>
              <a:ext cx="144550" cy="144550"/>
            </a:xfrm>
            <a:prstGeom prst="ellipse">
              <a:avLst/>
            </a:prstGeom>
            <a:solidFill>
              <a:srgbClr val="F2F2F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84" name="Straight Arrow Connector 232">
              <a:extLst>
                <a:ext uri="{FF2B5EF4-FFF2-40B4-BE49-F238E27FC236}">
                  <a16:creationId xmlns:a16="http://schemas.microsoft.com/office/drawing/2014/main" id="{AE9E7296-72AC-7C2A-9B72-4803B3D7DDA7}"/>
                </a:ext>
              </a:extLst>
            </p:cNvPr>
            <p:cNvCxnSpPr>
              <a:cxnSpLocks/>
              <a:endCxn id="82" idx="1"/>
            </p:cNvCxnSpPr>
            <p:nvPr/>
          </p:nvCxnSpPr>
          <p:spPr>
            <a:xfrm rot="16200000">
              <a:off x="2244166" y="6554877"/>
              <a:ext cx="131269" cy="102835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233">
              <a:extLst>
                <a:ext uri="{FF2B5EF4-FFF2-40B4-BE49-F238E27FC236}">
                  <a16:creationId xmlns:a16="http://schemas.microsoft.com/office/drawing/2014/main" id="{0D63ABEC-2D43-5F03-6183-202B71D4F421}"/>
                </a:ext>
              </a:extLst>
            </p:cNvPr>
            <p:cNvCxnSpPr>
              <a:cxnSpLocks/>
              <a:endCxn id="82" idx="7"/>
            </p:cNvCxnSpPr>
            <p:nvPr/>
          </p:nvCxnSpPr>
          <p:spPr>
            <a:xfrm rot="16200000" flipH="1">
              <a:off x="2240570" y="6143207"/>
              <a:ext cx="142985" cy="98309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234">
              <a:extLst>
                <a:ext uri="{FF2B5EF4-FFF2-40B4-BE49-F238E27FC236}">
                  <a16:creationId xmlns:a16="http://schemas.microsoft.com/office/drawing/2014/main" id="{BEFB7C4F-1E65-79CC-D9CE-518792C45406}"/>
                </a:ext>
              </a:extLst>
            </p:cNvPr>
            <p:cNvCxnSpPr>
              <a:cxnSpLocks/>
              <a:endCxn id="82" idx="3"/>
            </p:cNvCxnSpPr>
            <p:nvPr/>
          </p:nvCxnSpPr>
          <p:spPr>
            <a:xfrm rot="16200000" flipV="1">
              <a:off x="2644257" y="6534427"/>
              <a:ext cx="131269" cy="143736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235">
              <a:extLst>
                <a:ext uri="{FF2B5EF4-FFF2-40B4-BE49-F238E27FC236}">
                  <a16:creationId xmlns:a16="http://schemas.microsoft.com/office/drawing/2014/main" id="{46199BF5-D828-ABA8-788C-A525EDE36387}"/>
                </a:ext>
              </a:extLst>
            </p:cNvPr>
            <p:cNvCxnSpPr>
              <a:cxnSpLocks/>
              <a:stCxn id="82" idx="5"/>
              <a:endCxn id="83" idx="1"/>
            </p:cNvCxnSpPr>
            <p:nvPr/>
          </p:nvCxnSpPr>
          <p:spPr>
            <a:xfrm rot="16200000">
              <a:off x="2636826" y="6118921"/>
              <a:ext cx="146131" cy="143736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236">
              <a:extLst>
                <a:ext uri="{FF2B5EF4-FFF2-40B4-BE49-F238E27FC236}">
                  <a16:creationId xmlns:a16="http://schemas.microsoft.com/office/drawing/2014/main" id="{FA44B412-68EE-9E72-229A-E03AA3F87409}"/>
                </a:ext>
              </a:extLst>
            </p:cNvPr>
            <p:cNvCxnSpPr>
              <a:cxnSpLocks/>
              <a:endCxn id="83" idx="2"/>
            </p:cNvCxnSpPr>
            <p:nvPr/>
          </p:nvCxnSpPr>
          <p:spPr>
            <a:xfrm rot="16200000">
              <a:off x="2576931" y="6394825"/>
              <a:ext cx="511869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237">
              <a:extLst>
                <a:ext uri="{FF2B5EF4-FFF2-40B4-BE49-F238E27FC236}">
                  <a16:creationId xmlns:a16="http://schemas.microsoft.com/office/drawing/2014/main" id="{8D39D550-5364-9DE6-378E-285E99F8E5E7}"/>
                </a:ext>
              </a:extLst>
            </p:cNvPr>
            <p:cNvCxnSpPr>
              <a:cxnSpLocks/>
              <a:stCxn id="83" idx="0"/>
            </p:cNvCxnSpPr>
            <p:nvPr/>
          </p:nvCxnSpPr>
          <p:spPr>
            <a:xfrm rot="16200000" flipH="1" flipV="1">
              <a:off x="2520761" y="5829934"/>
              <a:ext cx="3146" cy="476513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238">
              <a:extLst>
                <a:ext uri="{FF2B5EF4-FFF2-40B4-BE49-F238E27FC236}">
                  <a16:creationId xmlns:a16="http://schemas.microsoft.com/office/drawing/2014/main" id="{78E228D2-532F-BAC7-256E-D0855BDAC8FD}"/>
                </a:ext>
              </a:extLst>
            </p:cNvPr>
            <p:cNvSpPr/>
            <p:nvPr/>
          </p:nvSpPr>
          <p:spPr>
            <a:xfrm rot="16200000">
              <a:off x="2304958" y="5553254"/>
              <a:ext cx="391464" cy="391464"/>
            </a:xfrm>
            <a:prstGeom prst="ellipse">
              <a:avLst/>
            </a:prstGeom>
            <a:solidFill>
              <a:srgbClr val="F2DCDA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1" name="Oval 239">
              <a:extLst>
                <a:ext uri="{FF2B5EF4-FFF2-40B4-BE49-F238E27FC236}">
                  <a16:creationId xmlns:a16="http://schemas.microsoft.com/office/drawing/2014/main" id="{D90A4A25-0D9D-1EBB-29C6-91F3EBD73F4A}"/>
                </a:ext>
              </a:extLst>
            </p:cNvPr>
            <p:cNvSpPr/>
            <p:nvPr/>
          </p:nvSpPr>
          <p:spPr>
            <a:xfrm rot="16200000">
              <a:off x="2761661" y="5341071"/>
              <a:ext cx="144550" cy="144550"/>
            </a:xfrm>
            <a:prstGeom prst="ellipse">
              <a:avLst/>
            </a:prstGeom>
            <a:solidFill>
              <a:srgbClr val="F2F2F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92" name="Straight Arrow Connector 240">
              <a:extLst>
                <a:ext uri="{FF2B5EF4-FFF2-40B4-BE49-F238E27FC236}">
                  <a16:creationId xmlns:a16="http://schemas.microsoft.com/office/drawing/2014/main" id="{9596A4DB-1CBC-C585-C132-B3CCE1F2A6D6}"/>
                </a:ext>
              </a:extLst>
            </p:cNvPr>
            <p:cNvCxnSpPr>
              <a:cxnSpLocks/>
              <a:endCxn id="90" idx="1"/>
            </p:cNvCxnSpPr>
            <p:nvPr/>
          </p:nvCxnSpPr>
          <p:spPr>
            <a:xfrm rot="16200000">
              <a:off x="2245235" y="5901607"/>
              <a:ext cx="131269" cy="102835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241">
              <a:extLst>
                <a:ext uri="{FF2B5EF4-FFF2-40B4-BE49-F238E27FC236}">
                  <a16:creationId xmlns:a16="http://schemas.microsoft.com/office/drawing/2014/main" id="{7D47699C-AE17-679C-89E0-ED74AFDFBA99}"/>
                </a:ext>
              </a:extLst>
            </p:cNvPr>
            <p:cNvCxnSpPr>
              <a:cxnSpLocks/>
              <a:endCxn id="90" idx="7"/>
            </p:cNvCxnSpPr>
            <p:nvPr/>
          </p:nvCxnSpPr>
          <p:spPr>
            <a:xfrm rot="16200000" flipH="1">
              <a:off x="2241639" y="5489935"/>
              <a:ext cx="142985" cy="98309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242">
              <a:extLst>
                <a:ext uri="{FF2B5EF4-FFF2-40B4-BE49-F238E27FC236}">
                  <a16:creationId xmlns:a16="http://schemas.microsoft.com/office/drawing/2014/main" id="{560F3C13-B288-72D3-EFB7-81188F20EE1F}"/>
                </a:ext>
              </a:extLst>
            </p:cNvPr>
            <p:cNvCxnSpPr>
              <a:cxnSpLocks/>
              <a:endCxn id="90" idx="3"/>
            </p:cNvCxnSpPr>
            <p:nvPr/>
          </p:nvCxnSpPr>
          <p:spPr>
            <a:xfrm rot="16200000" flipV="1">
              <a:off x="2645326" y="5881157"/>
              <a:ext cx="131269" cy="143736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243">
              <a:extLst>
                <a:ext uri="{FF2B5EF4-FFF2-40B4-BE49-F238E27FC236}">
                  <a16:creationId xmlns:a16="http://schemas.microsoft.com/office/drawing/2014/main" id="{D634BF6B-3222-CD71-34C0-07A76E6D4139}"/>
                </a:ext>
              </a:extLst>
            </p:cNvPr>
            <p:cNvCxnSpPr>
              <a:cxnSpLocks/>
              <a:stCxn id="90" idx="5"/>
              <a:endCxn id="91" idx="1"/>
            </p:cNvCxnSpPr>
            <p:nvPr/>
          </p:nvCxnSpPr>
          <p:spPr>
            <a:xfrm rot="16200000">
              <a:off x="2637895" y="5465649"/>
              <a:ext cx="146131" cy="143736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244">
              <a:extLst>
                <a:ext uri="{FF2B5EF4-FFF2-40B4-BE49-F238E27FC236}">
                  <a16:creationId xmlns:a16="http://schemas.microsoft.com/office/drawing/2014/main" id="{B584858E-397E-E86D-D7C7-ACEF81B3E84F}"/>
                </a:ext>
              </a:extLst>
            </p:cNvPr>
            <p:cNvCxnSpPr>
              <a:cxnSpLocks/>
              <a:endCxn id="91" idx="2"/>
            </p:cNvCxnSpPr>
            <p:nvPr/>
          </p:nvCxnSpPr>
          <p:spPr>
            <a:xfrm rot="16200000">
              <a:off x="2577999" y="5741555"/>
              <a:ext cx="511869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245">
              <a:extLst>
                <a:ext uri="{FF2B5EF4-FFF2-40B4-BE49-F238E27FC236}">
                  <a16:creationId xmlns:a16="http://schemas.microsoft.com/office/drawing/2014/main" id="{0B425AAF-4FEE-7196-EC7C-3FD5513E5F31}"/>
                </a:ext>
              </a:extLst>
            </p:cNvPr>
            <p:cNvCxnSpPr>
              <a:cxnSpLocks/>
              <a:stCxn id="91" idx="0"/>
            </p:cNvCxnSpPr>
            <p:nvPr/>
          </p:nvCxnSpPr>
          <p:spPr>
            <a:xfrm rot="16200000" flipH="1" flipV="1">
              <a:off x="2521830" y="5176664"/>
              <a:ext cx="3146" cy="476513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Rectangle 144">
            <a:extLst>
              <a:ext uri="{FF2B5EF4-FFF2-40B4-BE49-F238E27FC236}">
                <a16:creationId xmlns:a16="http://schemas.microsoft.com/office/drawing/2014/main" id="{4162C2F8-C408-24FA-E854-9CA9AA1D325E}"/>
              </a:ext>
            </a:extLst>
          </p:cNvPr>
          <p:cNvSpPr/>
          <p:nvPr/>
        </p:nvSpPr>
        <p:spPr>
          <a:xfrm>
            <a:off x="351684" y="5232402"/>
            <a:ext cx="3108837" cy="159467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Spatial </a:t>
            </a:r>
          </a:p>
          <a:p>
            <a:pPr algn="r"/>
            <a:r>
              <a:rPr lang="en-US" dirty="0">
                <a:solidFill>
                  <a:schemeClr val="tx1"/>
                </a:solidFill>
              </a:rPr>
              <a:t>Compute </a:t>
            </a:r>
          </a:p>
          <a:p>
            <a:pPr algn="r"/>
            <a:r>
              <a:rPr lang="en-US" dirty="0">
                <a:solidFill>
                  <a:schemeClr val="tx1"/>
                </a:solidFill>
              </a:rPr>
              <a:t>System</a:t>
            </a:r>
          </a:p>
        </p:txBody>
      </p: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38763414-4036-8DD2-E49C-36B771CAEAED}"/>
              </a:ext>
            </a:extLst>
          </p:cNvPr>
          <p:cNvGrpSpPr/>
          <p:nvPr/>
        </p:nvGrpSpPr>
        <p:grpSpPr>
          <a:xfrm>
            <a:off x="3972933" y="3955879"/>
            <a:ext cx="2244315" cy="2752202"/>
            <a:chOff x="3972933" y="3955879"/>
            <a:chExt cx="2244315" cy="275220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74415E7-C773-7E2A-869A-0FC3CA161185}"/>
                </a:ext>
              </a:extLst>
            </p:cNvPr>
            <p:cNvGrpSpPr/>
            <p:nvPr/>
          </p:nvGrpSpPr>
          <p:grpSpPr>
            <a:xfrm>
              <a:off x="4364513" y="5671232"/>
              <a:ext cx="1527831" cy="1036849"/>
              <a:chOff x="875921" y="5334776"/>
              <a:chExt cx="2030290" cy="1457386"/>
            </a:xfrm>
          </p:grpSpPr>
          <p:sp>
            <p:nvSpPr>
              <p:cNvPr id="13" name="Oval 99">
                <a:extLst>
                  <a:ext uri="{FF2B5EF4-FFF2-40B4-BE49-F238E27FC236}">
                    <a16:creationId xmlns:a16="http://schemas.microsoft.com/office/drawing/2014/main" id="{B893145E-EE28-D5BB-78E7-3B451497F77E}"/>
                  </a:ext>
                </a:extLst>
              </p:cNvPr>
              <p:cNvSpPr/>
              <p:nvPr/>
            </p:nvSpPr>
            <p:spPr>
              <a:xfrm rot="16200000">
                <a:off x="875921" y="6644466"/>
                <a:ext cx="144550" cy="144550"/>
              </a:xfrm>
              <a:prstGeom prst="ellipse">
                <a:avLst/>
              </a:prstGeom>
              <a:solidFill>
                <a:srgbClr val="F2F2F2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02">
                <a:extLst>
                  <a:ext uri="{FF2B5EF4-FFF2-40B4-BE49-F238E27FC236}">
                    <a16:creationId xmlns:a16="http://schemas.microsoft.com/office/drawing/2014/main" id="{292B3130-EC33-523C-88EF-8C8112B6AB70}"/>
                  </a:ext>
                </a:extLst>
              </p:cNvPr>
              <p:cNvSpPr/>
              <p:nvPr/>
            </p:nvSpPr>
            <p:spPr>
              <a:xfrm rot="16200000">
                <a:off x="1496983" y="6641318"/>
                <a:ext cx="144550" cy="144550"/>
              </a:xfrm>
              <a:prstGeom prst="ellipse">
                <a:avLst/>
              </a:prstGeom>
              <a:solidFill>
                <a:srgbClr val="F2F2F2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5" name="Straight Arrow Connector 110">
                <a:extLst>
                  <a:ext uri="{FF2B5EF4-FFF2-40B4-BE49-F238E27FC236}">
                    <a16:creationId xmlns:a16="http://schemas.microsoft.com/office/drawing/2014/main" id="{32966101-20E6-E0DF-78DB-8DD5BDD58C70}"/>
                  </a:ext>
                </a:extLst>
              </p:cNvPr>
              <p:cNvCxnSpPr>
                <a:cxnSpLocks/>
                <a:stCxn id="14" idx="0"/>
                <a:endCxn id="13" idx="4"/>
              </p:cNvCxnSpPr>
              <p:nvPr/>
            </p:nvCxnSpPr>
            <p:spPr>
              <a:xfrm rot="16200000" flipH="1" flipV="1">
                <a:off x="1257154" y="6476912"/>
                <a:ext cx="3146" cy="476513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11">
                <a:extLst>
                  <a:ext uri="{FF2B5EF4-FFF2-40B4-BE49-F238E27FC236}">
                    <a16:creationId xmlns:a16="http://schemas.microsoft.com/office/drawing/2014/main" id="{C8D0D878-CB8D-A6A2-5BB8-2CAB214698BF}"/>
                  </a:ext>
                </a:extLst>
              </p:cNvPr>
              <p:cNvSpPr/>
              <p:nvPr/>
            </p:nvSpPr>
            <p:spPr>
              <a:xfrm rot="16200000">
                <a:off x="1046449" y="6200230"/>
                <a:ext cx="391464" cy="391464"/>
              </a:xfrm>
              <a:prstGeom prst="ellipse">
                <a:avLst/>
              </a:prstGeom>
              <a:solidFill>
                <a:srgbClr val="F2DCDA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112">
                <a:extLst>
                  <a:ext uri="{FF2B5EF4-FFF2-40B4-BE49-F238E27FC236}">
                    <a16:creationId xmlns:a16="http://schemas.microsoft.com/office/drawing/2014/main" id="{C0C60696-B462-23B5-C808-0C4252B97F68}"/>
                  </a:ext>
                </a:extLst>
              </p:cNvPr>
              <p:cNvSpPr/>
              <p:nvPr/>
            </p:nvSpPr>
            <p:spPr>
              <a:xfrm rot="16200000">
                <a:off x="882086" y="5991194"/>
                <a:ext cx="144550" cy="144550"/>
              </a:xfrm>
              <a:prstGeom prst="ellipse">
                <a:avLst/>
              </a:prstGeom>
              <a:solidFill>
                <a:srgbClr val="F2F2F2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113">
                <a:extLst>
                  <a:ext uri="{FF2B5EF4-FFF2-40B4-BE49-F238E27FC236}">
                    <a16:creationId xmlns:a16="http://schemas.microsoft.com/office/drawing/2014/main" id="{06E1C02F-5BA9-5EEB-6698-BA09085DF719}"/>
                  </a:ext>
                </a:extLst>
              </p:cNvPr>
              <p:cNvSpPr/>
              <p:nvPr/>
            </p:nvSpPr>
            <p:spPr>
              <a:xfrm rot="16200000">
                <a:off x="1503150" y="5988048"/>
                <a:ext cx="144550" cy="144550"/>
              </a:xfrm>
              <a:prstGeom prst="ellipse">
                <a:avLst/>
              </a:prstGeom>
              <a:solidFill>
                <a:srgbClr val="F2F2F2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1" name="Straight Arrow Connector 114">
                <a:extLst>
                  <a:ext uri="{FF2B5EF4-FFF2-40B4-BE49-F238E27FC236}">
                    <a16:creationId xmlns:a16="http://schemas.microsoft.com/office/drawing/2014/main" id="{2E30EC35-B6EE-BA62-8299-45553D5BD12E}"/>
                  </a:ext>
                </a:extLst>
              </p:cNvPr>
              <p:cNvCxnSpPr>
                <a:cxnSpLocks/>
                <a:endCxn id="18" idx="1"/>
              </p:cNvCxnSpPr>
              <p:nvPr/>
            </p:nvCxnSpPr>
            <p:spPr>
              <a:xfrm rot="16200000">
                <a:off x="986725" y="6548583"/>
                <a:ext cx="131269" cy="102835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115">
                <a:extLst>
                  <a:ext uri="{FF2B5EF4-FFF2-40B4-BE49-F238E27FC236}">
                    <a16:creationId xmlns:a16="http://schemas.microsoft.com/office/drawing/2014/main" id="{828F3775-2F1E-9CCC-01F9-8C9731974159}"/>
                  </a:ext>
                </a:extLst>
              </p:cNvPr>
              <p:cNvCxnSpPr>
                <a:cxnSpLocks/>
                <a:stCxn id="19" idx="3"/>
                <a:endCxn id="18" idx="7"/>
              </p:cNvCxnSpPr>
              <p:nvPr/>
            </p:nvCxnSpPr>
            <p:spPr>
              <a:xfrm rot="16200000" flipH="1">
                <a:off x="983128" y="6136913"/>
                <a:ext cx="142985" cy="98309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120">
                <a:extLst>
                  <a:ext uri="{FF2B5EF4-FFF2-40B4-BE49-F238E27FC236}">
                    <a16:creationId xmlns:a16="http://schemas.microsoft.com/office/drawing/2014/main" id="{EE59AB2A-31D8-25AC-313C-FC431F35AD79}"/>
                  </a:ext>
                </a:extLst>
              </p:cNvPr>
              <p:cNvCxnSpPr>
                <a:cxnSpLocks/>
                <a:endCxn id="18" idx="3"/>
              </p:cNvCxnSpPr>
              <p:nvPr/>
            </p:nvCxnSpPr>
            <p:spPr>
              <a:xfrm rot="16200000" flipV="1">
                <a:off x="1386816" y="6528133"/>
                <a:ext cx="131269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121">
                <a:extLst>
                  <a:ext uri="{FF2B5EF4-FFF2-40B4-BE49-F238E27FC236}">
                    <a16:creationId xmlns:a16="http://schemas.microsoft.com/office/drawing/2014/main" id="{F8D1A77F-169B-F388-528C-0FD817408E39}"/>
                  </a:ext>
                </a:extLst>
              </p:cNvPr>
              <p:cNvCxnSpPr>
                <a:cxnSpLocks/>
                <a:stCxn id="18" idx="5"/>
                <a:endCxn id="20" idx="1"/>
              </p:cNvCxnSpPr>
              <p:nvPr/>
            </p:nvCxnSpPr>
            <p:spPr>
              <a:xfrm rot="16200000">
                <a:off x="1379385" y="6112627"/>
                <a:ext cx="146131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122">
                <a:extLst>
                  <a:ext uri="{FF2B5EF4-FFF2-40B4-BE49-F238E27FC236}">
                    <a16:creationId xmlns:a16="http://schemas.microsoft.com/office/drawing/2014/main" id="{2FB87FBF-92D8-F83A-98E5-A08FCA57161D}"/>
                  </a:ext>
                </a:extLst>
              </p:cNvPr>
              <p:cNvCxnSpPr>
                <a:cxnSpLocks/>
                <a:endCxn id="20" idx="2"/>
              </p:cNvCxnSpPr>
              <p:nvPr/>
            </p:nvCxnSpPr>
            <p:spPr>
              <a:xfrm rot="16200000">
                <a:off x="1319490" y="6388531"/>
                <a:ext cx="511869" cy="0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123">
                <a:extLst>
                  <a:ext uri="{FF2B5EF4-FFF2-40B4-BE49-F238E27FC236}">
                    <a16:creationId xmlns:a16="http://schemas.microsoft.com/office/drawing/2014/main" id="{7994739F-9AEA-252F-2B59-20F86C9B5CCE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 rot="16200000">
                <a:off x="697739" y="6387843"/>
                <a:ext cx="508720" cy="4525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127">
                <a:extLst>
                  <a:ext uri="{FF2B5EF4-FFF2-40B4-BE49-F238E27FC236}">
                    <a16:creationId xmlns:a16="http://schemas.microsoft.com/office/drawing/2014/main" id="{705307B4-10F9-17A4-A88C-EA4DCFA15B5A}"/>
                  </a:ext>
                </a:extLst>
              </p:cNvPr>
              <p:cNvCxnSpPr>
                <a:cxnSpLocks/>
                <a:stCxn id="20" idx="0"/>
                <a:endCxn id="19" idx="4"/>
              </p:cNvCxnSpPr>
              <p:nvPr/>
            </p:nvCxnSpPr>
            <p:spPr>
              <a:xfrm rot="16200000" flipH="1" flipV="1">
                <a:off x="1263320" y="5823642"/>
                <a:ext cx="3146" cy="476513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178">
                <a:extLst>
                  <a:ext uri="{FF2B5EF4-FFF2-40B4-BE49-F238E27FC236}">
                    <a16:creationId xmlns:a16="http://schemas.microsoft.com/office/drawing/2014/main" id="{456B65CE-E0A7-EAF7-6923-42465ACB54E3}"/>
                  </a:ext>
                </a:extLst>
              </p:cNvPr>
              <p:cNvSpPr/>
              <p:nvPr/>
            </p:nvSpPr>
            <p:spPr>
              <a:xfrm rot="16200000">
                <a:off x="1047517" y="5546960"/>
                <a:ext cx="391464" cy="391464"/>
              </a:xfrm>
              <a:prstGeom prst="ellipse">
                <a:avLst/>
              </a:prstGeom>
              <a:solidFill>
                <a:srgbClr val="F2DCDA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Oval 185">
                <a:extLst>
                  <a:ext uri="{FF2B5EF4-FFF2-40B4-BE49-F238E27FC236}">
                    <a16:creationId xmlns:a16="http://schemas.microsoft.com/office/drawing/2014/main" id="{1BBFBA19-09FB-823C-A94E-7DF9C770DFF6}"/>
                  </a:ext>
                </a:extLst>
              </p:cNvPr>
              <p:cNvSpPr/>
              <p:nvPr/>
            </p:nvSpPr>
            <p:spPr>
              <a:xfrm rot="16200000">
                <a:off x="883155" y="5337924"/>
                <a:ext cx="144550" cy="144550"/>
              </a:xfrm>
              <a:prstGeom prst="ellipse">
                <a:avLst/>
              </a:prstGeom>
              <a:solidFill>
                <a:srgbClr val="F2F2F2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Oval 186">
                <a:extLst>
                  <a:ext uri="{FF2B5EF4-FFF2-40B4-BE49-F238E27FC236}">
                    <a16:creationId xmlns:a16="http://schemas.microsoft.com/office/drawing/2014/main" id="{34056EDF-DB80-02E5-FE0D-E58A1F7F4D4E}"/>
                  </a:ext>
                </a:extLst>
              </p:cNvPr>
              <p:cNvSpPr/>
              <p:nvPr/>
            </p:nvSpPr>
            <p:spPr>
              <a:xfrm rot="16200000">
                <a:off x="1504219" y="5334776"/>
                <a:ext cx="144550" cy="144550"/>
              </a:xfrm>
              <a:prstGeom prst="ellipse">
                <a:avLst/>
              </a:prstGeom>
              <a:solidFill>
                <a:srgbClr val="F2F2F2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3" name="Straight Arrow Connector 187">
                <a:extLst>
                  <a:ext uri="{FF2B5EF4-FFF2-40B4-BE49-F238E27FC236}">
                    <a16:creationId xmlns:a16="http://schemas.microsoft.com/office/drawing/2014/main" id="{18FD7730-AEB9-CCAC-0026-36A1EFE22222}"/>
                  </a:ext>
                </a:extLst>
              </p:cNvPr>
              <p:cNvCxnSpPr>
                <a:cxnSpLocks/>
                <a:endCxn id="50" idx="1"/>
              </p:cNvCxnSpPr>
              <p:nvPr/>
            </p:nvCxnSpPr>
            <p:spPr>
              <a:xfrm rot="16200000">
                <a:off x="987792" y="5895313"/>
                <a:ext cx="131269" cy="102835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188">
                <a:extLst>
                  <a:ext uri="{FF2B5EF4-FFF2-40B4-BE49-F238E27FC236}">
                    <a16:creationId xmlns:a16="http://schemas.microsoft.com/office/drawing/2014/main" id="{F6AEEBB1-0437-DCFD-DD49-35D349EA4A78}"/>
                  </a:ext>
                </a:extLst>
              </p:cNvPr>
              <p:cNvCxnSpPr>
                <a:cxnSpLocks/>
                <a:stCxn id="51" idx="3"/>
                <a:endCxn id="50" idx="7"/>
              </p:cNvCxnSpPr>
              <p:nvPr/>
            </p:nvCxnSpPr>
            <p:spPr>
              <a:xfrm rot="16200000" flipH="1">
                <a:off x="984196" y="5483643"/>
                <a:ext cx="142985" cy="98309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189">
                <a:extLst>
                  <a:ext uri="{FF2B5EF4-FFF2-40B4-BE49-F238E27FC236}">
                    <a16:creationId xmlns:a16="http://schemas.microsoft.com/office/drawing/2014/main" id="{CB9CB7AB-0C80-3084-2434-A31ECAE44B7A}"/>
                  </a:ext>
                </a:extLst>
              </p:cNvPr>
              <p:cNvCxnSpPr>
                <a:cxnSpLocks/>
                <a:endCxn id="50" idx="3"/>
              </p:cNvCxnSpPr>
              <p:nvPr/>
            </p:nvCxnSpPr>
            <p:spPr>
              <a:xfrm rot="16200000" flipV="1">
                <a:off x="1387886" y="5874863"/>
                <a:ext cx="131269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190">
                <a:extLst>
                  <a:ext uri="{FF2B5EF4-FFF2-40B4-BE49-F238E27FC236}">
                    <a16:creationId xmlns:a16="http://schemas.microsoft.com/office/drawing/2014/main" id="{58D19659-C00B-4FC8-0C43-C88B5807A69D}"/>
                  </a:ext>
                </a:extLst>
              </p:cNvPr>
              <p:cNvCxnSpPr>
                <a:cxnSpLocks/>
                <a:stCxn id="50" idx="5"/>
                <a:endCxn id="52" idx="1"/>
              </p:cNvCxnSpPr>
              <p:nvPr/>
            </p:nvCxnSpPr>
            <p:spPr>
              <a:xfrm rot="16200000">
                <a:off x="1380455" y="5459357"/>
                <a:ext cx="146131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191">
                <a:extLst>
                  <a:ext uri="{FF2B5EF4-FFF2-40B4-BE49-F238E27FC236}">
                    <a16:creationId xmlns:a16="http://schemas.microsoft.com/office/drawing/2014/main" id="{36CD4326-92B2-212D-594A-83D48C085897}"/>
                  </a:ext>
                </a:extLst>
              </p:cNvPr>
              <p:cNvCxnSpPr>
                <a:cxnSpLocks/>
                <a:endCxn id="52" idx="2"/>
              </p:cNvCxnSpPr>
              <p:nvPr/>
            </p:nvCxnSpPr>
            <p:spPr>
              <a:xfrm rot="16200000">
                <a:off x="1320560" y="5735261"/>
                <a:ext cx="511869" cy="0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192">
                <a:extLst>
                  <a:ext uri="{FF2B5EF4-FFF2-40B4-BE49-F238E27FC236}">
                    <a16:creationId xmlns:a16="http://schemas.microsoft.com/office/drawing/2014/main" id="{6FDE65A1-9C67-B6B5-AAEF-EF477D8802C7}"/>
                  </a:ext>
                </a:extLst>
              </p:cNvPr>
              <p:cNvCxnSpPr>
                <a:cxnSpLocks/>
                <a:endCxn id="51" idx="2"/>
              </p:cNvCxnSpPr>
              <p:nvPr/>
            </p:nvCxnSpPr>
            <p:spPr>
              <a:xfrm rot="16200000">
                <a:off x="698808" y="5734573"/>
                <a:ext cx="508720" cy="4525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193">
                <a:extLst>
                  <a:ext uri="{FF2B5EF4-FFF2-40B4-BE49-F238E27FC236}">
                    <a16:creationId xmlns:a16="http://schemas.microsoft.com/office/drawing/2014/main" id="{ECB647AD-8D93-7BCD-DB62-222321684B0C}"/>
                  </a:ext>
                </a:extLst>
              </p:cNvPr>
              <p:cNvCxnSpPr>
                <a:cxnSpLocks/>
                <a:stCxn id="52" idx="0"/>
                <a:endCxn id="51" idx="4"/>
              </p:cNvCxnSpPr>
              <p:nvPr/>
            </p:nvCxnSpPr>
            <p:spPr>
              <a:xfrm rot="16200000" flipH="1" flipV="1">
                <a:off x="1264388" y="5170370"/>
                <a:ext cx="3146" cy="476513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Oval 196">
                <a:extLst>
                  <a:ext uri="{FF2B5EF4-FFF2-40B4-BE49-F238E27FC236}">
                    <a16:creationId xmlns:a16="http://schemas.microsoft.com/office/drawing/2014/main" id="{64FDF7A1-653F-9F4B-71AD-80F90286BA85}"/>
                  </a:ext>
                </a:extLst>
              </p:cNvPr>
              <p:cNvSpPr/>
              <p:nvPr/>
            </p:nvSpPr>
            <p:spPr>
              <a:xfrm rot="16200000">
                <a:off x="2124553" y="6644466"/>
                <a:ext cx="144550" cy="144550"/>
              </a:xfrm>
              <a:prstGeom prst="ellipse">
                <a:avLst/>
              </a:prstGeom>
              <a:solidFill>
                <a:srgbClr val="F2F2F2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9" name="Straight Arrow Connector 203">
                <a:extLst>
                  <a:ext uri="{FF2B5EF4-FFF2-40B4-BE49-F238E27FC236}">
                    <a16:creationId xmlns:a16="http://schemas.microsoft.com/office/drawing/2014/main" id="{7EC0F1BC-F971-DC52-7223-208170ADDE9E}"/>
                  </a:ext>
                </a:extLst>
              </p:cNvPr>
              <p:cNvCxnSpPr>
                <a:cxnSpLocks/>
                <a:stCxn id="78" idx="0"/>
              </p:cNvCxnSpPr>
              <p:nvPr/>
            </p:nvCxnSpPr>
            <p:spPr>
              <a:xfrm rot="16200000" flipH="1" flipV="1">
                <a:off x="1884721" y="6480058"/>
                <a:ext cx="3146" cy="476513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Oval 204">
                <a:extLst>
                  <a:ext uri="{FF2B5EF4-FFF2-40B4-BE49-F238E27FC236}">
                    <a16:creationId xmlns:a16="http://schemas.microsoft.com/office/drawing/2014/main" id="{39EAF1D2-345A-5490-94CC-D4B309F90150}"/>
                  </a:ext>
                </a:extLst>
              </p:cNvPr>
              <p:cNvSpPr/>
              <p:nvPr/>
            </p:nvSpPr>
            <p:spPr>
              <a:xfrm rot="16200000">
                <a:off x="1674016" y="6203378"/>
                <a:ext cx="391464" cy="391464"/>
              </a:xfrm>
              <a:prstGeom prst="ellipse">
                <a:avLst/>
              </a:prstGeom>
              <a:solidFill>
                <a:srgbClr val="F2DCDA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Oval 205">
                <a:extLst>
                  <a:ext uri="{FF2B5EF4-FFF2-40B4-BE49-F238E27FC236}">
                    <a16:creationId xmlns:a16="http://schemas.microsoft.com/office/drawing/2014/main" id="{6B08E0B8-F598-1B99-41F1-5E3111521B8A}"/>
                  </a:ext>
                </a:extLst>
              </p:cNvPr>
              <p:cNvSpPr/>
              <p:nvPr/>
            </p:nvSpPr>
            <p:spPr>
              <a:xfrm rot="16200000">
                <a:off x="2130719" y="5991194"/>
                <a:ext cx="144550" cy="144550"/>
              </a:xfrm>
              <a:prstGeom prst="ellipse">
                <a:avLst/>
              </a:prstGeom>
              <a:solidFill>
                <a:srgbClr val="F2F2F2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9" name="Straight Arrow Connector 206">
                <a:extLst>
                  <a:ext uri="{FF2B5EF4-FFF2-40B4-BE49-F238E27FC236}">
                    <a16:creationId xmlns:a16="http://schemas.microsoft.com/office/drawing/2014/main" id="{315FEF72-02D4-3AA2-0CFB-106048B4BC44}"/>
                  </a:ext>
                </a:extLst>
              </p:cNvPr>
              <p:cNvCxnSpPr>
                <a:cxnSpLocks/>
                <a:endCxn id="80" idx="1"/>
              </p:cNvCxnSpPr>
              <p:nvPr/>
            </p:nvCxnSpPr>
            <p:spPr>
              <a:xfrm rot="16200000">
                <a:off x="1614293" y="6551731"/>
                <a:ext cx="131269" cy="102835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207">
                <a:extLst>
                  <a:ext uri="{FF2B5EF4-FFF2-40B4-BE49-F238E27FC236}">
                    <a16:creationId xmlns:a16="http://schemas.microsoft.com/office/drawing/2014/main" id="{F027B8D5-92A8-B770-8E31-011E70C669D3}"/>
                  </a:ext>
                </a:extLst>
              </p:cNvPr>
              <p:cNvCxnSpPr>
                <a:cxnSpLocks/>
                <a:endCxn id="80" idx="7"/>
              </p:cNvCxnSpPr>
              <p:nvPr/>
            </p:nvCxnSpPr>
            <p:spPr>
              <a:xfrm rot="16200000" flipH="1">
                <a:off x="1610696" y="6140059"/>
                <a:ext cx="142985" cy="98309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208">
                <a:extLst>
                  <a:ext uri="{FF2B5EF4-FFF2-40B4-BE49-F238E27FC236}">
                    <a16:creationId xmlns:a16="http://schemas.microsoft.com/office/drawing/2014/main" id="{789D3A92-1B93-C59D-59B5-1CF019D74E64}"/>
                  </a:ext>
                </a:extLst>
              </p:cNvPr>
              <p:cNvCxnSpPr>
                <a:cxnSpLocks/>
                <a:endCxn id="80" idx="3"/>
              </p:cNvCxnSpPr>
              <p:nvPr/>
            </p:nvCxnSpPr>
            <p:spPr>
              <a:xfrm rot="16200000" flipV="1">
                <a:off x="2014385" y="6531281"/>
                <a:ext cx="131269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209">
                <a:extLst>
                  <a:ext uri="{FF2B5EF4-FFF2-40B4-BE49-F238E27FC236}">
                    <a16:creationId xmlns:a16="http://schemas.microsoft.com/office/drawing/2014/main" id="{46865EEF-1E11-0DD2-3651-A0B032876AD6}"/>
                  </a:ext>
                </a:extLst>
              </p:cNvPr>
              <p:cNvCxnSpPr>
                <a:cxnSpLocks/>
                <a:stCxn id="80" idx="5"/>
                <a:endCxn id="98" idx="1"/>
              </p:cNvCxnSpPr>
              <p:nvPr/>
            </p:nvCxnSpPr>
            <p:spPr>
              <a:xfrm rot="16200000">
                <a:off x="2006954" y="6115773"/>
                <a:ext cx="146131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210">
                <a:extLst>
                  <a:ext uri="{FF2B5EF4-FFF2-40B4-BE49-F238E27FC236}">
                    <a16:creationId xmlns:a16="http://schemas.microsoft.com/office/drawing/2014/main" id="{8AE77BE3-DD62-026E-3121-1EBD3D928BC7}"/>
                  </a:ext>
                </a:extLst>
              </p:cNvPr>
              <p:cNvCxnSpPr>
                <a:cxnSpLocks/>
                <a:endCxn id="98" idx="2"/>
              </p:cNvCxnSpPr>
              <p:nvPr/>
            </p:nvCxnSpPr>
            <p:spPr>
              <a:xfrm rot="16200000">
                <a:off x="1947057" y="6391679"/>
                <a:ext cx="511869" cy="0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211">
                <a:extLst>
                  <a:ext uri="{FF2B5EF4-FFF2-40B4-BE49-F238E27FC236}">
                    <a16:creationId xmlns:a16="http://schemas.microsoft.com/office/drawing/2014/main" id="{E1BE758B-518A-9F5A-4421-259638F526D2}"/>
                  </a:ext>
                </a:extLst>
              </p:cNvPr>
              <p:cNvCxnSpPr>
                <a:cxnSpLocks/>
                <a:stCxn id="98" idx="0"/>
              </p:cNvCxnSpPr>
              <p:nvPr/>
            </p:nvCxnSpPr>
            <p:spPr>
              <a:xfrm rot="16200000" flipH="1" flipV="1">
                <a:off x="1890887" y="5826788"/>
                <a:ext cx="3146" cy="476513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212">
                <a:extLst>
                  <a:ext uri="{FF2B5EF4-FFF2-40B4-BE49-F238E27FC236}">
                    <a16:creationId xmlns:a16="http://schemas.microsoft.com/office/drawing/2014/main" id="{02DB5C16-CA8D-744E-11CC-AD140D1756EB}"/>
                  </a:ext>
                </a:extLst>
              </p:cNvPr>
              <p:cNvSpPr/>
              <p:nvPr/>
            </p:nvSpPr>
            <p:spPr>
              <a:xfrm rot="16200000">
                <a:off x="1675086" y="5550106"/>
                <a:ext cx="391464" cy="391464"/>
              </a:xfrm>
              <a:prstGeom prst="ellipse">
                <a:avLst/>
              </a:prstGeom>
              <a:solidFill>
                <a:srgbClr val="F2DCDA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06" name="Oval 213">
                <a:extLst>
                  <a:ext uri="{FF2B5EF4-FFF2-40B4-BE49-F238E27FC236}">
                    <a16:creationId xmlns:a16="http://schemas.microsoft.com/office/drawing/2014/main" id="{CDAD2038-C089-AA2D-35D7-F5B2125C1787}"/>
                  </a:ext>
                </a:extLst>
              </p:cNvPr>
              <p:cNvSpPr/>
              <p:nvPr/>
            </p:nvSpPr>
            <p:spPr>
              <a:xfrm rot="16200000">
                <a:off x="2131787" y="5337924"/>
                <a:ext cx="144550" cy="144550"/>
              </a:xfrm>
              <a:prstGeom prst="ellipse">
                <a:avLst/>
              </a:prstGeom>
              <a:solidFill>
                <a:srgbClr val="F2F2F2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7" name="Straight Arrow Connector 214">
                <a:extLst>
                  <a:ext uri="{FF2B5EF4-FFF2-40B4-BE49-F238E27FC236}">
                    <a16:creationId xmlns:a16="http://schemas.microsoft.com/office/drawing/2014/main" id="{209D3BD5-B3BC-AFD2-EE69-9D830278883D}"/>
                  </a:ext>
                </a:extLst>
              </p:cNvPr>
              <p:cNvCxnSpPr>
                <a:cxnSpLocks/>
                <a:endCxn id="105" idx="1"/>
              </p:cNvCxnSpPr>
              <p:nvPr/>
            </p:nvCxnSpPr>
            <p:spPr>
              <a:xfrm rot="16200000">
                <a:off x="1615360" y="5898459"/>
                <a:ext cx="131269" cy="102835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215">
                <a:extLst>
                  <a:ext uri="{FF2B5EF4-FFF2-40B4-BE49-F238E27FC236}">
                    <a16:creationId xmlns:a16="http://schemas.microsoft.com/office/drawing/2014/main" id="{F7D90990-B5CA-6183-18A4-FE6AFF48F1CA}"/>
                  </a:ext>
                </a:extLst>
              </p:cNvPr>
              <p:cNvCxnSpPr>
                <a:cxnSpLocks/>
                <a:endCxn id="105" idx="7"/>
              </p:cNvCxnSpPr>
              <p:nvPr/>
            </p:nvCxnSpPr>
            <p:spPr>
              <a:xfrm rot="16200000" flipH="1">
                <a:off x="1611765" y="5486789"/>
                <a:ext cx="142985" cy="98309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216">
                <a:extLst>
                  <a:ext uri="{FF2B5EF4-FFF2-40B4-BE49-F238E27FC236}">
                    <a16:creationId xmlns:a16="http://schemas.microsoft.com/office/drawing/2014/main" id="{40AA4434-AA94-9C43-7CF3-5D8B3D5F0DEE}"/>
                  </a:ext>
                </a:extLst>
              </p:cNvPr>
              <p:cNvCxnSpPr>
                <a:cxnSpLocks/>
                <a:endCxn id="105" idx="3"/>
              </p:cNvCxnSpPr>
              <p:nvPr/>
            </p:nvCxnSpPr>
            <p:spPr>
              <a:xfrm rot="16200000" flipV="1">
                <a:off x="2015453" y="5878009"/>
                <a:ext cx="131269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217">
                <a:extLst>
                  <a:ext uri="{FF2B5EF4-FFF2-40B4-BE49-F238E27FC236}">
                    <a16:creationId xmlns:a16="http://schemas.microsoft.com/office/drawing/2014/main" id="{A81C6A5F-1766-80DA-5B93-CF796BE8E5F6}"/>
                  </a:ext>
                </a:extLst>
              </p:cNvPr>
              <p:cNvCxnSpPr>
                <a:cxnSpLocks/>
                <a:stCxn id="105" idx="5"/>
                <a:endCxn id="106" idx="1"/>
              </p:cNvCxnSpPr>
              <p:nvPr/>
            </p:nvCxnSpPr>
            <p:spPr>
              <a:xfrm rot="16200000">
                <a:off x="2008022" y="5462503"/>
                <a:ext cx="146131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218">
                <a:extLst>
                  <a:ext uri="{FF2B5EF4-FFF2-40B4-BE49-F238E27FC236}">
                    <a16:creationId xmlns:a16="http://schemas.microsoft.com/office/drawing/2014/main" id="{2361F035-731C-589D-53CB-B7469D7BCA98}"/>
                  </a:ext>
                </a:extLst>
              </p:cNvPr>
              <p:cNvCxnSpPr>
                <a:cxnSpLocks/>
                <a:endCxn id="106" idx="2"/>
              </p:cNvCxnSpPr>
              <p:nvPr/>
            </p:nvCxnSpPr>
            <p:spPr>
              <a:xfrm rot="16200000">
                <a:off x="1948128" y="5738407"/>
                <a:ext cx="511869" cy="0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219">
                <a:extLst>
                  <a:ext uri="{FF2B5EF4-FFF2-40B4-BE49-F238E27FC236}">
                    <a16:creationId xmlns:a16="http://schemas.microsoft.com/office/drawing/2014/main" id="{35DEA326-D7A5-F5D6-3774-DA2CC62DA9F8}"/>
                  </a:ext>
                </a:extLst>
              </p:cNvPr>
              <p:cNvCxnSpPr>
                <a:cxnSpLocks/>
                <a:stCxn id="106" idx="0"/>
              </p:cNvCxnSpPr>
              <p:nvPr/>
            </p:nvCxnSpPr>
            <p:spPr>
              <a:xfrm rot="16200000" flipH="1" flipV="1">
                <a:off x="1891957" y="5173518"/>
                <a:ext cx="3146" cy="476513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Oval 222">
                <a:extLst>
                  <a:ext uri="{FF2B5EF4-FFF2-40B4-BE49-F238E27FC236}">
                    <a16:creationId xmlns:a16="http://schemas.microsoft.com/office/drawing/2014/main" id="{9D75A3F5-F89F-633A-9599-5767E0EF4199}"/>
                  </a:ext>
                </a:extLst>
              </p:cNvPr>
              <p:cNvSpPr/>
              <p:nvPr/>
            </p:nvSpPr>
            <p:spPr>
              <a:xfrm rot="16200000">
                <a:off x="2754425" y="6647612"/>
                <a:ext cx="144550" cy="144550"/>
              </a:xfrm>
              <a:prstGeom prst="ellipse">
                <a:avLst/>
              </a:prstGeom>
              <a:solidFill>
                <a:srgbClr val="F2F2F2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4" name="Straight Arrow Connector 229">
                <a:extLst>
                  <a:ext uri="{FF2B5EF4-FFF2-40B4-BE49-F238E27FC236}">
                    <a16:creationId xmlns:a16="http://schemas.microsoft.com/office/drawing/2014/main" id="{B62789F6-09BF-CFC7-5DDC-346B2EF00068}"/>
                  </a:ext>
                </a:extLst>
              </p:cNvPr>
              <p:cNvCxnSpPr>
                <a:cxnSpLocks/>
                <a:stCxn id="113" idx="0"/>
              </p:cNvCxnSpPr>
              <p:nvPr/>
            </p:nvCxnSpPr>
            <p:spPr>
              <a:xfrm rot="16200000" flipH="1" flipV="1">
                <a:off x="2514595" y="6483205"/>
                <a:ext cx="3146" cy="476513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Oval 230">
                <a:extLst>
                  <a:ext uri="{FF2B5EF4-FFF2-40B4-BE49-F238E27FC236}">
                    <a16:creationId xmlns:a16="http://schemas.microsoft.com/office/drawing/2014/main" id="{8511ED7E-F1F8-1817-0B5C-61DBD472F0B3}"/>
                  </a:ext>
                </a:extLst>
              </p:cNvPr>
              <p:cNvSpPr/>
              <p:nvPr/>
            </p:nvSpPr>
            <p:spPr>
              <a:xfrm rot="16200000">
                <a:off x="2303889" y="6206524"/>
                <a:ext cx="391464" cy="391464"/>
              </a:xfrm>
              <a:prstGeom prst="ellipse">
                <a:avLst/>
              </a:prstGeom>
              <a:solidFill>
                <a:srgbClr val="F2DCDA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Oval 231">
                <a:extLst>
                  <a:ext uri="{FF2B5EF4-FFF2-40B4-BE49-F238E27FC236}">
                    <a16:creationId xmlns:a16="http://schemas.microsoft.com/office/drawing/2014/main" id="{82DC2B7C-6915-9E25-87D5-88A6A5C9769F}"/>
                  </a:ext>
                </a:extLst>
              </p:cNvPr>
              <p:cNvSpPr/>
              <p:nvPr/>
            </p:nvSpPr>
            <p:spPr>
              <a:xfrm rot="16200000">
                <a:off x="2760591" y="5994342"/>
                <a:ext cx="144550" cy="144550"/>
              </a:xfrm>
              <a:prstGeom prst="ellipse">
                <a:avLst/>
              </a:prstGeom>
              <a:solidFill>
                <a:srgbClr val="F2F2F2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7" name="Straight Arrow Connector 232">
                <a:extLst>
                  <a:ext uri="{FF2B5EF4-FFF2-40B4-BE49-F238E27FC236}">
                    <a16:creationId xmlns:a16="http://schemas.microsoft.com/office/drawing/2014/main" id="{DF220762-E7B7-DE49-D81C-28B9202B0DDD}"/>
                  </a:ext>
                </a:extLst>
              </p:cNvPr>
              <p:cNvCxnSpPr>
                <a:cxnSpLocks/>
                <a:endCxn id="115" idx="1"/>
              </p:cNvCxnSpPr>
              <p:nvPr/>
            </p:nvCxnSpPr>
            <p:spPr>
              <a:xfrm rot="16200000">
                <a:off x="2244166" y="6554877"/>
                <a:ext cx="131269" cy="102835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233">
                <a:extLst>
                  <a:ext uri="{FF2B5EF4-FFF2-40B4-BE49-F238E27FC236}">
                    <a16:creationId xmlns:a16="http://schemas.microsoft.com/office/drawing/2014/main" id="{91F0B855-3D41-671D-D5BA-65AB27235783}"/>
                  </a:ext>
                </a:extLst>
              </p:cNvPr>
              <p:cNvCxnSpPr>
                <a:cxnSpLocks/>
                <a:endCxn id="115" idx="7"/>
              </p:cNvCxnSpPr>
              <p:nvPr/>
            </p:nvCxnSpPr>
            <p:spPr>
              <a:xfrm rot="16200000" flipH="1">
                <a:off x="2240570" y="6143207"/>
                <a:ext cx="142985" cy="98309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234">
                <a:extLst>
                  <a:ext uri="{FF2B5EF4-FFF2-40B4-BE49-F238E27FC236}">
                    <a16:creationId xmlns:a16="http://schemas.microsoft.com/office/drawing/2014/main" id="{9B32C660-83A9-01A1-D647-CF30217D198A}"/>
                  </a:ext>
                </a:extLst>
              </p:cNvPr>
              <p:cNvCxnSpPr>
                <a:cxnSpLocks/>
                <a:endCxn id="115" idx="3"/>
              </p:cNvCxnSpPr>
              <p:nvPr/>
            </p:nvCxnSpPr>
            <p:spPr>
              <a:xfrm rot="16200000" flipV="1">
                <a:off x="2644257" y="6534427"/>
                <a:ext cx="131269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235">
                <a:extLst>
                  <a:ext uri="{FF2B5EF4-FFF2-40B4-BE49-F238E27FC236}">
                    <a16:creationId xmlns:a16="http://schemas.microsoft.com/office/drawing/2014/main" id="{F83BFD96-DB43-109C-2044-6C680C135522}"/>
                  </a:ext>
                </a:extLst>
              </p:cNvPr>
              <p:cNvCxnSpPr>
                <a:cxnSpLocks/>
                <a:stCxn id="115" idx="5"/>
                <a:endCxn id="116" idx="1"/>
              </p:cNvCxnSpPr>
              <p:nvPr/>
            </p:nvCxnSpPr>
            <p:spPr>
              <a:xfrm rot="16200000">
                <a:off x="2636826" y="6118921"/>
                <a:ext cx="146131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236">
                <a:extLst>
                  <a:ext uri="{FF2B5EF4-FFF2-40B4-BE49-F238E27FC236}">
                    <a16:creationId xmlns:a16="http://schemas.microsoft.com/office/drawing/2014/main" id="{B7646F68-53CC-A56E-5DE7-C1BAF0032BBA}"/>
                  </a:ext>
                </a:extLst>
              </p:cNvPr>
              <p:cNvCxnSpPr>
                <a:cxnSpLocks/>
                <a:endCxn id="116" idx="2"/>
              </p:cNvCxnSpPr>
              <p:nvPr/>
            </p:nvCxnSpPr>
            <p:spPr>
              <a:xfrm rot="16200000">
                <a:off x="2576931" y="6394825"/>
                <a:ext cx="511869" cy="0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237">
                <a:extLst>
                  <a:ext uri="{FF2B5EF4-FFF2-40B4-BE49-F238E27FC236}">
                    <a16:creationId xmlns:a16="http://schemas.microsoft.com/office/drawing/2014/main" id="{9251BE6A-1CA7-D468-4F05-454846BB6FAF}"/>
                  </a:ext>
                </a:extLst>
              </p:cNvPr>
              <p:cNvCxnSpPr>
                <a:cxnSpLocks/>
                <a:stCxn id="116" idx="0"/>
              </p:cNvCxnSpPr>
              <p:nvPr/>
            </p:nvCxnSpPr>
            <p:spPr>
              <a:xfrm rot="16200000" flipH="1" flipV="1">
                <a:off x="2520761" y="5829934"/>
                <a:ext cx="3146" cy="476513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Oval 238">
                <a:extLst>
                  <a:ext uri="{FF2B5EF4-FFF2-40B4-BE49-F238E27FC236}">
                    <a16:creationId xmlns:a16="http://schemas.microsoft.com/office/drawing/2014/main" id="{6F56D4BB-1C62-53B4-0177-D472E74510F9}"/>
                  </a:ext>
                </a:extLst>
              </p:cNvPr>
              <p:cNvSpPr/>
              <p:nvPr/>
            </p:nvSpPr>
            <p:spPr>
              <a:xfrm rot="16200000">
                <a:off x="2304958" y="5553254"/>
                <a:ext cx="391464" cy="391464"/>
              </a:xfrm>
              <a:prstGeom prst="ellipse">
                <a:avLst/>
              </a:prstGeom>
              <a:solidFill>
                <a:srgbClr val="F2DCDA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Oval 239">
                <a:extLst>
                  <a:ext uri="{FF2B5EF4-FFF2-40B4-BE49-F238E27FC236}">
                    <a16:creationId xmlns:a16="http://schemas.microsoft.com/office/drawing/2014/main" id="{84AD4EE7-D1F9-B418-DE7F-34B464EF722E}"/>
                  </a:ext>
                </a:extLst>
              </p:cNvPr>
              <p:cNvSpPr/>
              <p:nvPr/>
            </p:nvSpPr>
            <p:spPr>
              <a:xfrm rot="16200000">
                <a:off x="2761661" y="5341071"/>
                <a:ext cx="144550" cy="144550"/>
              </a:xfrm>
              <a:prstGeom prst="ellipse">
                <a:avLst/>
              </a:prstGeom>
              <a:solidFill>
                <a:srgbClr val="F2F2F2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8" name="Straight Arrow Connector 240">
                <a:extLst>
                  <a:ext uri="{FF2B5EF4-FFF2-40B4-BE49-F238E27FC236}">
                    <a16:creationId xmlns:a16="http://schemas.microsoft.com/office/drawing/2014/main" id="{769A481E-27B3-0267-E01E-ED7C1A08E766}"/>
                  </a:ext>
                </a:extLst>
              </p:cNvPr>
              <p:cNvCxnSpPr>
                <a:cxnSpLocks/>
                <a:endCxn id="123" idx="1"/>
              </p:cNvCxnSpPr>
              <p:nvPr/>
            </p:nvCxnSpPr>
            <p:spPr>
              <a:xfrm rot="16200000">
                <a:off x="2245235" y="5901607"/>
                <a:ext cx="131269" cy="102835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241">
                <a:extLst>
                  <a:ext uri="{FF2B5EF4-FFF2-40B4-BE49-F238E27FC236}">
                    <a16:creationId xmlns:a16="http://schemas.microsoft.com/office/drawing/2014/main" id="{437E86F3-79BE-2DA7-DE4F-81180036C457}"/>
                  </a:ext>
                </a:extLst>
              </p:cNvPr>
              <p:cNvCxnSpPr>
                <a:cxnSpLocks/>
                <a:endCxn id="123" idx="7"/>
              </p:cNvCxnSpPr>
              <p:nvPr/>
            </p:nvCxnSpPr>
            <p:spPr>
              <a:xfrm rot="16200000" flipH="1">
                <a:off x="2241639" y="5489935"/>
                <a:ext cx="142985" cy="98309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242">
                <a:extLst>
                  <a:ext uri="{FF2B5EF4-FFF2-40B4-BE49-F238E27FC236}">
                    <a16:creationId xmlns:a16="http://schemas.microsoft.com/office/drawing/2014/main" id="{FA9C42DF-4F00-DBE7-FD33-770C54E95A47}"/>
                  </a:ext>
                </a:extLst>
              </p:cNvPr>
              <p:cNvCxnSpPr>
                <a:cxnSpLocks/>
                <a:endCxn id="123" idx="3"/>
              </p:cNvCxnSpPr>
              <p:nvPr/>
            </p:nvCxnSpPr>
            <p:spPr>
              <a:xfrm rot="16200000" flipV="1">
                <a:off x="2645326" y="5881157"/>
                <a:ext cx="131269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243">
                <a:extLst>
                  <a:ext uri="{FF2B5EF4-FFF2-40B4-BE49-F238E27FC236}">
                    <a16:creationId xmlns:a16="http://schemas.microsoft.com/office/drawing/2014/main" id="{DC1DC594-35E1-FAB2-EF5D-8F6DFCD9F438}"/>
                  </a:ext>
                </a:extLst>
              </p:cNvPr>
              <p:cNvCxnSpPr>
                <a:cxnSpLocks/>
                <a:stCxn id="123" idx="5"/>
                <a:endCxn id="124" idx="1"/>
              </p:cNvCxnSpPr>
              <p:nvPr/>
            </p:nvCxnSpPr>
            <p:spPr>
              <a:xfrm rot="16200000">
                <a:off x="2637895" y="5465649"/>
                <a:ext cx="146131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244">
                <a:extLst>
                  <a:ext uri="{FF2B5EF4-FFF2-40B4-BE49-F238E27FC236}">
                    <a16:creationId xmlns:a16="http://schemas.microsoft.com/office/drawing/2014/main" id="{87BD650D-A25D-04D5-9773-BBD1DEEDEFBD}"/>
                  </a:ext>
                </a:extLst>
              </p:cNvPr>
              <p:cNvCxnSpPr>
                <a:cxnSpLocks/>
                <a:endCxn id="124" idx="2"/>
              </p:cNvCxnSpPr>
              <p:nvPr/>
            </p:nvCxnSpPr>
            <p:spPr>
              <a:xfrm rot="16200000">
                <a:off x="2577999" y="5741555"/>
                <a:ext cx="511869" cy="0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245">
                <a:extLst>
                  <a:ext uri="{FF2B5EF4-FFF2-40B4-BE49-F238E27FC236}">
                    <a16:creationId xmlns:a16="http://schemas.microsoft.com/office/drawing/2014/main" id="{240B9D5A-97F3-3764-3577-1EEAF3CC5381}"/>
                  </a:ext>
                </a:extLst>
              </p:cNvPr>
              <p:cNvCxnSpPr>
                <a:cxnSpLocks/>
                <a:stCxn id="124" idx="0"/>
              </p:cNvCxnSpPr>
              <p:nvPr/>
            </p:nvCxnSpPr>
            <p:spPr>
              <a:xfrm rot="16200000" flipH="1" flipV="1">
                <a:off x="2521830" y="5176664"/>
                <a:ext cx="3146" cy="476513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FC292982-DD1C-B3B4-06ED-7FD4BAA5F14F}"/>
                </a:ext>
              </a:extLst>
            </p:cNvPr>
            <p:cNvSpPr txBox="1"/>
            <p:nvPr/>
          </p:nvSpPr>
          <p:spPr>
            <a:xfrm>
              <a:off x="4118486" y="3955879"/>
              <a:ext cx="2081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 [...] = a[...] + a [...]</a:t>
              </a: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B9C9EEBC-E984-E438-3710-7A5EE813FC29}"/>
                </a:ext>
              </a:extLst>
            </p:cNvPr>
            <p:cNvSpPr/>
            <p:nvPr/>
          </p:nvSpPr>
          <p:spPr>
            <a:xfrm>
              <a:off x="3972933" y="5076926"/>
              <a:ext cx="1000711" cy="34273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VP 1</a:t>
              </a:r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113DFA12-8AC1-6C14-4737-69FF50D02EE0}"/>
                </a:ext>
              </a:extLst>
            </p:cNvPr>
            <p:cNvSpPr/>
            <p:nvPr/>
          </p:nvSpPr>
          <p:spPr>
            <a:xfrm>
              <a:off x="5216537" y="5069330"/>
              <a:ext cx="1000711" cy="34273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VP 2</a:t>
              </a:r>
            </a:p>
          </p:txBody>
        </p:sp>
        <p:sp>
          <p:nvSpPr>
            <p:cNvPr id="271" name="Arrow: Down 270">
              <a:extLst>
                <a:ext uri="{FF2B5EF4-FFF2-40B4-BE49-F238E27FC236}">
                  <a16:creationId xmlns:a16="http://schemas.microsoft.com/office/drawing/2014/main" id="{E49B9666-34F4-65B8-3939-160FF0C514D9}"/>
                </a:ext>
              </a:extLst>
            </p:cNvPr>
            <p:cNvSpPr/>
            <p:nvPr/>
          </p:nvSpPr>
          <p:spPr>
            <a:xfrm>
              <a:off x="4492838" y="5451133"/>
              <a:ext cx="351109" cy="26928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Arrow: Down 271">
              <a:extLst>
                <a:ext uri="{FF2B5EF4-FFF2-40B4-BE49-F238E27FC236}">
                  <a16:creationId xmlns:a16="http://schemas.microsoft.com/office/drawing/2014/main" id="{14F91E24-0444-3504-8509-90DD6EF5E033}"/>
                </a:ext>
              </a:extLst>
            </p:cNvPr>
            <p:cNvSpPr/>
            <p:nvPr/>
          </p:nvSpPr>
          <p:spPr>
            <a:xfrm>
              <a:off x="5434649" y="5447796"/>
              <a:ext cx="351109" cy="26928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8EE49F88-092D-7335-4032-785ACD6BFF2B}"/>
                </a:ext>
              </a:extLst>
            </p:cNvPr>
            <p:cNvSpPr txBox="1"/>
            <p:nvPr/>
          </p:nvSpPr>
          <p:spPr>
            <a:xfrm>
              <a:off x="4789591" y="4382928"/>
              <a:ext cx="64559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a[...] </a:t>
              </a:r>
            </a:p>
          </p:txBody>
        </p:sp>
        <p:cxnSp>
          <p:nvCxnSpPr>
            <p:cNvPr id="276" name="Connector: Elbow 275">
              <a:extLst>
                <a:ext uri="{FF2B5EF4-FFF2-40B4-BE49-F238E27FC236}">
                  <a16:creationId xmlns:a16="http://schemas.microsoft.com/office/drawing/2014/main" id="{FED842EC-3D8F-77DC-3906-E38D9F79470B}"/>
                </a:ext>
              </a:extLst>
            </p:cNvPr>
            <p:cNvCxnSpPr>
              <a:stCxn id="274" idx="2"/>
              <a:endCxn id="270" idx="0"/>
            </p:cNvCxnSpPr>
            <p:nvPr/>
          </p:nvCxnSpPr>
          <p:spPr>
            <a:xfrm rot="16200000" flipH="1">
              <a:off x="5256104" y="4608541"/>
              <a:ext cx="317070" cy="604507"/>
            </a:xfrm>
            <a:prstGeom prst="bentConnector3">
              <a:avLst>
                <a:gd name="adj1" fmla="val 35844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nector: Elbow 277">
              <a:extLst>
                <a:ext uri="{FF2B5EF4-FFF2-40B4-BE49-F238E27FC236}">
                  <a16:creationId xmlns:a16="http://schemas.microsoft.com/office/drawing/2014/main" id="{F947A81E-B019-350C-6667-26AE8D5C843C}"/>
                </a:ext>
              </a:extLst>
            </p:cNvPr>
            <p:cNvCxnSpPr>
              <a:stCxn id="274" idx="2"/>
              <a:endCxn id="269" idx="0"/>
            </p:cNvCxnSpPr>
            <p:nvPr/>
          </p:nvCxnSpPr>
          <p:spPr>
            <a:xfrm rot="5400000">
              <a:off x="4630505" y="4595045"/>
              <a:ext cx="324666" cy="639097"/>
            </a:xfrm>
            <a:prstGeom prst="bentConnector3">
              <a:avLst>
                <a:gd name="adj1" fmla="val 34912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9C970658-A9B3-1D42-6C58-18AB9A49C377}"/>
              </a:ext>
            </a:extLst>
          </p:cNvPr>
          <p:cNvGrpSpPr/>
          <p:nvPr/>
        </p:nvGrpSpPr>
        <p:grpSpPr>
          <a:xfrm>
            <a:off x="6699350" y="4138120"/>
            <a:ext cx="2460979" cy="2505596"/>
            <a:chOff x="6699350" y="4138120"/>
            <a:chExt cx="2460979" cy="2505596"/>
          </a:xfrm>
        </p:grpSpPr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D955906B-71E6-652A-D8E8-D212B29452E3}"/>
                </a:ext>
              </a:extLst>
            </p:cNvPr>
            <p:cNvSpPr/>
            <p:nvPr/>
          </p:nvSpPr>
          <p:spPr>
            <a:xfrm>
              <a:off x="6717740" y="4138120"/>
              <a:ext cx="2081392" cy="26928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VP</a:t>
              </a:r>
            </a:p>
          </p:txBody>
        </p: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5CBC3A05-AD49-0AC1-D789-572684AEFA1B}"/>
                </a:ext>
              </a:extLst>
            </p:cNvPr>
            <p:cNvSpPr txBox="1"/>
            <p:nvPr/>
          </p:nvSpPr>
          <p:spPr>
            <a:xfrm>
              <a:off x="6700155" y="4758139"/>
              <a:ext cx="2073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[1, 3, 5, 7, 9, 11, 13]</a:t>
              </a:r>
            </a:p>
          </p:txBody>
        </p:sp>
        <p:sp>
          <p:nvSpPr>
            <p:cNvPr id="286" name="Arrow: Down 285">
              <a:extLst>
                <a:ext uri="{FF2B5EF4-FFF2-40B4-BE49-F238E27FC236}">
                  <a16:creationId xmlns:a16="http://schemas.microsoft.com/office/drawing/2014/main" id="{7719DE46-EE65-39B2-FEB1-B82875DF7A32}"/>
                </a:ext>
              </a:extLst>
            </p:cNvPr>
            <p:cNvSpPr/>
            <p:nvPr/>
          </p:nvSpPr>
          <p:spPr>
            <a:xfrm>
              <a:off x="7561459" y="4493494"/>
              <a:ext cx="351109" cy="26928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2036BB23-F9EF-8423-3C53-E471B7E9D320}"/>
                </a:ext>
              </a:extLst>
            </p:cNvPr>
            <p:cNvSpPr txBox="1"/>
            <p:nvPr/>
          </p:nvSpPr>
          <p:spPr>
            <a:xfrm>
              <a:off x="6700154" y="5069330"/>
              <a:ext cx="2073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[1, 3, 5, 7, 9, 11, 13]</a:t>
              </a: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5049EB42-28AD-CB9E-01D1-F5E6D8518B37}"/>
                </a:ext>
              </a:extLst>
            </p:cNvPr>
            <p:cNvSpPr txBox="1"/>
            <p:nvPr/>
          </p:nvSpPr>
          <p:spPr>
            <a:xfrm>
              <a:off x="6700154" y="5367437"/>
              <a:ext cx="2073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[1, 3, 5, 7, 9, 11, 13]</a:t>
              </a: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86D90081-FED5-7A31-8803-975CBF02A063}"/>
                </a:ext>
              </a:extLst>
            </p:cNvPr>
            <p:cNvSpPr txBox="1"/>
            <p:nvPr/>
          </p:nvSpPr>
          <p:spPr>
            <a:xfrm>
              <a:off x="6700155" y="5687778"/>
              <a:ext cx="1342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[1, 3, 5, 7, 9]</a:t>
              </a: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3272CF06-0465-DA9F-8B1A-E09868814E3A}"/>
                </a:ext>
              </a:extLst>
            </p:cNvPr>
            <p:cNvSpPr txBox="1"/>
            <p:nvPr/>
          </p:nvSpPr>
          <p:spPr>
            <a:xfrm>
              <a:off x="6699350" y="5981738"/>
              <a:ext cx="13451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[1, 3, 5, 7, 9]</a:t>
              </a: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D9747CB1-855D-5302-6E05-EF56BE19BE5B}"/>
                </a:ext>
              </a:extLst>
            </p:cNvPr>
            <p:cNvSpPr txBox="1"/>
            <p:nvPr/>
          </p:nvSpPr>
          <p:spPr>
            <a:xfrm>
              <a:off x="6717741" y="6274384"/>
              <a:ext cx="8950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[1, 3, 5]</a:t>
              </a:r>
            </a:p>
          </p:txBody>
        </p:sp>
        <p:sp>
          <p:nvSpPr>
            <p:cNvPr id="292" name="Right Brace 291">
              <a:extLst>
                <a:ext uri="{FF2B5EF4-FFF2-40B4-BE49-F238E27FC236}">
                  <a16:creationId xmlns:a16="http://schemas.microsoft.com/office/drawing/2014/main" id="{6D4ECEB4-257E-02AD-B1D1-202CE683A567}"/>
                </a:ext>
              </a:extLst>
            </p:cNvPr>
            <p:cNvSpPr/>
            <p:nvPr/>
          </p:nvSpPr>
          <p:spPr>
            <a:xfrm>
              <a:off x="8675914" y="4849586"/>
              <a:ext cx="97156" cy="83819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ight Brace 292">
              <a:extLst>
                <a:ext uri="{FF2B5EF4-FFF2-40B4-BE49-F238E27FC236}">
                  <a16:creationId xmlns:a16="http://schemas.microsoft.com/office/drawing/2014/main" id="{6FF8ABD0-D72B-275A-4EEE-281926D51A96}"/>
                </a:ext>
              </a:extLst>
            </p:cNvPr>
            <p:cNvSpPr/>
            <p:nvPr/>
          </p:nvSpPr>
          <p:spPr>
            <a:xfrm>
              <a:off x="8080783" y="5717077"/>
              <a:ext cx="97156" cy="589149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F3A52F03-8FB6-8320-9B27-AE10E9766CEF}"/>
                </a:ext>
              </a:extLst>
            </p:cNvPr>
            <p:cNvSpPr txBox="1"/>
            <p:nvPr/>
          </p:nvSpPr>
          <p:spPr>
            <a:xfrm>
              <a:off x="8747437" y="5056032"/>
              <a:ext cx="41289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x3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781CE009-E0D0-F9A3-EDE9-22A6D8FAA46F}"/>
                </a:ext>
              </a:extLst>
            </p:cNvPr>
            <p:cNvSpPr txBox="1"/>
            <p:nvPr/>
          </p:nvSpPr>
          <p:spPr>
            <a:xfrm>
              <a:off x="8142640" y="5797072"/>
              <a:ext cx="41289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x2</a:t>
              </a: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69E3A463-51DD-5E37-A909-2EF22CA3A09F}"/>
                </a:ext>
              </a:extLst>
            </p:cNvPr>
            <p:cNvSpPr txBox="1"/>
            <p:nvPr/>
          </p:nvSpPr>
          <p:spPr>
            <a:xfrm>
              <a:off x="7474314" y="6274384"/>
              <a:ext cx="41289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x1</a:t>
              </a:r>
            </a:p>
          </p:txBody>
        </p:sp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7FCD0787-8770-D89F-BAA3-A3862F97B34D}"/>
              </a:ext>
            </a:extLst>
          </p:cNvPr>
          <p:cNvGrpSpPr/>
          <p:nvPr/>
        </p:nvGrpSpPr>
        <p:grpSpPr>
          <a:xfrm>
            <a:off x="8960133" y="4124767"/>
            <a:ext cx="3010350" cy="2753286"/>
            <a:chOff x="8960133" y="4124767"/>
            <a:chExt cx="3010350" cy="2753286"/>
          </a:xfrm>
        </p:grpSpPr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80B26927-D9C8-7BDA-3A52-D504606D97B9}"/>
                </a:ext>
              </a:extLst>
            </p:cNvPr>
            <p:cNvSpPr/>
            <p:nvPr/>
          </p:nvSpPr>
          <p:spPr>
            <a:xfrm>
              <a:off x="9339950" y="5178515"/>
              <a:ext cx="2081392" cy="26928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VP</a:t>
              </a:r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92A05C7D-0F66-2878-BEA2-AE8AB2105145}"/>
                </a:ext>
              </a:extLst>
            </p:cNvPr>
            <p:cNvSpPr txBox="1"/>
            <p:nvPr/>
          </p:nvSpPr>
          <p:spPr>
            <a:xfrm>
              <a:off x="9301850" y="5661411"/>
              <a:ext cx="20737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[1,  3,   5,   7 ]</a:t>
              </a:r>
            </a:p>
            <a:p>
              <a:r>
                <a:rPr lang="en-US" dirty="0"/>
                <a:t>[9,  11, 13, --]</a:t>
              </a:r>
            </a:p>
          </p:txBody>
        </p:sp>
        <p:sp>
          <p:nvSpPr>
            <p:cNvPr id="300" name="Arrow: Down 299">
              <a:extLst>
                <a:ext uri="{FF2B5EF4-FFF2-40B4-BE49-F238E27FC236}">
                  <a16:creationId xmlns:a16="http://schemas.microsoft.com/office/drawing/2014/main" id="{7F6604C1-373F-4FFB-2D64-F7B04BB7DA00}"/>
                </a:ext>
              </a:extLst>
            </p:cNvPr>
            <p:cNvSpPr/>
            <p:nvPr/>
          </p:nvSpPr>
          <p:spPr>
            <a:xfrm>
              <a:off x="10163155" y="5504339"/>
              <a:ext cx="351109" cy="18466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A037023A-FE03-FD22-1277-E018AF11FC99}"/>
                </a:ext>
              </a:extLst>
            </p:cNvPr>
            <p:cNvSpPr txBox="1"/>
            <p:nvPr/>
          </p:nvSpPr>
          <p:spPr>
            <a:xfrm>
              <a:off x="9301849" y="6231722"/>
              <a:ext cx="1494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[3,  5,   7,    9]</a:t>
              </a:r>
            </a:p>
            <a:p>
              <a:r>
                <a:rPr lang="en-US" dirty="0"/>
                <a:t>[11, 13,17, -- ]</a:t>
              </a:r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38DCB6ED-8FDA-A331-5CEE-1B6242285F6A}"/>
                </a:ext>
              </a:extLst>
            </p:cNvPr>
            <p:cNvSpPr txBox="1"/>
            <p:nvPr/>
          </p:nvSpPr>
          <p:spPr>
            <a:xfrm>
              <a:off x="9200981" y="4371513"/>
              <a:ext cx="236509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[1,  3,   5,   7, 9, 11, 13 ]</a:t>
              </a: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88FF246E-2962-29EB-18F9-189E76A9BEDA}"/>
                </a:ext>
              </a:extLst>
            </p:cNvPr>
            <p:cNvSpPr txBox="1"/>
            <p:nvPr/>
          </p:nvSpPr>
          <p:spPr>
            <a:xfrm>
              <a:off x="9487322" y="4662987"/>
              <a:ext cx="236509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[3,   5,   7, 9, 11, 13, 17]</a:t>
              </a:r>
            </a:p>
          </p:txBody>
        </p:sp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895F8621-F12D-A3DD-0915-E401A1C82F1F}"/>
                </a:ext>
              </a:extLst>
            </p:cNvPr>
            <p:cNvSpPr txBox="1"/>
            <p:nvPr/>
          </p:nvSpPr>
          <p:spPr>
            <a:xfrm>
              <a:off x="8960133" y="4124767"/>
              <a:ext cx="222493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Linear 2D stream: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18665F05-6219-E2AF-9D70-D1B2151205AA}"/>
                </a:ext>
              </a:extLst>
            </p:cNvPr>
            <p:cNvSpPr txBox="1"/>
            <p:nvPr/>
          </p:nvSpPr>
          <p:spPr>
            <a:xfrm>
              <a:off x="10788073" y="6062781"/>
              <a:ext cx="11824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Vector x 4</a:t>
              </a:r>
            </a:p>
          </p:txBody>
        </p:sp>
      </p:grpSp>
      <p:sp>
        <p:nvSpPr>
          <p:cNvPr id="147" name="Slide Number Placeholder 146">
            <a:extLst>
              <a:ext uri="{FF2B5EF4-FFF2-40B4-BE49-F238E27FC236}">
                <a16:creationId xmlns:a16="http://schemas.microsoft.com/office/drawing/2014/main" id="{69E547B5-3210-63FC-992F-A3BEF3066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EB674-5B4D-DFD6-BF52-887DBCEEF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Spatial Computing System – </a:t>
            </a:r>
            <a:r>
              <a:rPr lang="en-US" b="1" i="1" dirty="0"/>
              <a:t>DSA-CGRA-GEN</a:t>
            </a:r>
          </a:p>
        </p:txBody>
      </p:sp>
      <p:sp>
        <p:nvSpPr>
          <p:cNvPr id="4" name="文本框 51">
            <a:extLst>
              <a:ext uri="{FF2B5EF4-FFF2-40B4-BE49-F238E27FC236}">
                <a16:creationId xmlns:a16="http://schemas.microsoft.com/office/drawing/2014/main" id="{AF7DB81F-1EE8-0420-7D83-3B62FF2DB637}"/>
              </a:ext>
            </a:extLst>
          </p:cNvPr>
          <p:cNvSpPr txBox="1"/>
          <p:nvPr/>
        </p:nvSpPr>
        <p:spPr>
          <a:xfrm>
            <a:off x="5692360" y="5890428"/>
            <a:ext cx="26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a typeface="黑体" panose="02010609060101010101" pitchFamily="49" charset="-122"/>
                <a:cs typeface="Times New Roman" panose="02020603050405020304" pitchFamily="18" charset="0"/>
              </a:rPr>
              <a:t>A 4-In</a:t>
            </a:r>
            <a:r>
              <a:rPr lang="en-US" altLang="zh-CN" dirty="0">
                <a:ea typeface="黑体" panose="02010609060101010101" pitchFamily="49" charset="-122"/>
                <a:cs typeface="Times New Roman" panose="02020603050405020304" pitchFamily="18" charset="0"/>
              </a:rPr>
              <a:t>put </a:t>
            </a:r>
            <a:r>
              <a:rPr lang="en-US" dirty="0">
                <a:ea typeface="黑体" panose="02010609060101010101" pitchFamily="49" charset="-122"/>
                <a:cs typeface="Times New Roman" panose="02020603050405020304" pitchFamily="18" charset="0"/>
              </a:rPr>
              <a:t>3-Output</a:t>
            </a:r>
            <a:r>
              <a:rPr lang="en-US" altLang="zh-CN" dirty="0">
                <a:ea typeface="黑体" panose="02010609060101010101" pitchFamily="49" charset="-122"/>
                <a:cs typeface="Times New Roman" panose="02020603050405020304" pitchFamily="18" charset="0"/>
              </a:rPr>
              <a:t> Switch</a:t>
            </a:r>
            <a:endParaRPr lang="en-US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54" name="Straight Arrow Connector 195">
            <a:extLst>
              <a:ext uri="{FF2B5EF4-FFF2-40B4-BE49-F238E27FC236}">
                <a16:creationId xmlns:a16="http://schemas.microsoft.com/office/drawing/2014/main" id="{A2B767CC-3F82-3A3A-1B94-F841CB0D677A}"/>
              </a:ext>
            </a:extLst>
          </p:cNvPr>
          <p:cNvCxnSpPr>
            <a:cxnSpLocks/>
          </p:cNvCxnSpPr>
          <p:nvPr/>
        </p:nvCxnSpPr>
        <p:spPr>
          <a:xfrm>
            <a:off x="3363194" y="3000121"/>
            <a:ext cx="0" cy="11490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196">
            <a:extLst>
              <a:ext uri="{FF2B5EF4-FFF2-40B4-BE49-F238E27FC236}">
                <a16:creationId xmlns:a16="http://schemas.microsoft.com/office/drawing/2014/main" id="{600468DD-8FC2-7DC8-742B-E609BB181ED0}"/>
              </a:ext>
            </a:extLst>
          </p:cNvPr>
          <p:cNvCxnSpPr>
            <a:cxnSpLocks/>
          </p:cNvCxnSpPr>
          <p:nvPr/>
        </p:nvCxnSpPr>
        <p:spPr>
          <a:xfrm>
            <a:off x="2537441" y="2998313"/>
            <a:ext cx="0" cy="115090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160">
            <a:extLst>
              <a:ext uri="{FF2B5EF4-FFF2-40B4-BE49-F238E27FC236}">
                <a16:creationId xmlns:a16="http://schemas.microsoft.com/office/drawing/2014/main" id="{400D93A1-142A-9C2D-FA00-FF41E0E1B31D}"/>
              </a:ext>
            </a:extLst>
          </p:cNvPr>
          <p:cNvSpPr/>
          <p:nvPr/>
        </p:nvSpPr>
        <p:spPr>
          <a:xfrm>
            <a:off x="2332101" y="4149217"/>
            <a:ext cx="1237488" cy="6035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Function</a:t>
            </a:r>
          </a:p>
          <a:p>
            <a:pPr algn="ctr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Unit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7" name="Straight Arrow Connector 163">
            <a:extLst>
              <a:ext uri="{FF2B5EF4-FFF2-40B4-BE49-F238E27FC236}">
                <a16:creationId xmlns:a16="http://schemas.microsoft.com/office/drawing/2014/main" id="{CA13E190-86A2-2277-5828-0F9EDD6F9724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2950844" y="4752720"/>
            <a:ext cx="1" cy="101612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164">
            <a:extLst>
              <a:ext uri="{FF2B5EF4-FFF2-40B4-BE49-F238E27FC236}">
                <a16:creationId xmlns:a16="http://schemas.microsoft.com/office/drawing/2014/main" id="{60FFC890-8D88-EA1D-E19B-1587A47EBB39}"/>
              </a:ext>
            </a:extLst>
          </p:cNvPr>
          <p:cNvSpPr/>
          <p:nvPr/>
        </p:nvSpPr>
        <p:spPr>
          <a:xfrm>
            <a:off x="843365" y="4064191"/>
            <a:ext cx="1237488" cy="6035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>
                    <a:lumMod val="95000"/>
                    <a:lumOff val="5000"/>
                  </a:schemeClr>
                </a:solidFill>
              </a:rPr>
              <a:t>Instruction Buffer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9" name="Straight Arrow Connector 165">
            <a:extLst>
              <a:ext uri="{FF2B5EF4-FFF2-40B4-BE49-F238E27FC236}">
                <a16:creationId xmlns:a16="http://schemas.microsoft.com/office/drawing/2014/main" id="{AEE0EA99-9ACB-E43F-088A-D67E830782AA}"/>
              </a:ext>
            </a:extLst>
          </p:cNvPr>
          <p:cNvCxnSpPr>
            <a:cxnSpLocks/>
          </p:cNvCxnSpPr>
          <p:nvPr/>
        </p:nvCxnSpPr>
        <p:spPr>
          <a:xfrm>
            <a:off x="2080853" y="4240657"/>
            <a:ext cx="25124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166">
            <a:extLst>
              <a:ext uri="{FF2B5EF4-FFF2-40B4-BE49-F238E27FC236}">
                <a16:creationId xmlns:a16="http://schemas.microsoft.com/office/drawing/2014/main" id="{098AE7DF-76FC-1112-CCFD-3D96A8429128}"/>
              </a:ext>
            </a:extLst>
          </p:cNvPr>
          <p:cNvSpPr/>
          <p:nvPr/>
        </p:nvSpPr>
        <p:spPr>
          <a:xfrm>
            <a:off x="843365" y="4914265"/>
            <a:ext cx="1237488" cy="6035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>
                    <a:lumMod val="95000"/>
                    <a:lumOff val="5000"/>
                  </a:schemeClr>
                </a:solidFill>
              </a:rPr>
              <a:t>Instruction Scheduler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61" name="Straight Arrow Connector 167">
            <a:extLst>
              <a:ext uri="{FF2B5EF4-FFF2-40B4-BE49-F238E27FC236}">
                <a16:creationId xmlns:a16="http://schemas.microsoft.com/office/drawing/2014/main" id="{BA06CA80-009A-0539-A363-27E03F7F60F8}"/>
              </a:ext>
            </a:extLst>
          </p:cNvPr>
          <p:cNvCxnSpPr>
            <a:cxnSpLocks/>
            <a:stCxn id="58" idx="2"/>
            <a:endCxn id="60" idx="0"/>
          </p:cNvCxnSpPr>
          <p:nvPr/>
        </p:nvCxnSpPr>
        <p:spPr>
          <a:xfrm>
            <a:off x="1462109" y="4667694"/>
            <a:ext cx="0" cy="246571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168">
            <a:extLst>
              <a:ext uri="{FF2B5EF4-FFF2-40B4-BE49-F238E27FC236}">
                <a16:creationId xmlns:a16="http://schemas.microsoft.com/office/drawing/2014/main" id="{56182D1C-B9D8-E6AA-23CD-729A7D3E70B9}"/>
              </a:ext>
            </a:extLst>
          </p:cNvPr>
          <p:cNvSpPr/>
          <p:nvPr/>
        </p:nvSpPr>
        <p:spPr>
          <a:xfrm>
            <a:off x="4247556" y="4149216"/>
            <a:ext cx="1058967" cy="60350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>
                    <a:lumMod val="95000"/>
                    <a:lumOff val="5000"/>
                  </a:schemeClr>
                </a:solidFill>
              </a:rPr>
              <a:t>Register</a:t>
            </a:r>
          </a:p>
          <a:p>
            <a:pPr algn="ctr"/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File</a:t>
            </a:r>
          </a:p>
        </p:txBody>
      </p:sp>
      <p:cxnSp>
        <p:nvCxnSpPr>
          <p:cNvPr id="63" name="Connector: Elbow 169">
            <a:extLst>
              <a:ext uri="{FF2B5EF4-FFF2-40B4-BE49-F238E27FC236}">
                <a16:creationId xmlns:a16="http://schemas.microsoft.com/office/drawing/2014/main" id="{01B51DFC-D68D-FB41-1AFD-CC63B66FF414}"/>
              </a:ext>
            </a:extLst>
          </p:cNvPr>
          <p:cNvCxnSpPr>
            <a:cxnSpLocks/>
            <a:stCxn id="62" idx="0"/>
            <a:endCxn id="78" idx="2"/>
          </p:cNvCxnSpPr>
          <p:nvPr/>
        </p:nvCxnSpPr>
        <p:spPr>
          <a:xfrm rot="16200000" flipV="1">
            <a:off x="2759732" y="2131907"/>
            <a:ext cx="1527047" cy="2507571"/>
          </a:xfrm>
          <a:prstGeom prst="bentConnector3">
            <a:avLst>
              <a:gd name="adj1" fmla="val 11497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Elbow 170">
            <a:extLst>
              <a:ext uri="{FF2B5EF4-FFF2-40B4-BE49-F238E27FC236}">
                <a16:creationId xmlns:a16="http://schemas.microsoft.com/office/drawing/2014/main" id="{E51EADD2-44FF-73E7-B8B1-9A0CFA8CD616}"/>
              </a:ext>
            </a:extLst>
          </p:cNvPr>
          <p:cNvCxnSpPr>
            <a:cxnSpLocks/>
            <a:stCxn id="62" idx="0"/>
            <a:endCxn id="86" idx="2"/>
          </p:cNvCxnSpPr>
          <p:nvPr/>
        </p:nvCxnSpPr>
        <p:spPr>
          <a:xfrm rot="16200000" flipV="1">
            <a:off x="3430292" y="2802467"/>
            <a:ext cx="1527047" cy="1166451"/>
          </a:xfrm>
          <a:prstGeom prst="bentConnector3">
            <a:avLst>
              <a:gd name="adj1" fmla="val 11497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171">
            <a:extLst>
              <a:ext uri="{FF2B5EF4-FFF2-40B4-BE49-F238E27FC236}">
                <a16:creationId xmlns:a16="http://schemas.microsoft.com/office/drawing/2014/main" id="{247BA833-047C-7377-1400-A8F7D5738F9F}"/>
              </a:ext>
            </a:extLst>
          </p:cNvPr>
          <p:cNvCxnSpPr>
            <a:cxnSpLocks/>
            <a:stCxn id="56" idx="2"/>
            <a:endCxn id="62" idx="2"/>
          </p:cNvCxnSpPr>
          <p:nvPr/>
        </p:nvCxnSpPr>
        <p:spPr>
          <a:xfrm rot="5400000" flipH="1" flipV="1">
            <a:off x="3863941" y="3839622"/>
            <a:ext cx="1" cy="1826195"/>
          </a:xfrm>
          <a:prstGeom prst="bentConnector3">
            <a:avLst>
              <a:gd name="adj1" fmla="val -2286000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172">
            <a:extLst>
              <a:ext uri="{FF2B5EF4-FFF2-40B4-BE49-F238E27FC236}">
                <a16:creationId xmlns:a16="http://schemas.microsoft.com/office/drawing/2014/main" id="{7D8E405D-0442-B11D-50C8-57B500589A17}"/>
              </a:ext>
            </a:extLst>
          </p:cNvPr>
          <p:cNvCxnSpPr>
            <a:cxnSpLocks/>
            <a:stCxn id="60" idx="3"/>
            <a:endCxn id="62" idx="2"/>
          </p:cNvCxnSpPr>
          <p:nvPr/>
        </p:nvCxnSpPr>
        <p:spPr>
          <a:xfrm flipV="1">
            <a:off x="2080853" y="4752719"/>
            <a:ext cx="2696187" cy="463298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185">
            <a:extLst>
              <a:ext uri="{FF2B5EF4-FFF2-40B4-BE49-F238E27FC236}">
                <a16:creationId xmlns:a16="http://schemas.microsoft.com/office/drawing/2014/main" id="{B13EE486-398A-5803-D9CE-253C569268F6}"/>
              </a:ext>
            </a:extLst>
          </p:cNvPr>
          <p:cNvGrpSpPr/>
          <p:nvPr/>
        </p:nvGrpSpPr>
        <p:grpSpPr>
          <a:xfrm>
            <a:off x="2364087" y="3252401"/>
            <a:ext cx="346709" cy="515816"/>
            <a:chOff x="5590365" y="2803326"/>
            <a:chExt cx="459915" cy="515816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68" name="Rectangle 186">
              <a:extLst>
                <a:ext uri="{FF2B5EF4-FFF2-40B4-BE49-F238E27FC236}">
                  <a16:creationId xmlns:a16="http://schemas.microsoft.com/office/drawing/2014/main" id="{3B0E4D18-F04D-2FAC-8B94-C068142ABF44}"/>
                </a:ext>
              </a:extLst>
            </p:cNvPr>
            <p:cNvSpPr/>
            <p:nvPr/>
          </p:nvSpPr>
          <p:spPr>
            <a:xfrm>
              <a:off x="5590366" y="3061205"/>
              <a:ext cx="459914" cy="129413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9" name="Rectangle 187">
              <a:extLst>
                <a:ext uri="{FF2B5EF4-FFF2-40B4-BE49-F238E27FC236}">
                  <a16:creationId xmlns:a16="http://schemas.microsoft.com/office/drawing/2014/main" id="{EEF79350-2DE3-5C39-0589-7834B99EF08B}"/>
                </a:ext>
              </a:extLst>
            </p:cNvPr>
            <p:cNvSpPr/>
            <p:nvPr/>
          </p:nvSpPr>
          <p:spPr>
            <a:xfrm>
              <a:off x="5590366" y="2931408"/>
              <a:ext cx="459914" cy="129413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0" name="Rectangle 188">
              <a:extLst>
                <a:ext uri="{FF2B5EF4-FFF2-40B4-BE49-F238E27FC236}">
                  <a16:creationId xmlns:a16="http://schemas.microsoft.com/office/drawing/2014/main" id="{5337F80C-1E4C-EC8E-EFD9-384B6A26116F}"/>
                </a:ext>
              </a:extLst>
            </p:cNvPr>
            <p:cNvSpPr/>
            <p:nvPr/>
          </p:nvSpPr>
          <p:spPr>
            <a:xfrm>
              <a:off x="5590365" y="3189729"/>
              <a:ext cx="459914" cy="129413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1" name="Rectangle 189">
              <a:extLst>
                <a:ext uri="{FF2B5EF4-FFF2-40B4-BE49-F238E27FC236}">
                  <a16:creationId xmlns:a16="http://schemas.microsoft.com/office/drawing/2014/main" id="{82BBB0F7-5C5C-AA30-5355-8381350181AC}"/>
                </a:ext>
              </a:extLst>
            </p:cNvPr>
            <p:cNvSpPr/>
            <p:nvPr/>
          </p:nvSpPr>
          <p:spPr>
            <a:xfrm>
              <a:off x="5590365" y="2803326"/>
              <a:ext cx="459914" cy="129413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72" name="Group 190">
            <a:extLst>
              <a:ext uri="{FF2B5EF4-FFF2-40B4-BE49-F238E27FC236}">
                <a16:creationId xmlns:a16="http://schemas.microsoft.com/office/drawing/2014/main" id="{9C5B543C-1ABB-15FA-341F-F35246391978}"/>
              </a:ext>
            </a:extLst>
          </p:cNvPr>
          <p:cNvGrpSpPr/>
          <p:nvPr/>
        </p:nvGrpSpPr>
        <p:grpSpPr>
          <a:xfrm>
            <a:off x="3189840" y="3257006"/>
            <a:ext cx="346709" cy="515816"/>
            <a:chOff x="5590365" y="2803326"/>
            <a:chExt cx="459915" cy="515816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73" name="Rectangle 191">
              <a:extLst>
                <a:ext uri="{FF2B5EF4-FFF2-40B4-BE49-F238E27FC236}">
                  <a16:creationId xmlns:a16="http://schemas.microsoft.com/office/drawing/2014/main" id="{53DE674D-44E3-8827-1BDA-69BABA4917E8}"/>
                </a:ext>
              </a:extLst>
            </p:cNvPr>
            <p:cNvSpPr/>
            <p:nvPr/>
          </p:nvSpPr>
          <p:spPr>
            <a:xfrm>
              <a:off x="5590366" y="3061205"/>
              <a:ext cx="459914" cy="129413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4" name="Rectangle 192">
              <a:extLst>
                <a:ext uri="{FF2B5EF4-FFF2-40B4-BE49-F238E27FC236}">
                  <a16:creationId xmlns:a16="http://schemas.microsoft.com/office/drawing/2014/main" id="{933804B4-6260-1EC9-0C2F-4241824BB1C8}"/>
                </a:ext>
              </a:extLst>
            </p:cNvPr>
            <p:cNvSpPr/>
            <p:nvPr/>
          </p:nvSpPr>
          <p:spPr>
            <a:xfrm>
              <a:off x="5590366" y="2931408"/>
              <a:ext cx="459914" cy="129413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5" name="Rectangle 193">
              <a:extLst>
                <a:ext uri="{FF2B5EF4-FFF2-40B4-BE49-F238E27FC236}">
                  <a16:creationId xmlns:a16="http://schemas.microsoft.com/office/drawing/2014/main" id="{A4AABFC9-3F91-8975-4726-A98D5BE3AC18}"/>
                </a:ext>
              </a:extLst>
            </p:cNvPr>
            <p:cNvSpPr/>
            <p:nvPr/>
          </p:nvSpPr>
          <p:spPr>
            <a:xfrm>
              <a:off x="5590365" y="3189729"/>
              <a:ext cx="459914" cy="129413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6" name="Rectangle 194">
              <a:extLst>
                <a:ext uri="{FF2B5EF4-FFF2-40B4-BE49-F238E27FC236}">
                  <a16:creationId xmlns:a16="http://schemas.microsoft.com/office/drawing/2014/main" id="{DD26D856-3596-1AD5-D474-2CF82D824852}"/>
                </a:ext>
              </a:extLst>
            </p:cNvPr>
            <p:cNvSpPr/>
            <p:nvPr/>
          </p:nvSpPr>
          <p:spPr>
            <a:xfrm>
              <a:off x="5590365" y="2803326"/>
              <a:ext cx="459914" cy="129413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77" name="Group 5">
            <a:extLst>
              <a:ext uri="{FF2B5EF4-FFF2-40B4-BE49-F238E27FC236}">
                <a16:creationId xmlns:a16="http://schemas.microsoft.com/office/drawing/2014/main" id="{FFF78599-DE4E-1B31-2B27-E3776EAE9EB2}"/>
              </a:ext>
            </a:extLst>
          </p:cNvPr>
          <p:cNvGrpSpPr/>
          <p:nvPr/>
        </p:nvGrpSpPr>
        <p:grpSpPr>
          <a:xfrm>
            <a:off x="1730996" y="2033588"/>
            <a:ext cx="1057289" cy="966533"/>
            <a:chOff x="8511651" y="1724852"/>
            <a:chExt cx="1057289" cy="966533"/>
          </a:xfrm>
        </p:grpSpPr>
        <p:sp>
          <p:nvSpPr>
            <p:cNvPr id="78" name="Trapezoid 157">
              <a:extLst>
                <a:ext uri="{FF2B5EF4-FFF2-40B4-BE49-F238E27FC236}">
                  <a16:creationId xmlns:a16="http://schemas.microsoft.com/office/drawing/2014/main" id="{2F4D7A4D-22E8-FBCD-284A-8D63A3CE99FA}"/>
                </a:ext>
              </a:extLst>
            </p:cNvPr>
            <p:cNvSpPr/>
            <p:nvPr/>
          </p:nvSpPr>
          <p:spPr>
            <a:xfrm rot="10800000">
              <a:off x="8531308" y="2313433"/>
              <a:ext cx="1037632" cy="377952"/>
            </a:xfrm>
            <a:prstGeom prst="trapezoid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MUX</a:t>
              </a:r>
            </a:p>
          </p:txBody>
        </p:sp>
        <p:cxnSp>
          <p:nvCxnSpPr>
            <p:cNvPr id="79" name="Straight Arrow Connector 158">
              <a:extLst>
                <a:ext uri="{FF2B5EF4-FFF2-40B4-BE49-F238E27FC236}">
                  <a16:creationId xmlns:a16="http://schemas.microsoft.com/office/drawing/2014/main" id="{3AABEF00-4B70-981C-316A-C7A66C118B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45980" y="1724852"/>
              <a:ext cx="2392" cy="58858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174">
              <a:extLst>
                <a:ext uri="{FF2B5EF4-FFF2-40B4-BE49-F238E27FC236}">
                  <a16:creationId xmlns:a16="http://schemas.microsoft.com/office/drawing/2014/main" id="{9FE9BAA3-BB61-DC84-94EA-CAEA2BA632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94793" y="1724852"/>
              <a:ext cx="2392" cy="58858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175">
              <a:extLst>
                <a:ext uri="{FF2B5EF4-FFF2-40B4-BE49-F238E27FC236}">
                  <a16:creationId xmlns:a16="http://schemas.microsoft.com/office/drawing/2014/main" id="{92771B27-3926-DEA1-DB57-ACCAED0109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04715" y="1724852"/>
              <a:ext cx="2392" cy="58858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179">
              <a:extLst>
                <a:ext uri="{FF2B5EF4-FFF2-40B4-BE49-F238E27FC236}">
                  <a16:creationId xmlns:a16="http://schemas.microsoft.com/office/drawing/2014/main" id="{9C1C6DB2-1DC6-15C7-54EB-25A349DE13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57655" y="1724852"/>
              <a:ext cx="2392" cy="58858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197">
              <a:extLst>
                <a:ext uri="{FF2B5EF4-FFF2-40B4-BE49-F238E27FC236}">
                  <a16:creationId xmlns:a16="http://schemas.microsoft.com/office/drawing/2014/main" id="{681EB71E-8749-5F7B-79B7-AE27301C20B6}"/>
                </a:ext>
              </a:extLst>
            </p:cNvPr>
            <p:cNvCxnSpPr>
              <a:cxnSpLocks/>
            </p:cNvCxnSpPr>
            <p:nvPr/>
          </p:nvCxnSpPr>
          <p:spPr>
            <a:xfrm>
              <a:off x="8593665" y="2084070"/>
              <a:ext cx="0" cy="22936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198">
              <a:extLst>
                <a:ext uri="{FF2B5EF4-FFF2-40B4-BE49-F238E27FC236}">
                  <a16:creationId xmlns:a16="http://schemas.microsoft.com/office/drawing/2014/main" id="{F1876FF7-3B8B-BA16-2272-9D453A804041}"/>
                </a:ext>
              </a:extLst>
            </p:cNvPr>
            <p:cNvSpPr/>
            <p:nvPr/>
          </p:nvSpPr>
          <p:spPr>
            <a:xfrm>
              <a:off x="8511651" y="1954657"/>
              <a:ext cx="148523" cy="1294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85" name="Group 4">
            <a:extLst>
              <a:ext uri="{FF2B5EF4-FFF2-40B4-BE49-F238E27FC236}">
                <a16:creationId xmlns:a16="http://schemas.microsoft.com/office/drawing/2014/main" id="{7952C1E7-1DD3-E452-C9C2-5BE9A54982D1}"/>
              </a:ext>
            </a:extLst>
          </p:cNvPr>
          <p:cNvGrpSpPr/>
          <p:nvPr/>
        </p:nvGrpSpPr>
        <p:grpSpPr>
          <a:xfrm>
            <a:off x="3057481" y="2033588"/>
            <a:ext cx="1071924" cy="966533"/>
            <a:chOff x="9838136" y="1724852"/>
            <a:chExt cx="1071924" cy="966533"/>
          </a:xfrm>
        </p:grpSpPr>
        <p:sp>
          <p:nvSpPr>
            <p:cNvPr id="86" name="Trapezoid 159">
              <a:extLst>
                <a:ext uri="{FF2B5EF4-FFF2-40B4-BE49-F238E27FC236}">
                  <a16:creationId xmlns:a16="http://schemas.microsoft.com/office/drawing/2014/main" id="{B05C3F56-D901-E7DF-96F9-1A301E4DD248}"/>
                </a:ext>
              </a:extLst>
            </p:cNvPr>
            <p:cNvSpPr/>
            <p:nvPr/>
          </p:nvSpPr>
          <p:spPr>
            <a:xfrm rot="10800000">
              <a:off x="9872428" y="2313433"/>
              <a:ext cx="1037632" cy="377952"/>
            </a:xfrm>
            <a:prstGeom prst="trapezoid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MUX</a:t>
              </a:r>
            </a:p>
          </p:txBody>
        </p:sp>
        <p:cxnSp>
          <p:nvCxnSpPr>
            <p:cNvPr id="87" name="Straight Arrow Connector 176">
              <a:extLst>
                <a:ext uri="{FF2B5EF4-FFF2-40B4-BE49-F238E27FC236}">
                  <a16:creationId xmlns:a16="http://schemas.microsoft.com/office/drawing/2014/main" id="{43F67BCC-4685-2E54-C5A6-81311B3070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33416" y="1724852"/>
              <a:ext cx="2392" cy="58858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177">
              <a:extLst>
                <a:ext uri="{FF2B5EF4-FFF2-40B4-BE49-F238E27FC236}">
                  <a16:creationId xmlns:a16="http://schemas.microsoft.com/office/drawing/2014/main" id="{0A6C42B9-658A-807E-6885-FBF363F1C2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75587" y="1724852"/>
              <a:ext cx="2392" cy="58858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178">
              <a:extLst>
                <a:ext uri="{FF2B5EF4-FFF2-40B4-BE49-F238E27FC236}">
                  <a16:creationId xmlns:a16="http://schemas.microsoft.com/office/drawing/2014/main" id="{72560B13-37BC-9D88-25F8-98F0FAD776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44688" y="1725835"/>
              <a:ext cx="2392" cy="58858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180">
              <a:extLst>
                <a:ext uri="{FF2B5EF4-FFF2-40B4-BE49-F238E27FC236}">
                  <a16:creationId xmlns:a16="http://schemas.microsoft.com/office/drawing/2014/main" id="{73AAD8C9-D876-2AD7-D06C-E18ECD1527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00523" y="1724852"/>
              <a:ext cx="2392" cy="58858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199">
              <a:extLst>
                <a:ext uri="{FF2B5EF4-FFF2-40B4-BE49-F238E27FC236}">
                  <a16:creationId xmlns:a16="http://schemas.microsoft.com/office/drawing/2014/main" id="{E2E8215D-A54B-6B92-EA8E-859C43885EF5}"/>
                </a:ext>
              </a:extLst>
            </p:cNvPr>
            <p:cNvCxnSpPr>
              <a:cxnSpLocks/>
            </p:cNvCxnSpPr>
            <p:nvPr/>
          </p:nvCxnSpPr>
          <p:spPr>
            <a:xfrm>
              <a:off x="9920150" y="2075880"/>
              <a:ext cx="0" cy="22936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 200">
              <a:extLst>
                <a:ext uri="{FF2B5EF4-FFF2-40B4-BE49-F238E27FC236}">
                  <a16:creationId xmlns:a16="http://schemas.microsoft.com/office/drawing/2014/main" id="{DA77B36C-E4FE-2374-8B7C-402D0B937E2C}"/>
                </a:ext>
              </a:extLst>
            </p:cNvPr>
            <p:cNvSpPr/>
            <p:nvPr/>
          </p:nvSpPr>
          <p:spPr>
            <a:xfrm>
              <a:off x="9838136" y="1946467"/>
              <a:ext cx="148523" cy="1294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93" name="Straight Arrow Connector 63">
            <a:extLst>
              <a:ext uri="{FF2B5EF4-FFF2-40B4-BE49-F238E27FC236}">
                <a16:creationId xmlns:a16="http://schemas.microsoft.com/office/drawing/2014/main" id="{967F8E4D-E54E-59C9-95B3-AE9F15A6B348}"/>
              </a:ext>
            </a:extLst>
          </p:cNvPr>
          <p:cNvCxnSpPr>
            <a:cxnSpLocks/>
          </p:cNvCxnSpPr>
          <p:nvPr/>
        </p:nvCxnSpPr>
        <p:spPr>
          <a:xfrm>
            <a:off x="3363194" y="2996311"/>
            <a:ext cx="0" cy="1149095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67">
            <a:extLst>
              <a:ext uri="{FF2B5EF4-FFF2-40B4-BE49-F238E27FC236}">
                <a16:creationId xmlns:a16="http://schemas.microsoft.com/office/drawing/2014/main" id="{3AF2B07C-B226-7FE6-DAA9-6B6A8AD6A732}"/>
              </a:ext>
            </a:extLst>
          </p:cNvPr>
          <p:cNvCxnSpPr>
            <a:cxnSpLocks/>
          </p:cNvCxnSpPr>
          <p:nvPr/>
        </p:nvCxnSpPr>
        <p:spPr>
          <a:xfrm>
            <a:off x="2537441" y="2994503"/>
            <a:ext cx="0" cy="1150903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or: Elbow 7">
            <a:extLst>
              <a:ext uri="{FF2B5EF4-FFF2-40B4-BE49-F238E27FC236}">
                <a16:creationId xmlns:a16="http://schemas.microsoft.com/office/drawing/2014/main" id="{11CDFB7E-891D-1758-E883-DFF4ADC9C61B}"/>
              </a:ext>
            </a:extLst>
          </p:cNvPr>
          <p:cNvCxnSpPr>
            <a:stCxn id="68" idx="3"/>
            <a:endCxn id="78" idx="1"/>
          </p:cNvCxnSpPr>
          <p:nvPr/>
        </p:nvCxnSpPr>
        <p:spPr>
          <a:xfrm flipV="1">
            <a:off x="2710796" y="2811145"/>
            <a:ext cx="30245" cy="763842"/>
          </a:xfrm>
          <a:prstGeom prst="bentConnector3">
            <a:avLst>
              <a:gd name="adj1" fmla="val 1012032"/>
            </a:avLst>
          </a:prstGeom>
          <a:ln w="127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or: Elbow 61">
            <a:extLst>
              <a:ext uri="{FF2B5EF4-FFF2-40B4-BE49-F238E27FC236}">
                <a16:creationId xmlns:a16="http://schemas.microsoft.com/office/drawing/2014/main" id="{544AF347-D9B8-1A92-254A-16FB1D94931D}"/>
              </a:ext>
            </a:extLst>
          </p:cNvPr>
          <p:cNvCxnSpPr>
            <a:cxnSpLocks/>
            <a:stCxn id="73" idx="3"/>
            <a:endCxn id="86" idx="1"/>
          </p:cNvCxnSpPr>
          <p:nvPr/>
        </p:nvCxnSpPr>
        <p:spPr>
          <a:xfrm flipV="1">
            <a:off x="3536549" y="2811145"/>
            <a:ext cx="545612" cy="768447"/>
          </a:xfrm>
          <a:prstGeom prst="bentConnector3">
            <a:avLst>
              <a:gd name="adj1" fmla="val 150557"/>
            </a:avLst>
          </a:prstGeom>
          <a:ln w="127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矩形 10">
            <a:extLst>
              <a:ext uri="{FF2B5EF4-FFF2-40B4-BE49-F238E27FC236}">
                <a16:creationId xmlns:a16="http://schemas.microsoft.com/office/drawing/2014/main" id="{28D5E1DA-9537-ED57-0AAD-C316866C567D}"/>
              </a:ext>
            </a:extLst>
          </p:cNvPr>
          <p:cNvSpPr/>
          <p:nvPr/>
        </p:nvSpPr>
        <p:spPr>
          <a:xfrm>
            <a:off x="724546" y="3993057"/>
            <a:ext cx="3008150" cy="158826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文本框 51">
            <a:extLst>
              <a:ext uri="{FF2B5EF4-FFF2-40B4-BE49-F238E27FC236}">
                <a16:creationId xmlns:a16="http://schemas.microsoft.com/office/drawing/2014/main" id="{A8DBC8E8-9D0F-AA5F-14A8-5284038FE8D1}"/>
              </a:ext>
            </a:extLst>
          </p:cNvPr>
          <p:cNvSpPr txBox="1"/>
          <p:nvPr/>
        </p:nvSpPr>
        <p:spPr>
          <a:xfrm>
            <a:off x="935346" y="5890428"/>
            <a:ext cx="4266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a typeface="黑体" panose="02010609060101010101" pitchFamily="49" charset="-122"/>
                <a:cs typeface="Times New Roman" panose="02020603050405020304" pitchFamily="18" charset="0"/>
              </a:rPr>
              <a:t>A 2-input 1-Output Processing Element (PE)</a:t>
            </a: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A896311E-7C56-33CB-BE30-9A33F7099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174" y="1800201"/>
            <a:ext cx="3232201" cy="3936031"/>
          </a:xfrm>
          <a:prstGeom prst="rect">
            <a:avLst/>
          </a:prstGeom>
        </p:spPr>
      </p:pic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966F850-8F17-6DFC-AC03-559B2C344AC3}"/>
              </a:ext>
            </a:extLst>
          </p:cNvPr>
          <p:cNvGrpSpPr/>
          <p:nvPr/>
        </p:nvGrpSpPr>
        <p:grpSpPr>
          <a:xfrm>
            <a:off x="9045622" y="1942161"/>
            <a:ext cx="2830764" cy="2203245"/>
            <a:chOff x="5558166" y="2036439"/>
            <a:chExt cx="2830764" cy="2203245"/>
          </a:xfrm>
        </p:grpSpPr>
        <p:pic>
          <p:nvPicPr>
            <p:cNvPr id="99" name="图片 194">
              <a:extLst>
                <a:ext uri="{FF2B5EF4-FFF2-40B4-BE49-F238E27FC236}">
                  <a16:creationId xmlns:a16="http://schemas.microsoft.com/office/drawing/2014/main" id="{D7680539-DCAB-7238-85C4-8B2590EE5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6353217" y="2032304"/>
              <a:ext cx="1267966" cy="1276236"/>
            </a:xfrm>
            <a:prstGeom prst="rect">
              <a:avLst/>
            </a:prstGeom>
          </p:spPr>
        </p:pic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F201B0FC-94A3-BFD0-430B-16D9688006C3}"/>
                </a:ext>
              </a:extLst>
            </p:cNvPr>
            <p:cNvSpPr/>
            <p:nvPr/>
          </p:nvSpPr>
          <p:spPr>
            <a:xfrm>
              <a:off x="5558166" y="3428692"/>
              <a:ext cx="341927" cy="341927"/>
            </a:xfrm>
            <a:prstGeom prst="ellipse">
              <a:avLst/>
            </a:prstGeom>
            <a:solidFill>
              <a:srgbClr val="F2DCD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9BCC673E-7073-E0DD-DD8B-3CB96C96C219}"/>
                </a:ext>
              </a:extLst>
            </p:cNvPr>
            <p:cNvSpPr txBox="1"/>
            <p:nvPr/>
          </p:nvSpPr>
          <p:spPr>
            <a:xfrm>
              <a:off x="5918137" y="3397186"/>
              <a:ext cx="246561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ea typeface="黑体" panose="02010609060101010101" pitchFamily="49" charset="-122"/>
                  <a:cs typeface="Times New Roman" panose="02020603050405020304" pitchFamily="18" charset="0"/>
                </a:rPr>
                <a:t>Processing Element (PE)</a:t>
              </a:r>
              <a:endParaRPr lang="en-US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7313DC43-D7A7-C742-5BED-550140571DEA}"/>
                </a:ext>
              </a:extLst>
            </p:cNvPr>
            <p:cNvSpPr/>
            <p:nvPr/>
          </p:nvSpPr>
          <p:spPr>
            <a:xfrm>
              <a:off x="5558166" y="3897757"/>
              <a:ext cx="341927" cy="341927"/>
            </a:xfrm>
            <a:prstGeom prst="ellipse">
              <a:avLst/>
            </a:prstGeom>
            <a:solidFill>
              <a:srgbClr val="F2F2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A248454C-E324-7101-DEFF-719E8CEA589F}"/>
                </a:ext>
              </a:extLst>
            </p:cNvPr>
            <p:cNvSpPr txBox="1"/>
            <p:nvPr/>
          </p:nvSpPr>
          <p:spPr>
            <a:xfrm>
              <a:off x="5923317" y="3870352"/>
              <a:ext cx="246561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ea typeface="黑体" panose="02010609060101010101" pitchFamily="49" charset="-122"/>
                  <a:cs typeface="Times New Roman" panose="02020603050405020304" pitchFamily="18" charset="0"/>
                </a:rPr>
                <a:t>Switch (SW)</a:t>
              </a:r>
              <a:endParaRPr lang="en-US" dirty="0"/>
            </a:p>
          </p:txBody>
        </p:sp>
      </p:grpSp>
      <p:pic>
        <p:nvPicPr>
          <p:cNvPr id="111" name="Picture 110">
            <a:extLst>
              <a:ext uri="{FF2B5EF4-FFF2-40B4-BE49-F238E27FC236}">
                <a16:creationId xmlns:a16="http://schemas.microsoft.com/office/drawing/2014/main" id="{060A6390-DC26-B819-6602-5E60E7ECC4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3773" y="4588087"/>
            <a:ext cx="1542324" cy="1542324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CAE4CA53-F67C-C7A5-D486-53D647A489A4}"/>
              </a:ext>
            </a:extLst>
          </p:cNvPr>
          <p:cNvSpPr txBox="1"/>
          <p:nvPr/>
        </p:nvSpPr>
        <p:spPr>
          <a:xfrm>
            <a:off x="8797485" y="6134512"/>
            <a:ext cx="3214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a typeface="黑体" panose="02010609060101010101" pitchFamily="49" charset="-122"/>
                <a:cs typeface="Times New Roman" panose="02020603050405020304" pitchFamily="18" charset="0"/>
              </a:rPr>
              <a:t>Check our old tutorial for details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FC1EB4-B53B-52A0-1B66-7EF22DC42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3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1EC7D-9D2D-87FD-EA7A-2892605EC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Before Coffee Break: Hand-on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D0560-5F66-3558-1AA0-9C44439AE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19765"/>
          </a:xfrm>
        </p:spPr>
        <p:txBody>
          <a:bodyPr>
            <a:normAutofit/>
          </a:bodyPr>
          <a:lstStyle/>
          <a:p>
            <a:r>
              <a:rPr lang="en-US" dirty="0"/>
              <a:t>Build a Demo DSA and Compile to RTL Simulation File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0B145D-F700-8BDC-7C19-D9EC213206D4}"/>
              </a:ext>
            </a:extLst>
          </p:cNvPr>
          <p:cNvSpPr txBox="1"/>
          <p:nvPr/>
        </p:nvSpPr>
        <p:spPr>
          <a:xfrm>
            <a:off x="838200" y="4422976"/>
            <a:ext cx="9167605" cy="12187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Compile to </a:t>
            </a:r>
            <a:r>
              <a:rPr lang="en-US" sz="2800" dirty="0" err="1"/>
              <a:t>Verilator</a:t>
            </a:r>
            <a:r>
              <a:rPr lang="en-US" sz="2800" dirty="0"/>
              <a:t>/VCS Simulation File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$ cd $SS/</a:t>
            </a:r>
            <a:r>
              <a:rPr lang="en-US" sz="2400" dirty="0" err="1"/>
              <a:t>chipyard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$ make -C sims/</a:t>
            </a:r>
            <a:r>
              <a:rPr lang="en-US" sz="2400" dirty="0" err="1"/>
              <a:t>verilator</a:t>
            </a:r>
            <a:r>
              <a:rPr lang="en-US" sz="2400" dirty="0"/>
              <a:t> CONFIG=</a:t>
            </a:r>
            <a:r>
              <a:rPr lang="en-US" sz="2400" dirty="0" err="1"/>
              <a:t>DemoDSARocketConfig</a:t>
            </a:r>
            <a:endParaRPr lang="en-US" sz="2400" dirty="0"/>
          </a:p>
        </p:txBody>
      </p:sp>
      <p:pic>
        <p:nvPicPr>
          <p:cNvPr id="4" name="Graphic 3" descr="Gears outline">
            <a:extLst>
              <a:ext uri="{FF2B5EF4-FFF2-40B4-BE49-F238E27FC236}">
                <a16:creationId xmlns:a16="http://schemas.microsoft.com/office/drawing/2014/main" id="{AF741DFD-52BE-5A09-D3B1-FA379F158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2390" y="2645390"/>
            <a:ext cx="1567219" cy="156721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2D59E-38A4-804A-75DB-FFD8CF288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6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1EC7D-9D2D-87FD-EA7A-2892605EC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Before Coffee Break: Hand-on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D0560-5F66-3558-1AA0-9C44439AE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19765"/>
          </a:xfrm>
        </p:spPr>
        <p:txBody>
          <a:bodyPr>
            <a:normAutofit/>
          </a:bodyPr>
          <a:lstStyle/>
          <a:p>
            <a:r>
              <a:rPr lang="en-US" dirty="0"/>
              <a:t>Build a 7x5 Mesh CGRA and Compile to RTL Simulation File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0B145D-F700-8BDC-7C19-D9EC213206D4}"/>
              </a:ext>
            </a:extLst>
          </p:cNvPr>
          <p:cNvSpPr txBox="1"/>
          <p:nvPr/>
        </p:nvSpPr>
        <p:spPr>
          <a:xfrm>
            <a:off x="838200" y="4422976"/>
            <a:ext cx="9167605" cy="12187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Compile to </a:t>
            </a:r>
            <a:r>
              <a:rPr lang="en-US" sz="2800" dirty="0" err="1"/>
              <a:t>Verilator</a:t>
            </a:r>
            <a:r>
              <a:rPr lang="en-US" sz="2800" dirty="0"/>
              <a:t> Simulation File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$ cd $SS/</a:t>
            </a:r>
            <a:r>
              <a:rPr lang="en-US" sz="2400" dirty="0" err="1"/>
              <a:t>chipyard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$ make -C sims/</a:t>
            </a:r>
            <a:r>
              <a:rPr lang="en-US" sz="2400" dirty="0" err="1"/>
              <a:t>verilator</a:t>
            </a:r>
            <a:r>
              <a:rPr lang="en-US" sz="2400" dirty="0"/>
              <a:t> CONFIG=</a:t>
            </a:r>
            <a:r>
              <a:rPr lang="en-US" sz="2400" dirty="0" err="1"/>
              <a:t>MeshDSARocketConfig</a:t>
            </a:r>
            <a:endParaRPr lang="en-US" sz="2400" dirty="0"/>
          </a:p>
        </p:txBody>
      </p:sp>
      <p:pic>
        <p:nvPicPr>
          <p:cNvPr id="4" name="Graphic 3" descr="Gears outline">
            <a:extLst>
              <a:ext uri="{FF2B5EF4-FFF2-40B4-BE49-F238E27FC236}">
                <a16:creationId xmlns:a16="http://schemas.microsoft.com/office/drawing/2014/main" id="{AF741DFD-52BE-5A09-D3B1-FA379F158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2390" y="2645390"/>
            <a:ext cx="1567219" cy="156721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9B4D8-8915-7180-F663-9F83CD46F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97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0E9D3-EDC9-1598-EF04-4C5C61351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4478"/>
            <a:ext cx="10515600" cy="194904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Coffee Break</a:t>
            </a:r>
            <a:br>
              <a:rPr lang="en-US" sz="5400" b="1" dirty="0"/>
            </a:br>
            <a:r>
              <a:rPr lang="en-US" b="1" dirty="0"/>
              <a:t>(3:00 ~ 3:30pm)</a:t>
            </a:r>
            <a:endParaRPr lang="en-US" sz="54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13819C-4D8D-D02E-EACE-FDD84895A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51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0E9D3-EDC9-1598-EF04-4C5C61351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499"/>
          </a:xfrm>
        </p:spPr>
        <p:txBody>
          <a:bodyPr>
            <a:normAutofit/>
          </a:bodyPr>
          <a:lstStyle/>
          <a:p>
            <a:r>
              <a:rPr lang="en-US" sz="5400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8C047-5313-BBB8-3DC6-B242544B1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938"/>
            <a:ext cx="10515600" cy="5505061"/>
          </a:xfrm>
        </p:spPr>
        <p:txBody>
          <a:bodyPr>
            <a:normAutofit lnSpcReduction="10000"/>
          </a:bodyPr>
          <a:lstStyle/>
          <a:p>
            <a:r>
              <a:rPr lang="en-US" altLang="zh-CN" sz="3600" dirty="0"/>
              <a:t>Micro-architecture Overview (30 min)</a:t>
            </a:r>
          </a:p>
          <a:p>
            <a:pPr lvl="1"/>
            <a:r>
              <a:rPr lang="en-US" sz="3200" dirty="0"/>
              <a:t>Stream Dispatcher</a:t>
            </a:r>
          </a:p>
          <a:p>
            <a:pPr lvl="1"/>
            <a:r>
              <a:rPr lang="en-US" sz="3200" dirty="0"/>
              <a:t>Spatial Memory System &amp; Sync. System</a:t>
            </a:r>
          </a:p>
          <a:p>
            <a:pPr lvl="1"/>
            <a:r>
              <a:rPr lang="en-US" sz="3200" dirty="0"/>
              <a:t>Spatial Compute System</a:t>
            </a:r>
          </a:p>
          <a:p>
            <a:r>
              <a:rPr lang="en-US" sz="3600" dirty="0"/>
              <a:t>Coffee Break (30 min)</a:t>
            </a:r>
          </a:p>
          <a:p>
            <a:r>
              <a:rPr lang="en-US" sz="3600" b="1" dirty="0"/>
              <a:t>Hand-on: Compose Your Own DSA (30 min)</a:t>
            </a:r>
          </a:p>
          <a:p>
            <a:pPr lvl="1"/>
            <a:r>
              <a:rPr lang="en-US" sz="3200" b="1" dirty="0"/>
              <a:t>Architecture Description Graph (ADG)</a:t>
            </a:r>
          </a:p>
          <a:p>
            <a:pPr lvl="1"/>
            <a:r>
              <a:rPr lang="en-US" sz="3200" b="1" dirty="0"/>
              <a:t>Using our own DSA by using Domain-specific Language</a:t>
            </a:r>
          </a:p>
          <a:p>
            <a:r>
              <a:rPr lang="en-US" sz="3600" dirty="0"/>
              <a:t>Hard-on: RTL &amp; FPGA Simulation (15 min)</a:t>
            </a:r>
          </a:p>
          <a:p>
            <a:pPr lvl="1"/>
            <a:r>
              <a:rPr lang="en-US" sz="3200" dirty="0"/>
              <a:t>How to do RTL simulation with customized ISA</a:t>
            </a:r>
          </a:p>
          <a:p>
            <a:pPr lvl="1"/>
            <a:r>
              <a:rPr lang="en-US" sz="3200" dirty="0"/>
              <a:t>Understand the simulation log and FPGA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F16B4-68C1-AF79-3C17-17A814B9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46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FB3BAE-50ED-81AE-5EED-193580454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577" y="2945291"/>
            <a:ext cx="6058306" cy="30772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065E27-2826-7BF8-F692-23B7AD5F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Before we start: Code Structure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60B53-19C7-FC9F-F28E-E7A5FEBA9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43540" cy="1064919"/>
          </a:xfrm>
        </p:spPr>
        <p:txBody>
          <a:bodyPr/>
          <a:lstStyle/>
          <a:p>
            <a:r>
              <a:rPr lang="en-US" b="1" dirty="0" err="1"/>
              <a:t>ChipYard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SoC integration, RTL sim, FPGA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94CF601-0BA9-2D53-4481-6D4309BC63E2}"/>
              </a:ext>
            </a:extLst>
          </p:cNvPr>
          <p:cNvSpPr txBox="1">
            <a:spLocks/>
          </p:cNvSpPr>
          <p:nvPr/>
        </p:nvSpPr>
        <p:spPr>
          <a:xfrm>
            <a:off x="6359990" y="1825625"/>
            <a:ext cx="5832009" cy="1155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DSAGEN2</a:t>
            </a:r>
          </a:p>
          <a:p>
            <a:pPr marL="0" indent="0">
              <a:buNone/>
            </a:pPr>
            <a:r>
              <a:rPr lang="en-US" dirty="0"/>
              <a:t>Implementation of DSA , Overlay, 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197579-BF7E-FFE9-F520-467A5BED8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530" y="2945291"/>
            <a:ext cx="4419914" cy="2773876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B166577-3239-0243-FF9C-BB6E16A1729F}"/>
              </a:ext>
            </a:extLst>
          </p:cNvPr>
          <p:cNvSpPr/>
          <p:nvPr/>
        </p:nvSpPr>
        <p:spPr>
          <a:xfrm rot="10800000">
            <a:off x="1880803" y="3861282"/>
            <a:ext cx="394362" cy="3423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6E8CD50-C619-8D61-7E69-8F206FF7A08B}"/>
              </a:ext>
            </a:extLst>
          </p:cNvPr>
          <p:cNvSpPr/>
          <p:nvPr/>
        </p:nvSpPr>
        <p:spPr>
          <a:xfrm rot="10800000">
            <a:off x="8295326" y="3341967"/>
            <a:ext cx="394362" cy="3423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F3F0B-55D9-BF7A-98E3-47024860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3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EF578B-7DAC-10E9-631F-A30C489320AB}"/>
              </a:ext>
            </a:extLst>
          </p:cNvPr>
          <p:cNvSpPr txBox="1"/>
          <p:nvPr/>
        </p:nvSpPr>
        <p:spPr>
          <a:xfrm>
            <a:off x="838200" y="5719167"/>
            <a:ext cx="4419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/>
              <a:t>Path: </a:t>
            </a:r>
            <a:r>
              <a:rPr lang="en-US" altLang="zh-CN" i="1" dirty="0" err="1"/>
              <a:t>dsa</a:t>
            </a:r>
            <a:r>
              <a:rPr lang="en-US" altLang="zh-CN" i="1" dirty="0"/>
              <a:t>-framework/</a:t>
            </a:r>
            <a:r>
              <a:rPr lang="en-US" altLang="zh-CN" i="1" dirty="0" err="1"/>
              <a:t>chipyard</a:t>
            </a:r>
            <a:endParaRPr lang="en-US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2D2B7B-7942-1C89-839F-E8D4482BAB4C}"/>
              </a:ext>
            </a:extLst>
          </p:cNvPr>
          <p:cNvSpPr txBox="1"/>
          <p:nvPr/>
        </p:nvSpPr>
        <p:spPr>
          <a:xfrm>
            <a:off x="5983460" y="6022526"/>
            <a:ext cx="5207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/>
              <a:t>Path: </a:t>
            </a:r>
            <a:r>
              <a:rPr lang="en-US" altLang="zh-CN" i="1" dirty="0" err="1"/>
              <a:t>dsa</a:t>
            </a:r>
            <a:r>
              <a:rPr lang="en-US" altLang="zh-CN" i="1" dirty="0"/>
              <a:t>-framework/</a:t>
            </a:r>
            <a:r>
              <a:rPr lang="en-US" altLang="zh-CN" i="1" dirty="0" err="1"/>
              <a:t>chipyard</a:t>
            </a:r>
            <a:r>
              <a:rPr lang="en-US" altLang="zh-CN" i="1" dirty="0"/>
              <a:t>/generators/dsagen2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82903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9D071-3087-568F-77B0-5AE941FF3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Architecture Description Graph (ADG)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FC9F6-08AE-3ADF-6CF0-C93F61066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6388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Two ways to describe Domain-specific Accelerator (DSA)</a:t>
            </a:r>
          </a:p>
          <a:p>
            <a:pPr lvl="1"/>
            <a:r>
              <a:rPr lang="en-US" dirty="0"/>
              <a:t>A machine-friendly format (</a:t>
            </a:r>
            <a:r>
              <a:rPr lang="en-US" b="1" dirty="0"/>
              <a:t>JSON</a:t>
            </a:r>
            <a:r>
              <a:rPr lang="en-US" dirty="0"/>
              <a:t>) that records parameters + topology of DSA</a:t>
            </a:r>
          </a:p>
          <a:p>
            <a:pPr lvl="1"/>
            <a:r>
              <a:rPr lang="en-US" dirty="0"/>
              <a:t>A human-understandable format (Scala) that used for manual design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09C856-B8D5-BFBA-2CE7-6F98DB49F3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68"/>
          <a:stretch/>
        </p:blipFill>
        <p:spPr>
          <a:xfrm>
            <a:off x="1665514" y="3378881"/>
            <a:ext cx="3510643" cy="17606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F2A01C-50E8-A024-188A-55C76F5723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1658"/>
          <a:stretch/>
        </p:blipFill>
        <p:spPr>
          <a:xfrm>
            <a:off x="6019801" y="3378881"/>
            <a:ext cx="4841964" cy="17606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BE818D-E491-0055-FE22-C7662F9C2FDB}"/>
              </a:ext>
            </a:extLst>
          </p:cNvPr>
          <p:cNvSpPr txBox="1"/>
          <p:nvPr/>
        </p:nvSpPr>
        <p:spPr>
          <a:xfrm>
            <a:off x="1665514" y="5139533"/>
            <a:ext cx="35106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 JSON-list for DSA Nodes: Param.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9E34F-62CC-9E91-147A-280EF28947A6}"/>
              </a:ext>
            </a:extLst>
          </p:cNvPr>
          <p:cNvSpPr txBox="1"/>
          <p:nvPr/>
        </p:nvSpPr>
        <p:spPr>
          <a:xfrm>
            <a:off x="6776356" y="5139533"/>
            <a:ext cx="35106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 JSON-list for DSA Edges: Topology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07EAF5-9EB1-EDBD-A8CF-47306872884E}"/>
              </a:ext>
            </a:extLst>
          </p:cNvPr>
          <p:cNvSpPr txBox="1"/>
          <p:nvPr/>
        </p:nvSpPr>
        <p:spPr>
          <a:xfrm>
            <a:off x="1311048" y="5947592"/>
            <a:ext cx="9569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/>
              <a:t>Example Path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	$SS/</a:t>
            </a:r>
            <a:r>
              <a:rPr lang="en-US" sz="1800" dirty="0" err="1">
                <a:latin typeface="Consolas" panose="020B0609020204030204" pitchFamily="49" charset="0"/>
              </a:rPr>
              <a:t>chipyard</a:t>
            </a:r>
            <a:r>
              <a:rPr lang="en-US" sz="1800" dirty="0">
                <a:latin typeface="Consolas" panose="020B0609020204030204" pitchFamily="49" charset="0"/>
              </a:rPr>
              <a:t>/generators/dsagen2/</a:t>
            </a:r>
            <a:r>
              <a:rPr lang="en-US" sz="1800" dirty="0" err="1">
                <a:latin typeface="Consolas" panose="020B0609020204030204" pitchFamily="49" charset="0"/>
              </a:rPr>
              <a:t>adg</a:t>
            </a:r>
            <a:r>
              <a:rPr lang="en-US" sz="1800" dirty="0">
                <a:latin typeface="Consolas" panose="020B0609020204030204" pitchFamily="49" charset="0"/>
              </a:rPr>
              <a:t>/Mesh2x2-Simple64-I2O2.json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77298-30A4-2B76-F2C1-64CF96FC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27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66BF7-AEBB-BD42-D5EF-F3DD53674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Compute System: An CGRA Generator</a:t>
            </a:r>
          </a:p>
        </p:txBody>
      </p:sp>
      <p:sp>
        <p:nvSpPr>
          <p:cNvPr id="4" name="内容占位符 4">
            <a:extLst>
              <a:ext uri="{FF2B5EF4-FFF2-40B4-BE49-F238E27FC236}">
                <a16:creationId xmlns:a16="http://schemas.microsoft.com/office/drawing/2014/main" id="{3F34E2E6-EF41-9AF3-CBE6-5310CC307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321" y="1839199"/>
            <a:ext cx="6689875" cy="13106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i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vport_i1</a:t>
            </a:r>
            <a:r>
              <a:rPr lang="en-US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createIVP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FullIVPConfig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i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vport_i2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createIVP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FullIVPConfig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i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vport_o1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createOVP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FullOVPConfig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i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vport_o2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createOVP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FullOVPConfig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Oval 112">
            <a:extLst>
              <a:ext uri="{FF2B5EF4-FFF2-40B4-BE49-F238E27FC236}">
                <a16:creationId xmlns:a16="http://schemas.microsoft.com/office/drawing/2014/main" id="{6C01B79F-EC4C-8848-9509-E83337D8298A}"/>
              </a:ext>
            </a:extLst>
          </p:cNvPr>
          <p:cNvSpPr/>
          <p:nvPr/>
        </p:nvSpPr>
        <p:spPr>
          <a:xfrm>
            <a:off x="1318592" y="3071676"/>
            <a:ext cx="379677" cy="379677"/>
          </a:xfrm>
          <a:prstGeom prst="ellipse">
            <a:avLst/>
          </a:prstGeom>
          <a:solidFill>
            <a:srgbClr val="F2F2F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" name="Oval 113">
            <a:extLst>
              <a:ext uri="{FF2B5EF4-FFF2-40B4-BE49-F238E27FC236}">
                <a16:creationId xmlns:a16="http://schemas.microsoft.com/office/drawing/2014/main" id="{E006B5E1-C7EC-9F8D-F86D-004B09C10C7C}"/>
              </a:ext>
            </a:extLst>
          </p:cNvPr>
          <p:cNvSpPr/>
          <p:nvPr/>
        </p:nvSpPr>
        <p:spPr>
          <a:xfrm>
            <a:off x="1326855" y="4702972"/>
            <a:ext cx="379677" cy="379677"/>
          </a:xfrm>
          <a:prstGeom prst="ellipse">
            <a:avLst/>
          </a:prstGeom>
          <a:solidFill>
            <a:srgbClr val="F2F2F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178">
            <a:extLst>
              <a:ext uri="{FF2B5EF4-FFF2-40B4-BE49-F238E27FC236}">
                <a16:creationId xmlns:a16="http://schemas.microsoft.com/office/drawing/2014/main" id="{F3EBFD24-AFF3-6A66-5FD4-D313C9F9275E}"/>
              </a:ext>
            </a:extLst>
          </p:cNvPr>
          <p:cNvSpPr/>
          <p:nvPr/>
        </p:nvSpPr>
        <p:spPr>
          <a:xfrm>
            <a:off x="1864668" y="3568499"/>
            <a:ext cx="1028225" cy="1028225"/>
          </a:xfrm>
          <a:prstGeom prst="ellipse">
            <a:avLst/>
          </a:prstGeom>
          <a:solidFill>
            <a:srgbClr val="F2DCDA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185">
            <a:extLst>
              <a:ext uri="{FF2B5EF4-FFF2-40B4-BE49-F238E27FC236}">
                <a16:creationId xmlns:a16="http://schemas.microsoft.com/office/drawing/2014/main" id="{87BE0D4E-4302-EAE7-D813-D1C5C1943292}"/>
              </a:ext>
            </a:extLst>
          </p:cNvPr>
          <p:cNvSpPr/>
          <p:nvPr/>
        </p:nvSpPr>
        <p:spPr>
          <a:xfrm>
            <a:off x="3034480" y="3074484"/>
            <a:ext cx="379677" cy="379677"/>
          </a:xfrm>
          <a:prstGeom prst="ellipse">
            <a:avLst/>
          </a:prstGeom>
          <a:solidFill>
            <a:srgbClr val="F2F2F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186">
            <a:extLst>
              <a:ext uri="{FF2B5EF4-FFF2-40B4-BE49-F238E27FC236}">
                <a16:creationId xmlns:a16="http://schemas.microsoft.com/office/drawing/2014/main" id="{A65DBD07-F304-5D2D-113F-BA9D18357EA7}"/>
              </a:ext>
            </a:extLst>
          </p:cNvPr>
          <p:cNvSpPr/>
          <p:nvPr/>
        </p:nvSpPr>
        <p:spPr>
          <a:xfrm>
            <a:off x="3042749" y="4705780"/>
            <a:ext cx="379677" cy="379677"/>
          </a:xfrm>
          <a:prstGeom prst="ellipse">
            <a:avLst/>
          </a:prstGeom>
          <a:solidFill>
            <a:srgbClr val="F2F2F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250">
            <a:extLst>
              <a:ext uri="{FF2B5EF4-FFF2-40B4-BE49-F238E27FC236}">
                <a16:creationId xmlns:a16="http://schemas.microsoft.com/office/drawing/2014/main" id="{0A646ED0-5C95-9CA2-97E3-7F462C2CD90B}"/>
              </a:ext>
            </a:extLst>
          </p:cNvPr>
          <p:cNvSpPr/>
          <p:nvPr/>
        </p:nvSpPr>
        <p:spPr>
          <a:xfrm>
            <a:off x="840317" y="5580621"/>
            <a:ext cx="1344480" cy="5602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vport_o1</a:t>
            </a:r>
            <a:endParaRPr lang="en-US" dirty="0"/>
          </a:p>
        </p:txBody>
      </p:sp>
      <p:sp>
        <p:nvSpPr>
          <p:cNvPr id="11" name="Rectangle 250">
            <a:extLst>
              <a:ext uri="{FF2B5EF4-FFF2-40B4-BE49-F238E27FC236}">
                <a16:creationId xmlns:a16="http://schemas.microsoft.com/office/drawing/2014/main" id="{FFFD33B9-84E1-42ED-AF3C-E2587696C58C}"/>
              </a:ext>
            </a:extLst>
          </p:cNvPr>
          <p:cNvSpPr/>
          <p:nvPr/>
        </p:nvSpPr>
        <p:spPr>
          <a:xfrm>
            <a:off x="2535547" y="2015517"/>
            <a:ext cx="1344480" cy="5602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vport_i2</a:t>
            </a:r>
            <a:endParaRPr lang="en-US" dirty="0"/>
          </a:p>
        </p:txBody>
      </p:sp>
      <p:sp>
        <p:nvSpPr>
          <p:cNvPr id="12" name="Rectangle 250">
            <a:extLst>
              <a:ext uri="{FF2B5EF4-FFF2-40B4-BE49-F238E27FC236}">
                <a16:creationId xmlns:a16="http://schemas.microsoft.com/office/drawing/2014/main" id="{22ABD258-E22F-9479-E382-149D8535DFDA}"/>
              </a:ext>
            </a:extLst>
          </p:cNvPr>
          <p:cNvSpPr/>
          <p:nvPr/>
        </p:nvSpPr>
        <p:spPr>
          <a:xfrm>
            <a:off x="838200" y="2000821"/>
            <a:ext cx="1344480" cy="5602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vport_i1</a:t>
            </a:r>
            <a:endParaRPr lang="en-US"/>
          </a:p>
        </p:txBody>
      </p:sp>
      <p:sp>
        <p:nvSpPr>
          <p:cNvPr id="13" name="内容占位符 4">
            <a:extLst>
              <a:ext uri="{FF2B5EF4-FFF2-40B4-BE49-F238E27FC236}">
                <a16:creationId xmlns:a16="http://schemas.microsoft.com/office/drawing/2014/main" id="{4AB97AB3-6DB7-89A2-DD8E-C1A0F5647DD5}"/>
              </a:ext>
            </a:extLst>
          </p:cNvPr>
          <p:cNvSpPr txBox="1">
            <a:spLocks/>
          </p:cNvSpPr>
          <p:nvPr/>
        </p:nvSpPr>
        <p:spPr>
          <a:xfrm>
            <a:off x="4816324" y="5644385"/>
            <a:ext cx="7031873" cy="49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i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</a:t>
            </a:r>
            <a:r>
              <a:rPr lang="en-US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8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createCompNode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2000" dirty="0"/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PE_Simple_Config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内容占位符 4">
            <a:extLst>
              <a:ext uri="{FF2B5EF4-FFF2-40B4-BE49-F238E27FC236}">
                <a16:creationId xmlns:a16="http://schemas.microsoft.com/office/drawing/2014/main" id="{7B9C2E20-30C4-B11A-CAE9-02CEA9879362}"/>
              </a:ext>
            </a:extLst>
          </p:cNvPr>
          <p:cNvSpPr txBox="1">
            <a:spLocks/>
          </p:cNvSpPr>
          <p:nvPr/>
        </p:nvSpPr>
        <p:spPr>
          <a:xfrm>
            <a:off x="4816321" y="3495353"/>
            <a:ext cx="6689875" cy="1590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i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sw1</a:t>
            </a:r>
            <a:r>
              <a:rPr lang="en-US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8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createCompNode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1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2400" dirty="0"/>
              <a:t> </a:t>
            </a:r>
            <a:r>
              <a:rPr lang="en-US" sz="2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DefaultSWConfig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i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sw2</a:t>
            </a:r>
            <a:r>
              <a:rPr lang="en-US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8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createCompNode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2000" dirty="0"/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DefaultSWConfig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i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sw3</a:t>
            </a:r>
            <a:r>
              <a:rPr lang="en-US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8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createCompNode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2000" dirty="0"/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DefaultSWConfig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i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sw4</a:t>
            </a:r>
            <a:r>
              <a:rPr lang="en-US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8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createCompNode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2000" dirty="0"/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DefaultSWConfig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矩形 15">
            <a:extLst>
              <a:ext uri="{FF2B5EF4-FFF2-40B4-BE49-F238E27FC236}">
                <a16:creationId xmlns:a16="http://schemas.microsoft.com/office/drawing/2014/main" id="{0D13FC42-9811-A318-C3A6-81BA811BF99E}"/>
              </a:ext>
            </a:extLst>
          </p:cNvPr>
          <p:cNvSpPr/>
          <p:nvPr/>
        </p:nvSpPr>
        <p:spPr>
          <a:xfrm>
            <a:off x="1221069" y="3071685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sw1</a:t>
            </a:r>
            <a:endParaRPr lang="en-US" dirty="0"/>
          </a:p>
        </p:txBody>
      </p:sp>
      <p:sp>
        <p:nvSpPr>
          <p:cNvPr id="16" name="矩形 16">
            <a:extLst>
              <a:ext uri="{FF2B5EF4-FFF2-40B4-BE49-F238E27FC236}">
                <a16:creationId xmlns:a16="http://schemas.microsoft.com/office/drawing/2014/main" id="{5412990F-4040-C9B6-EC9E-0EB43515CB55}"/>
              </a:ext>
            </a:extLst>
          </p:cNvPr>
          <p:cNvSpPr/>
          <p:nvPr/>
        </p:nvSpPr>
        <p:spPr>
          <a:xfrm>
            <a:off x="2929329" y="3067771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sw2</a:t>
            </a:r>
            <a:endParaRPr lang="en-US" dirty="0"/>
          </a:p>
        </p:txBody>
      </p:sp>
      <p:sp>
        <p:nvSpPr>
          <p:cNvPr id="17" name="矩形 17">
            <a:extLst>
              <a:ext uri="{FF2B5EF4-FFF2-40B4-BE49-F238E27FC236}">
                <a16:creationId xmlns:a16="http://schemas.microsoft.com/office/drawing/2014/main" id="{072F156F-BE06-48FB-4A5E-88704263EC90}"/>
              </a:ext>
            </a:extLst>
          </p:cNvPr>
          <p:cNvSpPr/>
          <p:nvPr/>
        </p:nvSpPr>
        <p:spPr>
          <a:xfrm>
            <a:off x="1213441" y="4708738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sw3</a:t>
            </a:r>
            <a:endParaRPr lang="en-US" dirty="0"/>
          </a:p>
        </p:txBody>
      </p:sp>
      <p:sp>
        <p:nvSpPr>
          <p:cNvPr id="18" name="矩形 18">
            <a:extLst>
              <a:ext uri="{FF2B5EF4-FFF2-40B4-BE49-F238E27FC236}">
                <a16:creationId xmlns:a16="http://schemas.microsoft.com/office/drawing/2014/main" id="{A4D1F0CB-F935-8E73-8B0B-32159E8865C3}"/>
              </a:ext>
            </a:extLst>
          </p:cNvPr>
          <p:cNvSpPr/>
          <p:nvPr/>
        </p:nvSpPr>
        <p:spPr>
          <a:xfrm>
            <a:off x="2945879" y="4702969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sw4</a:t>
            </a:r>
            <a:endParaRPr lang="en-US" dirty="0"/>
          </a:p>
        </p:txBody>
      </p:sp>
      <p:sp>
        <p:nvSpPr>
          <p:cNvPr id="19" name="矩形 19">
            <a:extLst>
              <a:ext uri="{FF2B5EF4-FFF2-40B4-BE49-F238E27FC236}">
                <a16:creationId xmlns:a16="http://schemas.microsoft.com/office/drawing/2014/main" id="{E2838803-9B5B-7221-BCCA-43433167C99F}"/>
              </a:ext>
            </a:extLst>
          </p:cNvPr>
          <p:cNvSpPr/>
          <p:nvPr/>
        </p:nvSpPr>
        <p:spPr>
          <a:xfrm>
            <a:off x="2148589" y="3886169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</a:t>
            </a:r>
            <a:endParaRPr lang="en-US" dirty="0"/>
          </a:p>
        </p:txBody>
      </p:sp>
      <p:sp>
        <p:nvSpPr>
          <p:cNvPr id="3" name="Rectangle 250">
            <a:extLst>
              <a:ext uri="{FF2B5EF4-FFF2-40B4-BE49-F238E27FC236}">
                <a16:creationId xmlns:a16="http://schemas.microsoft.com/office/drawing/2014/main" id="{652A9A74-3D04-D5C5-1ED0-0EE7B4A4A7BC}"/>
              </a:ext>
            </a:extLst>
          </p:cNvPr>
          <p:cNvSpPr/>
          <p:nvPr/>
        </p:nvSpPr>
        <p:spPr>
          <a:xfrm>
            <a:off x="2535547" y="5580621"/>
            <a:ext cx="1344480" cy="5602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vport_o2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0683400-B402-F24F-B07C-C17F3FB91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8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C8C2A4-441C-406B-B368-DE614D1B7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Scala Embedded DSL – Build A Simple CGRA </a:t>
            </a:r>
          </a:p>
        </p:txBody>
      </p:sp>
      <p:cxnSp>
        <p:nvCxnSpPr>
          <p:cNvPr id="130" name="Straight Arrow Connector 82">
            <a:extLst>
              <a:ext uri="{FF2B5EF4-FFF2-40B4-BE49-F238E27FC236}">
                <a16:creationId xmlns:a16="http://schemas.microsoft.com/office/drawing/2014/main" id="{8B8051F7-0858-4528-8A0E-7DD77EEB3628}"/>
              </a:ext>
            </a:extLst>
          </p:cNvPr>
          <p:cNvCxnSpPr>
            <a:cxnSpLocks/>
          </p:cNvCxnSpPr>
          <p:nvPr/>
        </p:nvCxnSpPr>
        <p:spPr>
          <a:xfrm>
            <a:off x="1517936" y="5078073"/>
            <a:ext cx="5" cy="507123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82">
            <a:extLst>
              <a:ext uri="{FF2B5EF4-FFF2-40B4-BE49-F238E27FC236}">
                <a16:creationId xmlns:a16="http://schemas.microsoft.com/office/drawing/2014/main" id="{43372592-6975-4262-933C-FAE5E73047E9}"/>
              </a:ext>
            </a:extLst>
          </p:cNvPr>
          <p:cNvCxnSpPr>
            <a:cxnSpLocks/>
          </p:cNvCxnSpPr>
          <p:nvPr/>
        </p:nvCxnSpPr>
        <p:spPr>
          <a:xfrm>
            <a:off x="3207787" y="2595163"/>
            <a:ext cx="5" cy="507123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Oval 112">
            <a:extLst>
              <a:ext uri="{FF2B5EF4-FFF2-40B4-BE49-F238E27FC236}">
                <a16:creationId xmlns:a16="http://schemas.microsoft.com/office/drawing/2014/main" id="{E25637E5-111B-4A90-9250-7220B9CE8B5A}"/>
              </a:ext>
            </a:extLst>
          </p:cNvPr>
          <p:cNvSpPr/>
          <p:nvPr/>
        </p:nvSpPr>
        <p:spPr>
          <a:xfrm>
            <a:off x="1318592" y="3071676"/>
            <a:ext cx="379677" cy="379677"/>
          </a:xfrm>
          <a:prstGeom prst="ellipse">
            <a:avLst/>
          </a:prstGeom>
          <a:solidFill>
            <a:srgbClr val="F2F2F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72" name="Oval 113">
            <a:extLst>
              <a:ext uri="{FF2B5EF4-FFF2-40B4-BE49-F238E27FC236}">
                <a16:creationId xmlns:a16="http://schemas.microsoft.com/office/drawing/2014/main" id="{061FE25D-DE66-4371-8AF3-C42F7DFA2669}"/>
              </a:ext>
            </a:extLst>
          </p:cNvPr>
          <p:cNvSpPr/>
          <p:nvPr/>
        </p:nvSpPr>
        <p:spPr>
          <a:xfrm>
            <a:off x="1326855" y="4702972"/>
            <a:ext cx="379677" cy="379677"/>
          </a:xfrm>
          <a:prstGeom prst="ellipse">
            <a:avLst/>
          </a:prstGeom>
          <a:solidFill>
            <a:srgbClr val="F2F2F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4" name="Straight Arrow Connector 127">
            <a:extLst>
              <a:ext uri="{FF2B5EF4-FFF2-40B4-BE49-F238E27FC236}">
                <a16:creationId xmlns:a16="http://schemas.microsoft.com/office/drawing/2014/main" id="{32956336-5B8A-46DE-94EF-C528FAC6EE33}"/>
              </a:ext>
            </a:extLst>
          </p:cNvPr>
          <p:cNvCxnSpPr>
            <a:cxnSpLocks/>
            <a:stCxn id="172" idx="0"/>
            <a:endCxn id="171" idx="4"/>
          </p:cNvCxnSpPr>
          <p:nvPr/>
        </p:nvCxnSpPr>
        <p:spPr>
          <a:xfrm flipH="1" flipV="1">
            <a:off x="1508425" y="3451353"/>
            <a:ext cx="8263" cy="125161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Oval 178">
            <a:extLst>
              <a:ext uri="{FF2B5EF4-FFF2-40B4-BE49-F238E27FC236}">
                <a16:creationId xmlns:a16="http://schemas.microsoft.com/office/drawing/2014/main" id="{E7C02241-AD93-420A-AFC6-FAD62E0E6AB2}"/>
              </a:ext>
            </a:extLst>
          </p:cNvPr>
          <p:cNvSpPr/>
          <p:nvPr/>
        </p:nvSpPr>
        <p:spPr>
          <a:xfrm>
            <a:off x="1864668" y="3568499"/>
            <a:ext cx="1028225" cy="1028225"/>
          </a:xfrm>
          <a:prstGeom prst="ellipse">
            <a:avLst/>
          </a:prstGeom>
          <a:solidFill>
            <a:srgbClr val="F2DCDA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6" name="Oval 185">
            <a:extLst>
              <a:ext uri="{FF2B5EF4-FFF2-40B4-BE49-F238E27FC236}">
                <a16:creationId xmlns:a16="http://schemas.microsoft.com/office/drawing/2014/main" id="{260CF3D0-71B2-4068-814E-203A6BD029C7}"/>
              </a:ext>
            </a:extLst>
          </p:cNvPr>
          <p:cNvSpPr/>
          <p:nvPr/>
        </p:nvSpPr>
        <p:spPr>
          <a:xfrm>
            <a:off x="3034480" y="3074484"/>
            <a:ext cx="379677" cy="379677"/>
          </a:xfrm>
          <a:prstGeom prst="ellipse">
            <a:avLst/>
          </a:prstGeom>
          <a:solidFill>
            <a:srgbClr val="F2F2F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7" name="Oval 186">
            <a:extLst>
              <a:ext uri="{FF2B5EF4-FFF2-40B4-BE49-F238E27FC236}">
                <a16:creationId xmlns:a16="http://schemas.microsoft.com/office/drawing/2014/main" id="{ADE6192E-D346-4F55-AAF2-861EC50F64DC}"/>
              </a:ext>
            </a:extLst>
          </p:cNvPr>
          <p:cNvSpPr/>
          <p:nvPr/>
        </p:nvSpPr>
        <p:spPr>
          <a:xfrm>
            <a:off x="3042749" y="4705780"/>
            <a:ext cx="379677" cy="379677"/>
          </a:xfrm>
          <a:prstGeom prst="ellipse">
            <a:avLst/>
          </a:prstGeom>
          <a:solidFill>
            <a:srgbClr val="F2F2F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8" name="Straight Arrow Connector 187">
            <a:extLst>
              <a:ext uri="{FF2B5EF4-FFF2-40B4-BE49-F238E27FC236}">
                <a16:creationId xmlns:a16="http://schemas.microsoft.com/office/drawing/2014/main" id="{C10B2D2B-5289-4ACB-A481-DF23D65111AA}"/>
              </a:ext>
            </a:extLst>
          </p:cNvPr>
          <p:cNvCxnSpPr>
            <a:cxnSpLocks/>
            <a:stCxn id="171" idx="5"/>
            <a:endCxn id="325" idx="1"/>
          </p:cNvCxnSpPr>
          <p:nvPr/>
        </p:nvCxnSpPr>
        <p:spPr>
          <a:xfrm>
            <a:off x="1642667" y="3395751"/>
            <a:ext cx="372581" cy="32332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188">
            <a:extLst>
              <a:ext uri="{FF2B5EF4-FFF2-40B4-BE49-F238E27FC236}">
                <a16:creationId xmlns:a16="http://schemas.microsoft.com/office/drawing/2014/main" id="{2C65CC9C-1E15-40B1-9104-DEEF052E7260}"/>
              </a:ext>
            </a:extLst>
          </p:cNvPr>
          <p:cNvCxnSpPr>
            <a:cxnSpLocks/>
            <a:stCxn id="326" idx="3"/>
            <a:endCxn id="325" idx="7"/>
          </p:cNvCxnSpPr>
          <p:nvPr/>
        </p:nvCxnSpPr>
        <p:spPr>
          <a:xfrm flipH="1">
            <a:off x="2742313" y="3398559"/>
            <a:ext cx="347769" cy="32052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189">
            <a:extLst>
              <a:ext uri="{FF2B5EF4-FFF2-40B4-BE49-F238E27FC236}">
                <a16:creationId xmlns:a16="http://schemas.microsoft.com/office/drawing/2014/main" id="{2746822D-4E3F-4517-97CC-0D29877E2A85}"/>
              </a:ext>
            </a:extLst>
          </p:cNvPr>
          <p:cNvCxnSpPr>
            <a:cxnSpLocks/>
            <a:stCxn id="172" idx="7"/>
            <a:endCxn id="325" idx="3"/>
          </p:cNvCxnSpPr>
          <p:nvPr/>
        </p:nvCxnSpPr>
        <p:spPr>
          <a:xfrm flipV="1">
            <a:off x="1650930" y="4446144"/>
            <a:ext cx="364318" cy="31243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190">
            <a:extLst>
              <a:ext uri="{FF2B5EF4-FFF2-40B4-BE49-F238E27FC236}">
                <a16:creationId xmlns:a16="http://schemas.microsoft.com/office/drawing/2014/main" id="{7FD0FDA8-E94D-4B8E-A8FC-A30B6D6F12FF}"/>
              </a:ext>
            </a:extLst>
          </p:cNvPr>
          <p:cNvCxnSpPr>
            <a:cxnSpLocks/>
            <a:stCxn id="325" idx="5"/>
            <a:endCxn id="327" idx="1"/>
          </p:cNvCxnSpPr>
          <p:nvPr/>
        </p:nvCxnSpPr>
        <p:spPr>
          <a:xfrm>
            <a:off x="2742313" y="4446144"/>
            <a:ext cx="356038" cy="31523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Arrow Connector 191">
            <a:extLst>
              <a:ext uri="{FF2B5EF4-FFF2-40B4-BE49-F238E27FC236}">
                <a16:creationId xmlns:a16="http://schemas.microsoft.com/office/drawing/2014/main" id="{E6AC6666-315E-41A4-AC2D-6C1812AF881D}"/>
              </a:ext>
            </a:extLst>
          </p:cNvPr>
          <p:cNvCxnSpPr>
            <a:cxnSpLocks/>
            <a:endCxn id="327" idx="2"/>
          </p:cNvCxnSpPr>
          <p:nvPr/>
        </p:nvCxnSpPr>
        <p:spPr>
          <a:xfrm>
            <a:off x="1698267" y="4895618"/>
            <a:ext cx="1344482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Arrow Connector 192">
            <a:extLst>
              <a:ext uri="{FF2B5EF4-FFF2-40B4-BE49-F238E27FC236}">
                <a16:creationId xmlns:a16="http://schemas.microsoft.com/office/drawing/2014/main" id="{1264B32F-2637-4EDE-B6A5-C13D4F38DFA6}"/>
              </a:ext>
            </a:extLst>
          </p:cNvPr>
          <p:cNvCxnSpPr>
            <a:cxnSpLocks/>
            <a:endCxn id="326" idx="2"/>
          </p:cNvCxnSpPr>
          <p:nvPr/>
        </p:nvCxnSpPr>
        <p:spPr>
          <a:xfrm>
            <a:off x="1698267" y="3252437"/>
            <a:ext cx="1336211" cy="1188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Arrow Connector 193">
            <a:extLst>
              <a:ext uri="{FF2B5EF4-FFF2-40B4-BE49-F238E27FC236}">
                <a16:creationId xmlns:a16="http://schemas.microsoft.com/office/drawing/2014/main" id="{2B5A44A4-B28E-4061-9EF3-5D40E975F30D}"/>
              </a:ext>
            </a:extLst>
          </p:cNvPr>
          <p:cNvCxnSpPr>
            <a:cxnSpLocks/>
            <a:stCxn id="327" idx="0"/>
            <a:endCxn id="326" idx="4"/>
          </p:cNvCxnSpPr>
          <p:nvPr/>
        </p:nvCxnSpPr>
        <p:spPr>
          <a:xfrm flipH="1" flipV="1">
            <a:off x="3224319" y="3454158"/>
            <a:ext cx="8263" cy="125161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1" name="Rectangle 250">
            <a:extLst>
              <a:ext uri="{FF2B5EF4-FFF2-40B4-BE49-F238E27FC236}">
                <a16:creationId xmlns:a16="http://schemas.microsoft.com/office/drawing/2014/main" id="{08A48ADE-0109-4FCD-ADCB-8A42B81FEF2F}"/>
              </a:ext>
            </a:extLst>
          </p:cNvPr>
          <p:cNvSpPr/>
          <p:nvPr/>
        </p:nvSpPr>
        <p:spPr>
          <a:xfrm>
            <a:off x="840317" y="5580621"/>
            <a:ext cx="1344480" cy="5602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vport_o1</a:t>
            </a:r>
            <a:endParaRPr lang="en-US" dirty="0"/>
          </a:p>
        </p:txBody>
      </p:sp>
      <p:sp>
        <p:nvSpPr>
          <p:cNvPr id="127" name="Rectangle 250">
            <a:extLst>
              <a:ext uri="{FF2B5EF4-FFF2-40B4-BE49-F238E27FC236}">
                <a16:creationId xmlns:a16="http://schemas.microsoft.com/office/drawing/2014/main" id="{97BCA919-6436-40BD-8CE9-1DE5BDB38F63}"/>
              </a:ext>
            </a:extLst>
          </p:cNvPr>
          <p:cNvSpPr/>
          <p:nvPr/>
        </p:nvSpPr>
        <p:spPr>
          <a:xfrm>
            <a:off x="2535547" y="2015517"/>
            <a:ext cx="1344480" cy="5602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vport_i2</a:t>
            </a:r>
            <a:endParaRPr lang="en-US" dirty="0"/>
          </a:p>
        </p:txBody>
      </p:sp>
      <p:sp>
        <p:nvSpPr>
          <p:cNvPr id="128" name="Rectangle 250">
            <a:extLst>
              <a:ext uri="{FF2B5EF4-FFF2-40B4-BE49-F238E27FC236}">
                <a16:creationId xmlns:a16="http://schemas.microsoft.com/office/drawing/2014/main" id="{C080CBA4-F915-4B10-93CE-3BAC840B0ED5}"/>
              </a:ext>
            </a:extLst>
          </p:cNvPr>
          <p:cNvSpPr/>
          <p:nvPr/>
        </p:nvSpPr>
        <p:spPr>
          <a:xfrm>
            <a:off x="838200" y="2000821"/>
            <a:ext cx="1344480" cy="5602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vport_i1</a:t>
            </a:r>
            <a:endParaRPr lang="en-US"/>
          </a:p>
        </p:txBody>
      </p:sp>
      <p:cxnSp>
        <p:nvCxnSpPr>
          <p:cNvPr id="129" name="Straight Arrow Connector 82">
            <a:extLst>
              <a:ext uri="{FF2B5EF4-FFF2-40B4-BE49-F238E27FC236}">
                <a16:creationId xmlns:a16="http://schemas.microsoft.com/office/drawing/2014/main" id="{46BF3FBD-51B9-43C3-9422-66D9389A426B}"/>
              </a:ext>
            </a:extLst>
          </p:cNvPr>
          <p:cNvCxnSpPr>
            <a:cxnSpLocks/>
          </p:cNvCxnSpPr>
          <p:nvPr/>
        </p:nvCxnSpPr>
        <p:spPr>
          <a:xfrm>
            <a:off x="1495492" y="2564550"/>
            <a:ext cx="5" cy="507123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CB73C6B7-7F3E-4014-8272-B79464B4318A}"/>
              </a:ext>
            </a:extLst>
          </p:cNvPr>
          <p:cNvSpPr/>
          <p:nvPr/>
        </p:nvSpPr>
        <p:spPr>
          <a:xfrm>
            <a:off x="1221069" y="3071685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sw1</a:t>
            </a:r>
            <a:endParaRPr 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80DF034-03E0-4665-BE85-5DE14DEDB63E}"/>
              </a:ext>
            </a:extLst>
          </p:cNvPr>
          <p:cNvSpPr/>
          <p:nvPr/>
        </p:nvSpPr>
        <p:spPr>
          <a:xfrm>
            <a:off x="2929329" y="3067771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sw2</a:t>
            </a:r>
            <a:endParaRPr 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4E54F68-C098-471A-B097-C889A23F952C}"/>
              </a:ext>
            </a:extLst>
          </p:cNvPr>
          <p:cNvSpPr/>
          <p:nvPr/>
        </p:nvSpPr>
        <p:spPr>
          <a:xfrm>
            <a:off x="1213441" y="4708738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sw3</a:t>
            </a:r>
            <a:endParaRPr 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D489FB0-ACA7-45F8-995E-B0690FBCA7E2}"/>
              </a:ext>
            </a:extLst>
          </p:cNvPr>
          <p:cNvSpPr/>
          <p:nvPr/>
        </p:nvSpPr>
        <p:spPr>
          <a:xfrm>
            <a:off x="2945879" y="4702969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sw4</a:t>
            </a:r>
            <a:endParaRPr 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7274788-E2DB-4904-9803-4C706AD801E6}"/>
              </a:ext>
            </a:extLst>
          </p:cNvPr>
          <p:cNvSpPr/>
          <p:nvPr/>
        </p:nvSpPr>
        <p:spPr>
          <a:xfrm>
            <a:off x="2148589" y="3886169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</a:t>
            </a: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F3E5CFC-C6CA-4B34-816D-5464478A3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924" y="1781668"/>
            <a:ext cx="4803329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400" b="1" i="0" u="none" strike="noStrike" cap="none" normalizeH="0" baseline="0" dirty="0">
              <a:ln>
                <a:noFill/>
              </a:ln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Rectangle 1">
            <a:extLst>
              <a:ext uri="{FF2B5EF4-FFF2-40B4-BE49-F238E27FC236}">
                <a16:creationId xmlns:a16="http://schemas.microsoft.com/office/drawing/2014/main" id="{CF5CE7AC-0BBB-4783-A3B9-966C07895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8503" y="1616532"/>
            <a:ext cx="6493505" cy="48013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7EC3E6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// define connection</a:t>
            </a:r>
            <a:b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7EC3E6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</a:b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vport_i1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--&gt;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 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sw1; vport_i1</a:t>
            </a:r>
            <a:r>
              <a:rPr kumimoji="0" lang="en-US" altLang="en-US" b="1" i="1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 </a:t>
            </a:r>
            <a:r>
              <a:rPr kumimoji="0" lang="en-US" altLang="en-US" b="1" i="1" u="none" strike="noStrike" cap="none" normalizeH="0" dirty="0">
                <a:ln>
                  <a:noFill/>
                </a:ln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--&gt;</a:t>
            </a:r>
            <a:r>
              <a:rPr kumimoji="0" lang="en-US" altLang="en-US" b="1" i="1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 sw2</a:t>
            </a:r>
            <a:b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</a:b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vport_i2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--&gt;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 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sw1; vport_i2 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--&gt;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 sw2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</a:b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sw3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ED94FF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--&gt;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 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vport_o1; </a:t>
            </a:r>
            <a:r>
              <a:rPr lang="en-US" altLang="en-US" b="1" i="1" dirty="0">
                <a:solidFill>
                  <a:srgbClr val="7030A0"/>
                </a:solidFill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sw3</a:t>
            </a:r>
            <a:r>
              <a:rPr lang="en-US" altLang="en-US" b="1" i="1" dirty="0">
                <a:solidFill>
                  <a:srgbClr val="ED94FF"/>
                </a:solidFill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 </a:t>
            </a:r>
            <a:r>
              <a:rPr lang="en-US" altLang="en-US" b="1" dirty="0"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--&gt;</a:t>
            </a:r>
            <a:r>
              <a:rPr lang="en-US" altLang="en-US" b="1" dirty="0">
                <a:solidFill>
                  <a:srgbClr val="EBEBEB"/>
                </a:solidFill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 </a:t>
            </a:r>
            <a:r>
              <a:rPr lang="en-US" altLang="en-US" b="1" i="1" dirty="0">
                <a:solidFill>
                  <a:srgbClr val="7030A0"/>
                </a:solidFill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vport_o2</a:t>
            </a:r>
            <a:br>
              <a:rPr lang="en-US" altLang="en-US" b="1" dirty="0">
                <a:solidFill>
                  <a:srgbClr val="EBEBEB"/>
                </a:solidFill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</a:br>
            <a:r>
              <a:rPr lang="en-US" altLang="en-US" b="1" i="1" dirty="0">
                <a:solidFill>
                  <a:srgbClr val="7030A0"/>
                </a:solidFill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sw4</a:t>
            </a:r>
            <a:r>
              <a:rPr lang="en-US" altLang="en-US" b="1" i="1" dirty="0">
                <a:solidFill>
                  <a:srgbClr val="ED94FF"/>
                </a:solidFill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 </a:t>
            </a:r>
            <a:r>
              <a:rPr lang="en-US" altLang="en-US" b="1" dirty="0"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--&gt;</a:t>
            </a:r>
            <a:r>
              <a:rPr lang="en-US" altLang="en-US" b="1" dirty="0">
                <a:solidFill>
                  <a:srgbClr val="EBEBEB"/>
                </a:solidFill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 </a:t>
            </a:r>
            <a:r>
              <a:rPr lang="en-US" altLang="en-US" b="1" i="1" dirty="0">
                <a:solidFill>
                  <a:srgbClr val="7030A0"/>
                </a:solidFill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vport_o1; sw4</a:t>
            </a:r>
            <a:r>
              <a:rPr lang="en-US" altLang="en-US" b="1" i="1" dirty="0">
                <a:solidFill>
                  <a:srgbClr val="ED94FF"/>
                </a:solidFill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 </a:t>
            </a:r>
            <a:r>
              <a:rPr lang="en-US" altLang="en-US" b="1" dirty="0"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--&gt;</a:t>
            </a:r>
            <a:r>
              <a:rPr lang="en-US" altLang="en-US" b="1" dirty="0">
                <a:solidFill>
                  <a:srgbClr val="EBEBEB"/>
                </a:solidFill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 </a:t>
            </a:r>
            <a:r>
              <a:rPr lang="en-US" altLang="en-US" b="1" i="1" dirty="0">
                <a:solidFill>
                  <a:srgbClr val="7030A0"/>
                </a:solidFill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vport_o2</a:t>
            </a:r>
            <a:endParaRPr kumimoji="0" lang="en-US" altLang="en-US" b="1" i="1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Courier New" panose="02070309020205020404" pitchFamily="49" charset="0"/>
              <a:ea typeface="JetBrains Mono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</a:b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EBEBEB"/>
              </a:solidFill>
              <a:effectLst/>
              <a:latin typeface="Courier New" panose="02070309020205020404" pitchFamily="49" charset="0"/>
              <a:ea typeface="JetBrains Mono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sw1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ED94FF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&lt;-&gt;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 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sw2</a:t>
            </a:r>
            <a:b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</a:b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sw1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ED94FF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&lt;-&gt;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 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sw3</a:t>
            </a:r>
            <a:b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</a:b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sw2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ED94FF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&lt;-&gt;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 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sw4</a:t>
            </a:r>
            <a:b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</a:b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sw3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ED94FF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&lt;-&gt;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 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sw4</a:t>
            </a:r>
            <a:b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</a:b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EBEBEB"/>
              </a:solidFill>
              <a:effectLst/>
              <a:latin typeface="Courier New" panose="02070309020205020404" pitchFamily="49" charset="0"/>
              <a:ea typeface="JetBrains Mono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sw1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ED94FF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--&gt;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 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pe</a:t>
            </a:r>
            <a:b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</a:b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sw2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ED94FF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--&gt;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 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pe</a:t>
            </a:r>
            <a:b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</a:b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sw3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ED94FF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--&gt;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 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pe</a:t>
            </a:r>
            <a:b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</a:b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sw4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ED94FF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&lt;-&gt;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 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pe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7616430-08D3-400B-B372-D20961F6D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7C6E-B40C-4F1A-B871-335365E566BA}" type="slidenum">
              <a:rPr lang="en-US" smtClean="0"/>
              <a:t>32</a:t>
            </a:fld>
            <a:endParaRPr lang="en-US"/>
          </a:p>
        </p:txBody>
      </p:sp>
      <p:sp>
        <p:nvSpPr>
          <p:cNvPr id="5" name="Rectangle 250">
            <a:extLst>
              <a:ext uri="{FF2B5EF4-FFF2-40B4-BE49-F238E27FC236}">
                <a16:creationId xmlns:a16="http://schemas.microsoft.com/office/drawing/2014/main" id="{FDD0D701-3A0E-57A9-A126-847DB67E6A4E}"/>
              </a:ext>
            </a:extLst>
          </p:cNvPr>
          <p:cNvSpPr/>
          <p:nvPr/>
        </p:nvSpPr>
        <p:spPr>
          <a:xfrm>
            <a:off x="2535547" y="5580621"/>
            <a:ext cx="1344480" cy="5602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vport_o2</a:t>
            </a:r>
            <a:endParaRPr lang="en-US" dirty="0"/>
          </a:p>
        </p:txBody>
      </p:sp>
      <p:cxnSp>
        <p:nvCxnSpPr>
          <p:cNvPr id="6" name="Straight Arrow Connector 82">
            <a:extLst>
              <a:ext uri="{FF2B5EF4-FFF2-40B4-BE49-F238E27FC236}">
                <a16:creationId xmlns:a16="http://schemas.microsoft.com/office/drawing/2014/main" id="{696C1245-198C-0B2D-6BDA-7671A3ED97AD}"/>
              </a:ext>
            </a:extLst>
          </p:cNvPr>
          <p:cNvCxnSpPr>
            <a:cxnSpLocks/>
            <a:stCxn id="128" idx="2"/>
            <a:endCxn id="326" idx="0"/>
          </p:cNvCxnSpPr>
          <p:nvPr/>
        </p:nvCxnSpPr>
        <p:spPr>
          <a:xfrm>
            <a:off x="1510440" y="2561049"/>
            <a:ext cx="1713879" cy="51343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2">
            <a:extLst>
              <a:ext uri="{FF2B5EF4-FFF2-40B4-BE49-F238E27FC236}">
                <a16:creationId xmlns:a16="http://schemas.microsoft.com/office/drawing/2014/main" id="{C1549279-D6C1-D125-5118-78D7109B79AA}"/>
              </a:ext>
            </a:extLst>
          </p:cNvPr>
          <p:cNvCxnSpPr>
            <a:cxnSpLocks/>
            <a:stCxn id="127" idx="2"/>
            <a:endCxn id="16" idx="0"/>
          </p:cNvCxnSpPr>
          <p:nvPr/>
        </p:nvCxnSpPr>
        <p:spPr>
          <a:xfrm flipH="1">
            <a:off x="1520190" y="2575745"/>
            <a:ext cx="1687597" cy="49594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82">
            <a:extLst>
              <a:ext uri="{FF2B5EF4-FFF2-40B4-BE49-F238E27FC236}">
                <a16:creationId xmlns:a16="http://schemas.microsoft.com/office/drawing/2014/main" id="{73DC2C53-5F7D-6F72-8431-54EE69119152}"/>
              </a:ext>
            </a:extLst>
          </p:cNvPr>
          <p:cNvCxnSpPr>
            <a:cxnSpLocks/>
          </p:cNvCxnSpPr>
          <p:nvPr/>
        </p:nvCxnSpPr>
        <p:spPr>
          <a:xfrm>
            <a:off x="1533494" y="5053924"/>
            <a:ext cx="1713879" cy="51343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82">
            <a:extLst>
              <a:ext uri="{FF2B5EF4-FFF2-40B4-BE49-F238E27FC236}">
                <a16:creationId xmlns:a16="http://schemas.microsoft.com/office/drawing/2014/main" id="{0CA6FEB8-C653-DD02-F4FC-C7EEBE4AC313}"/>
              </a:ext>
            </a:extLst>
          </p:cNvPr>
          <p:cNvCxnSpPr>
            <a:cxnSpLocks/>
          </p:cNvCxnSpPr>
          <p:nvPr/>
        </p:nvCxnSpPr>
        <p:spPr>
          <a:xfrm flipH="1">
            <a:off x="1543244" y="5068620"/>
            <a:ext cx="1687597" cy="49594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82">
            <a:extLst>
              <a:ext uri="{FF2B5EF4-FFF2-40B4-BE49-F238E27FC236}">
                <a16:creationId xmlns:a16="http://schemas.microsoft.com/office/drawing/2014/main" id="{3A7C2E4C-867E-99A8-CF58-67A10BD283AB}"/>
              </a:ext>
            </a:extLst>
          </p:cNvPr>
          <p:cNvCxnSpPr>
            <a:cxnSpLocks/>
          </p:cNvCxnSpPr>
          <p:nvPr/>
        </p:nvCxnSpPr>
        <p:spPr>
          <a:xfrm>
            <a:off x="3235976" y="5057079"/>
            <a:ext cx="5" cy="507123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94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C8C2A4-441C-406B-B368-DE614D1B7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15700" cy="1325563"/>
          </a:xfrm>
        </p:spPr>
        <p:txBody>
          <a:bodyPr/>
          <a:lstStyle/>
          <a:p>
            <a:r>
              <a:rPr lang="en-US" b="1" dirty="0"/>
              <a:t>A Scala Embedded DSL – Adding Memory System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F3E5CFC-C6CA-4B34-816D-5464478A3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924" y="1781668"/>
            <a:ext cx="4803329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400" b="1" i="0" u="none" strike="noStrike" cap="none" normalizeH="0" baseline="0" dirty="0">
              <a:ln>
                <a:noFill/>
              </a:ln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7616430-08D3-400B-B372-D20961F6D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7C6E-B40C-4F1A-B871-335365E566BA}" type="slidenum">
              <a:rPr lang="en-US" smtClean="0"/>
              <a:t>33</a:t>
            </a:fld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B1D4DC4-B4B3-959A-DB66-97E03E4E9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0695" y="1776815"/>
            <a:ext cx="7320642" cy="369331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u="none" strike="noStrike" cap="none" normalizeH="0" baseline="0" dirty="0">
                <a:ln>
                  <a:noFill/>
                </a:ln>
                <a:solidFill>
                  <a:srgbClr val="7EC3E6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// adding memory</a:t>
            </a:r>
            <a:br>
              <a:rPr kumimoji="0" lang="en-US" altLang="en-US" b="1" u="none" strike="noStrike" cap="none" normalizeH="0" baseline="0" dirty="0">
                <a:ln>
                  <a:noFill/>
                </a:ln>
                <a:solidFill>
                  <a:srgbClr val="7EC3E6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</a:b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kumimoji="0" lang="en-US" altLang="en-US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 dma0 = </a:t>
            </a:r>
            <a:r>
              <a:rPr lang="en-US" altLang="en-US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createMemNode</a:t>
            </a:r>
            <a:r>
              <a:rPr kumimoji="0" lang="en-US" altLang="en-US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(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kumimoji="0" lang="en-US" altLang="en-US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DefaultDMAConfig</a:t>
            </a:r>
            <a:r>
              <a:rPr kumimoji="0" lang="en-US" altLang="en-US" b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b="1" dirty="0">
              <a:solidFill>
                <a:srgbClr val="7030A0"/>
              </a:solidFill>
              <a:latin typeface="Courier New" panose="02070309020205020404" pitchFamily="49" charset="0"/>
              <a:ea typeface="JetBrains Mono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u="none" strike="noStrike" cap="none" normalizeH="0" baseline="0" dirty="0">
                <a:ln>
                  <a:noFill/>
                </a:ln>
                <a:solidFill>
                  <a:srgbClr val="7EC3E6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// connecting memory to VPs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i="1" dirty="0">
                <a:solidFill>
                  <a:srgbClr val="7030A0"/>
                </a:solidFill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dma0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ED94FF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--&gt;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 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vport_i1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i="1" dirty="0">
                <a:solidFill>
                  <a:srgbClr val="7030A0"/>
                </a:solidFill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dma0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ED94FF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--&gt;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 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vport_i2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vport_o1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--&gt; </a:t>
            </a:r>
            <a:r>
              <a:rPr lang="en-US" altLang="en-US" b="1" i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dma0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vport_o2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--&gt; </a:t>
            </a:r>
            <a:r>
              <a:rPr lang="en-US" altLang="en-US" b="1" i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dma0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i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1" u="none" strike="noStrike" cap="none" normalizeH="0" baseline="0" dirty="0">
                <a:ln>
                  <a:noFill/>
                </a:ln>
                <a:solidFill>
                  <a:srgbClr val="7EC3E6"/>
                </a:solidFill>
                <a:effectLst/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// Finalized stage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autoConfigure</a:t>
            </a:r>
            <a:r>
              <a:rPr lang="en-US" alt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tlNode</a:t>
            </a:r>
            <a:r>
              <a:rPr lang="en-US" alt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en-US" alt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getMemAggTLNode</a:t>
            </a:r>
            <a:endParaRPr lang="en-US" altLang="en-US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override </a:t>
            </a:r>
            <a:r>
              <a:rPr lang="en-US" alt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alt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nPTWPorts</a:t>
            </a:r>
            <a:r>
              <a:rPr lang="en-US" alt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Int = </a:t>
            </a:r>
            <a:r>
              <a:rPr lang="en-US" altLang="en-US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numDMA</a:t>
            </a:r>
            <a:endParaRPr lang="en-US" altLang="en-US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" name="Straight Arrow Connector 82">
            <a:extLst>
              <a:ext uri="{FF2B5EF4-FFF2-40B4-BE49-F238E27FC236}">
                <a16:creationId xmlns:a16="http://schemas.microsoft.com/office/drawing/2014/main" id="{5B8F0354-3D60-B0C4-D49F-E1E88A047FF1}"/>
              </a:ext>
            </a:extLst>
          </p:cNvPr>
          <p:cNvCxnSpPr>
            <a:cxnSpLocks/>
          </p:cNvCxnSpPr>
          <p:nvPr/>
        </p:nvCxnSpPr>
        <p:spPr>
          <a:xfrm>
            <a:off x="1517936" y="5078073"/>
            <a:ext cx="5" cy="507123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82">
            <a:extLst>
              <a:ext uri="{FF2B5EF4-FFF2-40B4-BE49-F238E27FC236}">
                <a16:creationId xmlns:a16="http://schemas.microsoft.com/office/drawing/2014/main" id="{4ABD44CE-1568-B56B-BE02-B2321BF2D94B}"/>
              </a:ext>
            </a:extLst>
          </p:cNvPr>
          <p:cNvCxnSpPr>
            <a:cxnSpLocks/>
          </p:cNvCxnSpPr>
          <p:nvPr/>
        </p:nvCxnSpPr>
        <p:spPr>
          <a:xfrm>
            <a:off x="3207787" y="2595163"/>
            <a:ext cx="5" cy="507123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112">
            <a:extLst>
              <a:ext uri="{FF2B5EF4-FFF2-40B4-BE49-F238E27FC236}">
                <a16:creationId xmlns:a16="http://schemas.microsoft.com/office/drawing/2014/main" id="{88D10ACB-378F-0203-45E1-7DA27461F667}"/>
              </a:ext>
            </a:extLst>
          </p:cNvPr>
          <p:cNvSpPr/>
          <p:nvPr/>
        </p:nvSpPr>
        <p:spPr>
          <a:xfrm>
            <a:off x="1318592" y="3071676"/>
            <a:ext cx="379677" cy="379677"/>
          </a:xfrm>
          <a:prstGeom prst="ellipse">
            <a:avLst/>
          </a:prstGeom>
          <a:solidFill>
            <a:srgbClr val="F2F2F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" name="Oval 113">
            <a:extLst>
              <a:ext uri="{FF2B5EF4-FFF2-40B4-BE49-F238E27FC236}">
                <a16:creationId xmlns:a16="http://schemas.microsoft.com/office/drawing/2014/main" id="{16835F1A-6285-4081-F24E-081BCB579182}"/>
              </a:ext>
            </a:extLst>
          </p:cNvPr>
          <p:cNvSpPr/>
          <p:nvPr/>
        </p:nvSpPr>
        <p:spPr>
          <a:xfrm>
            <a:off x="1326855" y="4702972"/>
            <a:ext cx="379677" cy="379677"/>
          </a:xfrm>
          <a:prstGeom prst="ellipse">
            <a:avLst/>
          </a:prstGeom>
          <a:solidFill>
            <a:srgbClr val="F2F2F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127">
            <a:extLst>
              <a:ext uri="{FF2B5EF4-FFF2-40B4-BE49-F238E27FC236}">
                <a16:creationId xmlns:a16="http://schemas.microsoft.com/office/drawing/2014/main" id="{A89E6F54-EBF7-EB33-4E04-DABE3F04C7DE}"/>
              </a:ext>
            </a:extLst>
          </p:cNvPr>
          <p:cNvCxnSpPr>
            <a:cxnSpLocks/>
            <a:stCxn id="9" idx="0"/>
            <a:endCxn id="8" idx="4"/>
          </p:cNvCxnSpPr>
          <p:nvPr/>
        </p:nvCxnSpPr>
        <p:spPr>
          <a:xfrm flipH="1" flipV="1">
            <a:off x="1508425" y="3451353"/>
            <a:ext cx="8263" cy="125161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78">
            <a:extLst>
              <a:ext uri="{FF2B5EF4-FFF2-40B4-BE49-F238E27FC236}">
                <a16:creationId xmlns:a16="http://schemas.microsoft.com/office/drawing/2014/main" id="{DDC3E607-59B0-31F0-775D-31F14322A39E}"/>
              </a:ext>
            </a:extLst>
          </p:cNvPr>
          <p:cNvSpPr/>
          <p:nvPr/>
        </p:nvSpPr>
        <p:spPr>
          <a:xfrm>
            <a:off x="1864668" y="3568499"/>
            <a:ext cx="1028225" cy="1028225"/>
          </a:xfrm>
          <a:prstGeom prst="ellipse">
            <a:avLst/>
          </a:prstGeom>
          <a:solidFill>
            <a:srgbClr val="F2DCDA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85">
            <a:extLst>
              <a:ext uri="{FF2B5EF4-FFF2-40B4-BE49-F238E27FC236}">
                <a16:creationId xmlns:a16="http://schemas.microsoft.com/office/drawing/2014/main" id="{937B6505-C5AD-113B-F3AC-79D9D62201CC}"/>
              </a:ext>
            </a:extLst>
          </p:cNvPr>
          <p:cNvSpPr/>
          <p:nvPr/>
        </p:nvSpPr>
        <p:spPr>
          <a:xfrm>
            <a:off x="3034480" y="3074484"/>
            <a:ext cx="379677" cy="379677"/>
          </a:xfrm>
          <a:prstGeom prst="ellipse">
            <a:avLst/>
          </a:prstGeom>
          <a:solidFill>
            <a:srgbClr val="F2F2F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86">
            <a:extLst>
              <a:ext uri="{FF2B5EF4-FFF2-40B4-BE49-F238E27FC236}">
                <a16:creationId xmlns:a16="http://schemas.microsoft.com/office/drawing/2014/main" id="{58149B9E-2A50-D1D3-E713-6EA6DA7BE234}"/>
              </a:ext>
            </a:extLst>
          </p:cNvPr>
          <p:cNvSpPr/>
          <p:nvPr/>
        </p:nvSpPr>
        <p:spPr>
          <a:xfrm>
            <a:off x="3042749" y="4705780"/>
            <a:ext cx="379677" cy="379677"/>
          </a:xfrm>
          <a:prstGeom prst="ellipse">
            <a:avLst/>
          </a:prstGeom>
          <a:solidFill>
            <a:srgbClr val="F2F2F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87">
            <a:extLst>
              <a:ext uri="{FF2B5EF4-FFF2-40B4-BE49-F238E27FC236}">
                <a16:creationId xmlns:a16="http://schemas.microsoft.com/office/drawing/2014/main" id="{30C99C36-180A-0A09-58CD-D16FDBFEADCE}"/>
              </a:ext>
            </a:extLst>
          </p:cNvPr>
          <p:cNvCxnSpPr>
            <a:cxnSpLocks/>
            <a:stCxn id="8" idx="5"/>
            <a:endCxn id="11" idx="1"/>
          </p:cNvCxnSpPr>
          <p:nvPr/>
        </p:nvCxnSpPr>
        <p:spPr>
          <a:xfrm>
            <a:off x="1642667" y="3395751"/>
            <a:ext cx="372581" cy="32332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88">
            <a:extLst>
              <a:ext uri="{FF2B5EF4-FFF2-40B4-BE49-F238E27FC236}">
                <a16:creationId xmlns:a16="http://schemas.microsoft.com/office/drawing/2014/main" id="{9F187103-26FA-17E8-A6B7-486DC4A56432}"/>
              </a:ext>
            </a:extLst>
          </p:cNvPr>
          <p:cNvCxnSpPr>
            <a:cxnSpLocks/>
            <a:stCxn id="12" idx="3"/>
            <a:endCxn id="11" idx="7"/>
          </p:cNvCxnSpPr>
          <p:nvPr/>
        </p:nvCxnSpPr>
        <p:spPr>
          <a:xfrm flipH="1">
            <a:off x="2742313" y="3398559"/>
            <a:ext cx="347769" cy="32052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189">
            <a:extLst>
              <a:ext uri="{FF2B5EF4-FFF2-40B4-BE49-F238E27FC236}">
                <a16:creationId xmlns:a16="http://schemas.microsoft.com/office/drawing/2014/main" id="{8CAB99D5-89A8-3D53-1F49-3BE27E3553B5}"/>
              </a:ext>
            </a:extLst>
          </p:cNvPr>
          <p:cNvCxnSpPr>
            <a:cxnSpLocks/>
            <a:stCxn id="9" idx="7"/>
            <a:endCxn id="11" idx="3"/>
          </p:cNvCxnSpPr>
          <p:nvPr/>
        </p:nvCxnSpPr>
        <p:spPr>
          <a:xfrm flipV="1">
            <a:off x="1650930" y="4446144"/>
            <a:ext cx="364318" cy="31243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190">
            <a:extLst>
              <a:ext uri="{FF2B5EF4-FFF2-40B4-BE49-F238E27FC236}">
                <a16:creationId xmlns:a16="http://schemas.microsoft.com/office/drawing/2014/main" id="{9AA17FF4-ABBE-FB1A-8993-11BC630A6F8F}"/>
              </a:ext>
            </a:extLst>
          </p:cNvPr>
          <p:cNvCxnSpPr>
            <a:cxnSpLocks/>
            <a:stCxn id="11" idx="5"/>
            <a:endCxn id="13" idx="1"/>
          </p:cNvCxnSpPr>
          <p:nvPr/>
        </p:nvCxnSpPr>
        <p:spPr>
          <a:xfrm>
            <a:off x="2742313" y="4446144"/>
            <a:ext cx="356038" cy="31523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191">
            <a:extLst>
              <a:ext uri="{FF2B5EF4-FFF2-40B4-BE49-F238E27FC236}">
                <a16:creationId xmlns:a16="http://schemas.microsoft.com/office/drawing/2014/main" id="{E2C3D1B0-F96E-E3CC-1E66-C15A79EA93F9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1698267" y="4895618"/>
            <a:ext cx="1344482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192">
            <a:extLst>
              <a:ext uri="{FF2B5EF4-FFF2-40B4-BE49-F238E27FC236}">
                <a16:creationId xmlns:a16="http://schemas.microsoft.com/office/drawing/2014/main" id="{B2A9D64F-322E-64C0-F14C-725818B26BEE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1698267" y="3252437"/>
            <a:ext cx="1336211" cy="1188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193">
            <a:extLst>
              <a:ext uri="{FF2B5EF4-FFF2-40B4-BE49-F238E27FC236}">
                <a16:creationId xmlns:a16="http://schemas.microsoft.com/office/drawing/2014/main" id="{14D40F7D-6E3C-BE0F-AA1E-9514B132B380}"/>
              </a:ext>
            </a:extLst>
          </p:cNvPr>
          <p:cNvCxnSpPr>
            <a:cxnSpLocks/>
            <a:stCxn id="13" idx="0"/>
            <a:endCxn id="12" idx="4"/>
          </p:cNvCxnSpPr>
          <p:nvPr/>
        </p:nvCxnSpPr>
        <p:spPr>
          <a:xfrm flipH="1" flipV="1">
            <a:off x="3224319" y="3454158"/>
            <a:ext cx="8263" cy="125161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0">
            <a:extLst>
              <a:ext uri="{FF2B5EF4-FFF2-40B4-BE49-F238E27FC236}">
                <a16:creationId xmlns:a16="http://schemas.microsoft.com/office/drawing/2014/main" id="{1C9EA1F2-0BDC-08E4-C808-C2F1BAEF1450}"/>
              </a:ext>
            </a:extLst>
          </p:cNvPr>
          <p:cNvSpPr/>
          <p:nvPr/>
        </p:nvSpPr>
        <p:spPr>
          <a:xfrm>
            <a:off x="840317" y="5580621"/>
            <a:ext cx="1344480" cy="5602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vport_o1</a:t>
            </a:r>
            <a:endParaRPr lang="en-US" dirty="0"/>
          </a:p>
        </p:txBody>
      </p:sp>
      <p:sp>
        <p:nvSpPr>
          <p:cNvPr id="27" name="Rectangle 250">
            <a:extLst>
              <a:ext uri="{FF2B5EF4-FFF2-40B4-BE49-F238E27FC236}">
                <a16:creationId xmlns:a16="http://schemas.microsoft.com/office/drawing/2014/main" id="{0C30D6C4-14A0-EB4D-E7F7-4BC6428ADDBA}"/>
              </a:ext>
            </a:extLst>
          </p:cNvPr>
          <p:cNvSpPr/>
          <p:nvPr/>
        </p:nvSpPr>
        <p:spPr>
          <a:xfrm>
            <a:off x="2535547" y="2015517"/>
            <a:ext cx="1344480" cy="5602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vport_i2</a:t>
            </a:r>
            <a:endParaRPr lang="en-US" dirty="0"/>
          </a:p>
        </p:txBody>
      </p:sp>
      <p:sp>
        <p:nvSpPr>
          <p:cNvPr id="28" name="Rectangle 250">
            <a:extLst>
              <a:ext uri="{FF2B5EF4-FFF2-40B4-BE49-F238E27FC236}">
                <a16:creationId xmlns:a16="http://schemas.microsoft.com/office/drawing/2014/main" id="{20AA7749-494B-31CD-6F9B-9B5F98F29D3C}"/>
              </a:ext>
            </a:extLst>
          </p:cNvPr>
          <p:cNvSpPr/>
          <p:nvPr/>
        </p:nvSpPr>
        <p:spPr>
          <a:xfrm>
            <a:off x="838200" y="2000821"/>
            <a:ext cx="1344480" cy="5602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vport_i1</a:t>
            </a:r>
            <a:endParaRPr lang="en-US"/>
          </a:p>
        </p:txBody>
      </p:sp>
      <p:cxnSp>
        <p:nvCxnSpPr>
          <p:cNvPr id="29" name="Straight Arrow Connector 82">
            <a:extLst>
              <a:ext uri="{FF2B5EF4-FFF2-40B4-BE49-F238E27FC236}">
                <a16:creationId xmlns:a16="http://schemas.microsoft.com/office/drawing/2014/main" id="{628D95A6-B38F-73F8-A8F4-9D87DC7DE93A}"/>
              </a:ext>
            </a:extLst>
          </p:cNvPr>
          <p:cNvCxnSpPr>
            <a:cxnSpLocks/>
          </p:cNvCxnSpPr>
          <p:nvPr/>
        </p:nvCxnSpPr>
        <p:spPr>
          <a:xfrm>
            <a:off x="1495492" y="2564550"/>
            <a:ext cx="5" cy="507123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15">
            <a:extLst>
              <a:ext uri="{FF2B5EF4-FFF2-40B4-BE49-F238E27FC236}">
                <a16:creationId xmlns:a16="http://schemas.microsoft.com/office/drawing/2014/main" id="{42DDB4CA-594A-A4E7-0099-B45026BA82DB}"/>
              </a:ext>
            </a:extLst>
          </p:cNvPr>
          <p:cNvSpPr/>
          <p:nvPr/>
        </p:nvSpPr>
        <p:spPr>
          <a:xfrm>
            <a:off x="1221069" y="3071685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sw1</a:t>
            </a:r>
            <a:endParaRPr lang="en-US" dirty="0"/>
          </a:p>
        </p:txBody>
      </p:sp>
      <p:sp>
        <p:nvSpPr>
          <p:cNvPr id="31" name="矩形 16">
            <a:extLst>
              <a:ext uri="{FF2B5EF4-FFF2-40B4-BE49-F238E27FC236}">
                <a16:creationId xmlns:a16="http://schemas.microsoft.com/office/drawing/2014/main" id="{EAD5431E-E388-5CE1-A7AF-3ABE917A9DD5}"/>
              </a:ext>
            </a:extLst>
          </p:cNvPr>
          <p:cNvSpPr/>
          <p:nvPr/>
        </p:nvSpPr>
        <p:spPr>
          <a:xfrm>
            <a:off x="2929329" y="3067771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sw2</a:t>
            </a:r>
            <a:endParaRPr lang="en-US" dirty="0"/>
          </a:p>
        </p:txBody>
      </p:sp>
      <p:sp>
        <p:nvSpPr>
          <p:cNvPr id="32" name="矩形 17">
            <a:extLst>
              <a:ext uri="{FF2B5EF4-FFF2-40B4-BE49-F238E27FC236}">
                <a16:creationId xmlns:a16="http://schemas.microsoft.com/office/drawing/2014/main" id="{364436D5-EBF8-1D3A-34CD-E87E38E1E531}"/>
              </a:ext>
            </a:extLst>
          </p:cNvPr>
          <p:cNvSpPr/>
          <p:nvPr/>
        </p:nvSpPr>
        <p:spPr>
          <a:xfrm>
            <a:off x="1213441" y="4708738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sw3</a:t>
            </a:r>
            <a:endParaRPr lang="en-US" dirty="0"/>
          </a:p>
        </p:txBody>
      </p:sp>
      <p:sp>
        <p:nvSpPr>
          <p:cNvPr id="34" name="矩形 18">
            <a:extLst>
              <a:ext uri="{FF2B5EF4-FFF2-40B4-BE49-F238E27FC236}">
                <a16:creationId xmlns:a16="http://schemas.microsoft.com/office/drawing/2014/main" id="{07B84956-A6AD-AF87-942F-5F4A1BD644B9}"/>
              </a:ext>
            </a:extLst>
          </p:cNvPr>
          <p:cNvSpPr/>
          <p:nvPr/>
        </p:nvSpPr>
        <p:spPr>
          <a:xfrm>
            <a:off x="2945879" y="4702969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sw4</a:t>
            </a:r>
            <a:endParaRPr lang="en-US" dirty="0"/>
          </a:p>
        </p:txBody>
      </p:sp>
      <p:sp>
        <p:nvSpPr>
          <p:cNvPr id="35" name="矩形 19">
            <a:extLst>
              <a:ext uri="{FF2B5EF4-FFF2-40B4-BE49-F238E27FC236}">
                <a16:creationId xmlns:a16="http://schemas.microsoft.com/office/drawing/2014/main" id="{8E92E98C-110A-7CC0-3600-6B9C8E713BF1}"/>
              </a:ext>
            </a:extLst>
          </p:cNvPr>
          <p:cNvSpPr/>
          <p:nvPr/>
        </p:nvSpPr>
        <p:spPr>
          <a:xfrm>
            <a:off x="2148589" y="3886169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</a:t>
            </a:r>
            <a:endParaRPr lang="en-US" dirty="0"/>
          </a:p>
        </p:txBody>
      </p:sp>
      <p:sp>
        <p:nvSpPr>
          <p:cNvPr id="36" name="Rectangle 250">
            <a:extLst>
              <a:ext uri="{FF2B5EF4-FFF2-40B4-BE49-F238E27FC236}">
                <a16:creationId xmlns:a16="http://schemas.microsoft.com/office/drawing/2014/main" id="{C606741D-2491-B0A0-60A3-0E3B2A8BCD12}"/>
              </a:ext>
            </a:extLst>
          </p:cNvPr>
          <p:cNvSpPr/>
          <p:nvPr/>
        </p:nvSpPr>
        <p:spPr>
          <a:xfrm>
            <a:off x="2535547" y="5580621"/>
            <a:ext cx="1344480" cy="5602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vport_o2</a:t>
            </a:r>
            <a:endParaRPr lang="en-US" dirty="0"/>
          </a:p>
        </p:txBody>
      </p:sp>
      <p:cxnSp>
        <p:nvCxnSpPr>
          <p:cNvPr id="37" name="Straight Arrow Connector 82">
            <a:extLst>
              <a:ext uri="{FF2B5EF4-FFF2-40B4-BE49-F238E27FC236}">
                <a16:creationId xmlns:a16="http://schemas.microsoft.com/office/drawing/2014/main" id="{E7976B1C-0434-402E-90D6-B2DD3DC82564}"/>
              </a:ext>
            </a:extLst>
          </p:cNvPr>
          <p:cNvCxnSpPr>
            <a:cxnSpLocks/>
            <a:stCxn id="28" idx="2"/>
            <a:endCxn id="12" idx="0"/>
          </p:cNvCxnSpPr>
          <p:nvPr/>
        </p:nvCxnSpPr>
        <p:spPr>
          <a:xfrm>
            <a:off x="1510440" y="2561049"/>
            <a:ext cx="1713879" cy="51343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82">
            <a:extLst>
              <a:ext uri="{FF2B5EF4-FFF2-40B4-BE49-F238E27FC236}">
                <a16:creationId xmlns:a16="http://schemas.microsoft.com/office/drawing/2014/main" id="{7A7CC275-CBE4-D0C9-0106-C48C3E321BAA}"/>
              </a:ext>
            </a:extLst>
          </p:cNvPr>
          <p:cNvCxnSpPr>
            <a:cxnSpLocks/>
            <a:stCxn id="27" idx="2"/>
            <a:endCxn id="30" idx="0"/>
          </p:cNvCxnSpPr>
          <p:nvPr/>
        </p:nvCxnSpPr>
        <p:spPr>
          <a:xfrm flipH="1">
            <a:off x="1520190" y="2575745"/>
            <a:ext cx="1687597" cy="49594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82">
            <a:extLst>
              <a:ext uri="{FF2B5EF4-FFF2-40B4-BE49-F238E27FC236}">
                <a16:creationId xmlns:a16="http://schemas.microsoft.com/office/drawing/2014/main" id="{373BAD2E-AE36-88F3-EDD1-660FB0C0D383}"/>
              </a:ext>
            </a:extLst>
          </p:cNvPr>
          <p:cNvCxnSpPr>
            <a:cxnSpLocks/>
          </p:cNvCxnSpPr>
          <p:nvPr/>
        </p:nvCxnSpPr>
        <p:spPr>
          <a:xfrm>
            <a:off x="1533494" y="5053924"/>
            <a:ext cx="1713879" cy="51343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82">
            <a:extLst>
              <a:ext uri="{FF2B5EF4-FFF2-40B4-BE49-F238E27FC236}">
                <a16:creationId xmlns:a16="http://schemas.microsoft.com/office/drawing/2014/main" id="{CCE6FF33-DE38-C745-26F9-7D4D8B8F42C1}"/>
              </a:ext>
            </a:extLst>
          </p:cNvPr>
          <p:cNvCxnSpPr>
            <a:cxnSpLocks/>
          </p:cNvCxnSpPr>
          <p:nvPr/>
        </p:nvCxnSpPr>
        <p:spPr>
          <a:xfrm flipH="1">
            <a:off x="1543244" y="5068620"/>
            <a:ext cx="1687597" cy="49594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82">
            <a:extLst>
              <a:ext uri="{FF2B5EF4-FFF2-40B4-BE49-F238E27FC236}">
                <a16:creationId xmlns:a16="http://schemas.microsoft.com/office/drawing/2014/main" id="{5398DC28-179C-BAE6-3641-9B271CAF645D}"/>
              </a:ext>
            </a:extLst>
          </p:cNvPr>
          <p:cNvCxnSpPr>
            <a:cxnSpLocks/>
          </p:cNvCxnSpPr>
          <p:nvPr/>
        </p:nvCxnSpPr>
        <p:spPr>
          <a:xfrm>
            <a:off x="3235976" y="5057079"/>
            <a:ext cx="5" cy="507123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D0B00633-E8D9-70BC-1143-8D1573D7971E}"/>
              </a:ext>
            </a:extLst>
          </p:cNvPr>
          <p:cNvSpPr/>
          <p:nvPr/>
        </p:nvSpPr>
        <p:spPr>
          <a:xfrm>
            <a:off x="145195" y="3395751"/>
            <a:ext cx="483342" cy="1418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DMA</a:t>
            </a:r>
          </a:p>
        </p:txBody>
      </p: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89E96607-F3AC-6ADB-DEFB-BE6391AE9189}"/>
              </a:ext>
            </a:extLst>
          </p:cNvPr>
          <p:cNvCxnSpPr>
            <a:stCxn id="42" idx="0"/>
            <a:endCxn id="28" idx="0"/>
          </p:cNvCxnSpPr>
          <p:nvPr/>
        </p:nvCxnSpPr>
        <p:spPr>
          <a:xfrm rot="5400000" flipH="1" flipV="1">
            <a:off x="251188" y="2136499"/>
            <a:ext cx="1394930" cy="1123574"/>
          </a:xfrm>
          <a:prstGeom prst="bentConnector3">
            <a:avLst>
              <a:gd name="adj1" fmla="val 116388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CE8A78FE-F1FE-35EB-2E68-ED14E63A8E1B}"/>
              </a:ext>
            </a:extLst>
          </p:cNvPr>
          <p:cNvCxnSpPr>
            <a:stCxn id="42" idx="0"/>
            <a:endCxn id="27" idx="0"/>
          </p:cNvCxnSpPr>
          <p:nvPr/>
        </p:nvCxnSpPr>
        <p:spPr>
          <a:xfrm rot="5400000" flipH="1" flipV="1">
            <a:off x="1107209" y="1295174"/>
            <a:ext cx="1380234" cy="2820921"/>
          </a:xfrm>
          <a:prstGeom prst="bentConnector3">
            <a:avLst>
              <a:gd name="adj1" fmla="val 126815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E4C59B56-94FD-EAD7-DA74-D3609B36374B}"/>
              </a:ext>
            </a:extLst>
          </p:cNvPr>
          <p:cNvCxnSpPr>
            <a:stCxn id="26" idx="2"/>
            <a:endCxn id="42" idx="2"/>
          </p:cNvCxnSpPr>
          <p:nvPr/>
        </p:nvCxnSpPr>
        <p:spPr>
          <a:xfrm rot="5400000" flipH="1">
            <a:off x="286210" y="4914503"/>
            <a:ext cx="1327003" cy="1125691"/>
          </a:xfrm>
          <a:prstGeom prst="bentConnector3">
            <a:avLst>
              <a:gd name="adj1" fmla="val -17227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6879D5AB-4C57-EF77-CDE4-229F5DDCCD36}"/>
              </a:ext>
            </a:extLst>
          </p:cNvPr>
          <p:cNvCxnSpPr>
            <a:stCxn id="36" idx="2"/>
            <a:endCxn id="42" idx="2"/>
          </p:cNvCxnSpPr>
          <p:nvPr/>
        </p:nvCxnSpPr>
        <p:spPr>
          <a:xfrm rot="5400000" flipH="1">
            <a:off x="1133825" y="4066888"/>
            <a:ext cx="1327003" cy="2820921"/>
          </a:xfrm>
          <a:prstGeom prst="bentConnector3">
            <a:avLst>
              <a:gd name="adj1" fmla="val -27071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529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374D5D-4216-BBE6-2D42-E697DE285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7347" y="2561049"/>
            <a:ext cx="3524253" cy="316194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5C8C2A4-441C-406B-B368-DE614D1B7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Scala Embedded DSL – Build A Simple CGRA 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BF3DF00-C6E9-4857-84C4-FDF29EFC6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7C6E-B40C-4F1A-B871-335365E566BA}" type="slidenum">
              <a:rPr lang="en-US" smtClean="0"/>
              <a:t>34</a:t>
            </a:fld>
            <a:endParaRPr lang="en-US"/>
          </a:p>
        </p:txBody>
      </p:sp>
      <p:cxnSp>
        <p:nvCxnSpPr>
          <p:cNvPr id="5" name="Straight Arrow Connector 82">
            <a:extLst>
              <a:ext uri="{FF2B5EF4-FFF2-40B4-BE49-F238E27FC236}">
                <a16:creationId xmlns:a16="http://schemas.microsoft.com/office/drawing/2014/main" id="{D5573C56-B01F-B790-0622-96A598775B1B}"/>
              </a:ext>
            </a:extLst>
          </p:cNvPr>
          <p:cNvCxnSpPr>
            <a:cxnSpLocks/>
          </p:cNvCxnSpPr>
          <p:nvPr/>
        </p:nvCxnSpPr>
        <p:spPr>
          <a:xfrm>
            <a:off x="7311500" y="3050062"/>
            <a:ext cx="2" cy="19307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85">
            <a:extLst>
              <a:ext uri="{FF2B5EF4-FFF2-40B4-BE49-F238E27FC236}">
                <a16:creationId xmlns:a16="http://schemas.microsoft.com/office/drawing/2014/main" id="{872EA2D3-EE0D-9816-A6F6-39D97F94791A}"/>
              </a:ext>
            </a:extLst>
          </p:cNvPr>
          <p:cNvCxnSpPr>
            <a:cxnSpLocks/>
          </p:cNvCxnSpPr>
          <p:nvPr/>
        </p:nvCxnSpPr>
        <p:spPr>
          <a:xfrm>
            <a:off x="6664521" y="3038409"/>
            <a:ext cx="2" cy="19307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86">
            <a:extLst>
              <a:ext uri="{FF2B5EF4-FFF2-40B4-BE49-F238E27FC236}">
                <a16:creationId xmlns:a16="http://schemas.microsoft.com/office/drawing/2014/main" id="{7C0C288E-1350-8B68-B404-3EDEEBF79AF4}"/>
              </a:ext>
            </a:extLst>
          </p:cNvPr>
          <p:cNvCxnSpPr>
            <a:cxnSpLocks/>
          </p:cNvCxnSpPr>
          <p:nvPr/>
        </p:nvCxnSpPr>
        <p:spPr>
          <a:xfrm>
            <a:off x="6006531" y="3042827"/>
            <a:ext cx="2" cy="19307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87">
            <a:extLst>
              <a:ext uri="{FF2B5EF4-FFF2-40B4-BE49-F238E27FC236}">
                <a16:creationId xmlns:a16="http://schemas.microsoft.com/office/drawing/2014/main" id="{EFF9D2E0-E129-B1E2-6EDC-D18BE7072542}"/>
              </a:ext>
            </a:extLst>
          </p:cNvPr>
          <p:cNvCxnSpPr>
            <a:cxnSpLocks/>
          </p:cNvCxnSpPr>
          <p:nvPr/>
        </p:nvCxnSpPr>
        <p:spPr>
          <a:xfrm>
            <a:off x="5356495" y="3039477"/>
            <a:ext cx="2" cy="19307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94">
            <a:extLst>
              <a:ext uri="{FF2B5EF4-FFF2-40B4-BE49-F238E27FC236}">
                <a16:creationId xmlns:a16="http://schemas.microsoft.com/office/drawing/2014/main" id="{01D366F8-BF57-C33A-5145-B50D87C791E8}"/>
              </a:ext>
            </a:extLst>
          </p:cNvPr>
          <p:cNvSpPr/>
          <p:nvPr/>
        </p:nvSpPr>
        <p:spPr>
          <a:xfrm>
            <a:off x="5483027" y="3389674"/>
            <a:ext cx="391464" cy="391464"/>
          </a:xfrm>
          <a:prstGeom prst="ellipse">
            <a:avLst/>
          </a:prstGeom>
          <a:solidFill>
            <a:srgbClr val="F2DCDA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5">
            <a:extLst>
              <a:ext uri="{FF2B5EF4-FFF2-40B4-BE49-F238E27FC236}">
                <a16:creationId xmlns:a16="http://schemas.microsoft.com/office/drawing/2014/main" id="{219D37FD-C66B-FAC0-85FF-BC4EE8D336F8}"/>
              </a:ext>
            </a:extLst>
          </p:cNvPr>
          <p:cNvSpPr/>
          <p:nvPr/>
        </p:nvSpPr>
        <p:spPr>
          <a:xfrm>
            <a:off x="5285707" y="3220786"/>
            <a:ext cx="144550" cy="144550"/>
          </a:xfrm>
          <a:prstGeom prst="ellipse">
            <a:avLst/>
          </a:prstGeom>
          <a:solidFill>
            <a:srgbClr val="F2F2F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98">
            <a:extLst>
              <a:ext uri="{FF2B5EF4-FFF2-40B4-BE49-F238E27FC236}">
                <a16:creationId xmlns:a16="http://schemas.microsoft.com/office/drawing/2014/main" id="{CB99288F-E667-5A7C-980E-BBDC8F465749}"/>
              </a:ext>
            </a:extLst>
          </p:cNvPr>
          <p:cNvSpPr/>
          <p:nvPr/>
        </p:nvSpPr>
        <p:spPr>
          <a:xfrm>
            <a:off x="5285707" y="3846375"/>
            <a:ext cx="144550" cy="144550"/>
          </a:xfrm>
          <a:prstGeom prst="ellipse">
            <a:avLst/>
          </a:prstGeom>
          <a:solidFill>
            <a:srgbClr val="F2F2F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99">
            <a:extLst>
              <a:ext uri="{FF2B5EF4-FFF2-40B4-BE49-F238E27FC236}">
                <a16:creationId xmlns:a16="http://schemas.microsoft.com/office/drawing/2014/main" id="{DA210A95-12E8-087E-4C90-958DF5E0BE40}"/>
              </a:ext>
            </a:extLst>
          </p:cNvPr>
          <p:cNvSpPr/>
          <p:nvPr/>
        </p:nvSpPr>
        <p:spPr>
          <a:xfrm>
            <a:off x="5938977" y="3225313"/>
            <a:ext cx="144550" cy="144550"/>
          </a:xfrm>
          <a:prstGeom prst="ellipse">
            <a:avLst/>
          </a:prstGeom>
          <a:solidFill>
            <a:srgbClr val="F2F2F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02">
            <a:extLst>
              <a:ext uri="{FF2B5EF4-FFF2-40B4-BE49-F238E27FC236}">
                <a16:creationId xmlns:a16="http://schemas.microsoft.com/office/drawing/2014/main" id="{C1B3FD22-D8DD-EF22-A956-DE235C51B1F9}"/>
              </a:ext>
            </a:extLst>
          </p:cNvPr>
          <p:cNvSpPr/>
          <p:nvPr/>
        </p:nvSpPr>
        <p:spPr>
          <a:xfrm>
            <a:off x="5942125" y="3846375"/>
            <a:ext cx="144550" cy="144550"/>
          </a:xfrm>
          <a:prstGeom prst="ellipse">
            <a:avLst/>
          </a:prstGeom>
          <a:solidFill>
            <a:srgbClr val="F2F2F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03">
            <a:extLst>
              <a:ext uri="{FF2B5EF4-FFF2-40B4-BE49-F238E27FC236}">
                <a16:creationId xmlns:a16="http://schemas.microsoft.com/office/drawing/2014/main" id="{5458D40F-03F1-BF88-0F6A-7DA5DF2CD490}"/>
              </a:ext>
            </a:extLst>
          </p:cNvPr>
          <p:cNvCxnSpPr>
            <a:cxnSpLocks/>
            <a:stCxn id="10" idx="5"/>
            <a:endCxn id="9" idx="1"/>
          </p:cNvCxnSpPr>
          <p:nvPr/>
        </p:nvCxnSpPr>
        <p:spPr>
          <a:xfrm>
            <a:off x="5409087" y="3344166"/>
            <a:ext cx="131269" cy="10283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04">
            <a:extLst>
              <a:ext uri="{FF2B5EF4-FFF2-40B4-BE49-F238E27FC236}">
                <a16:creationId xmlns:a16="http://schemas.microsoft.com/office/drawing/2014/main" id="{0FB4A356-CDAE-F895-C9A8-AB0AE952348D}"/>
              </a:ext>
            </a:extLst>
          </p:cNvPr>
          <p:cNvCxnSpPr>
            <a:cxnSpLocks/>
            <a:stCxn id="12" idx="3"/>
            <a:endCxn id="9" idx="7"/>
          </p:cNvCxnSpPr>
          <p:nvPr/>
        </p:nvCxnSpPr>
        <p:spPr>
          <a:xfrm flipH="1">
            <a:off x="5817163" y="3348693"/>
            <a:ext cx="142985" cy="9830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105">
            <a:extLst>
              <a:ext uri="{FF2B5EF4-FFF2-40B4-BE49-F238E27FC236}">
                <a16:creationId xmlns:a16="http://schemas.microsoft.com/office/drawing/2014/main" id="{8B548079-100B-0771-BC66-D2E94D1E0EA2}"/>
              </a:ext>
            </a:extLst>
          </p:cNvPr>
          <p:cNvCxnSpPr>
            <a:cxnSpLocks/>
            <a:stCxn id="11" idx="7"/>
            <a:endCxn id="9" idx="3"/>
          </p:cNvCxnSpPr>
          <p:nvPr/>
        </p:nvCxnSpPr>
        <p:spPr>
          <a:xfrm flipV="1">
            <a:off x="5409087" y="3723808"/>
            <a:ext cx="131269" cy="14373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106">
            <a:extLst>
              <a:ext uri="{FF2B5EF4-FFF2-40B4-BE49-F238E27FC236}">
                <a16:creationId xmlns:a16="http://schemas.microsoft.com/office/drawing/2014/main" id="{CF97B89A-2718-732B-4461-8B7D57DA86E2}"/>
              </a:ext>
            </a:extLst>
          </p:cNvPr>
          <p:cNvCxnSpPr>
            <a:cxnSpLocks/>
            <a:stCxn id="9" idx="5"/>
            <a:endCxn id="13" idx="1"/>
          </p:cNvCxnSpPr>
          <p:nvPr/>
        </p:nvCxnSpPr>
        <p:spPr>
          <a:xfrm>
            <a:off x="5817163" y="3723808"/>
            <a:ext cx="146131" cy="14373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107">
            <a:extLst>
              <a:ext uri="{FF2B5EF4-FFF2-40B4-BE49-F238E27FC236}">
                <a16:creationId xmlns:a16="http://schemas.microsoft.com/office/drawing/2014/main" id="{212E96D0-280E-F518-5F59-3DE4EF88515A}"/>
              </a:ext>
            </a:extLst>
          </p:cNvPr>
          <p:cNvCxnSpPr>
            <a:cxnSpLocks/>
            <a:stCxn id="11" idx="6"/>
            <a:endCxn id="13" idx="2"/>
          </p:cNvCxnSpPr>
          <p:nvPr/>
        </p:nvCxnSpPr>
        <p:spPr>
          <a:xfrm>
            <a:off x="5430257" y="3918651"/>
            <a:ext cx="511869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108">
            <a:extLst>
              <a:ext uri="{FF2B5EF4-FFF2-40B4-BE49-F238E27FC236}">
                <a16:creationId xmlns:a16="http://schemas.microsoft.com/office/drawing/2014/main" id="{8226FC89-C769-9EDA-64AD-CACA39D10396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5357982" y="3365336"/>
            <a:ext cx="0" cy="48103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109">
            <a:extLst>
              <a:ext uri="{FF2B5EF4-FFF2-40B4-BE49-F238E27FC236}">
                <a16:creationId xmlns:a16="http://schemas.microsoft.com/office/drawing/2014/main" id="{86B99D6D-5D69-DAAC-D558-D38F4BCF35F6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>
            <a:off x="5430257" y="3293062"/>
            <a:ext cx="508720" cy="452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110">
            <a:extLst>
              <a:ext uri="{FF2B5EF4-FFF2-40B4-BE49-F238E27FC236}">
                <a16:creationId xmlns:a16="http://schemas.microsoft.com/office/drawing/2014/main" id="{EB095769-C9BF-C4E0-1A90-557C5DFEDB1B}"/>
              </a:ext>
            </a:extLst>
          </p:cNvPr>
          <p:cNvCxnSpPr>
            <a:cxnSpLocks/>
            <a:stCxn id="13" idx="0"/>
            <a:endCxn id="12" idx="4"/>
          </p:cNvCxnSpPr>
          <p:nvPr/>
        </p:nvCxnSpPr>
        <p:spPr>
          <a:xfrm flipH="1" flipV="1">
            <a:off x="6011252" y="3369863"/>
            <a:ext cx="3146" cy="47651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111">
            <a:extLst>
              <a:ext uri="{FF2B5EF4-FFF2-40B4-BE49-F238E27FC236}">
                <a16:creationId xmlns:a16="http://schemas.microsoft.com/office/drawing/2014/main" id="{0B0BC2EA-62C2-72E2-96ED-110719B29950}"/>
              </a:ext>
            </a:extLst>
          </p:cNvPr>
          <p:cNvSpPr/>
          <p:nvPr/>
        </p:nvSpPr>
        <p:spPr>
          <a:xfrm>
            <a:off x="6136299" y="3395841"/>
            <a:ext cx="391464" cy="391464"/>
          </a:xfrm>
          <a:prstGeom prst="ellipse">
            <a:avLst/>
          </a:prstGeom>
          <a:solidFill>
            <a:srgbClr val="F2DCDA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112">
            <a:extLst>
              <a:ext uri="{FF2B5EF4-FFF2-40B4-BE49-F238E27FC236}">
                <a16:creationId xmlns:a16="http://schemas.microsoft.com/office/drawing/2014/main" id="{3F4484CD-A785-DE46-4FF9-72630FFE44CE}"/>
              </a:ext>
            </a:extLst>
          </p:cNvPr>
          <p:cNvSpPr/>
          <p:nvPr/>
        </p:nvSpPr>
        <p:spPr>
          <a:xfrm>
            <a:off x="6592249" y="3231479"/>
            <a:ext cx="144550" cy="144550"/>
          </a:xfrm>
          <a:prstGeom prst="ellipse">
            <a:avLst/>
          </a:prstGeom>
          <a:solidFill>
            <a:srgbClr val="F2F2F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Oval 113">
            <a:extLst>
              <a:ext uri="{FF2B5EF4-FFF2-40B4-BE49-F238E27FC236}">
                <a16:creationId xmlns:a16="http://schemas.microsoft.com/office/drawing/2014/main" id="{7A092BEE-444B-2803-567A-9BFA35CF8B1C}"/>
              </a:ext>
            </a:extLst>
          </p:cNvPr>
          <p:cNvSpPr/>
          <p:nvPr/>
        </p:nvSpPr>
        <p:spPr>
          <a:xfrm>
            <a:off x="6595395" y="3852543"/>
            <a:ext cx="144550" cy="144550"/>
          </a:xfrm>
          <a:prstGeom prst="ellipse">
            <a:avLst/>
          </a:prstGeom>
          <a:solidFill>
            <a:srgbClr val="F2F2F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0" name="Straight Arrow Connector 114">
            <a:extLst>
              <a:ext uri="{FF2B5EF4-FFF2-40B4-BE49-F238E27FC236}">
                <a16:creationId xmlns:a16="http://schemas.microsoft.com/office/drawing/2014/main" id="{AC7C691C-A13B-8FC6-ECA6-0155B9A721A4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6062358" y="3350334"/>
            <a:ext cx="131269" cy="10283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115">
            <a:extLst>
              <a:ext uri="{FF2B5EF4-FFF2-40B4-BE49-F238E27FC236}">
                <a16:creationId xmlns:a16="http://schemas.microsoft.com/office/drawing/2014/main" id="{E3FE28C6-7AD0-CBBA-2047-0F490350789A}"/>
              </a:ext>
            </a:extLst>
          </p:cNvPr>
          <p:cNvCxnSpPr>
            <a:cxnSpLocks/>
            <a:stCxn id="28" idx="3"/>
            <a:endCxn id="27" idx="7"/>
          </p:cNvCxnSpPr>
          <p:nvPr/>
        </p:nvCxnSpPr>
        <p:spPr>
          <a:xfrm flipH="1">
            <a:off x="6470433" y="3354859"/>
            <a:ext cx="142985" cy="9830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120">
            <a:extLst>
              <a:ext uri="{FF2B5EF4-FFF2-40B4-BE49-F238E27FC236}">
                <a16:creationId xmlns:a16="http://schemas.microsoft.com/office/drawing/2014/main" id="{0C6F9C46-3F2C-B27E-2AD8-67AFCAE7F419}"/>
              </a:ext>
            </a:extLst>
          </p:cNvPr>
          <p:cNvCxnSpPr>
            <a:cxnSpLocks/>
            <a:endCxn id="27" idx="3"/>
          </p:cNvCxnSpPr>
          <p:nvPr/>
        </p:nvCxnSpPr>
        <p:spPr>
          <a:xfrm flipV="1">
            <a:off x="6062358" y="3729975"/>
            <a:ext cx="131269" cy="14373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121">
            <a:extLst>
              <a:ext uri="{FF2B5EF4-FFF2-40B4-BE49-F238E27FC236}">
                <a16:creationId xmlns:a16="http://schemas.microsoft.com/office/drawing/2014/main" id="{3F2B3D49-A800-EADD-7462-AE03EEC068BD}"/>
              </a:ext>
            </a:extLst>
          </p:cNvPr>
          <p:cNvCxnSpPr>
            <a:cxnSpLocks/>
            <a:stCxn id="27" idx="5"/>
            <a:endCxn id="29" idx="1"/>
          </p:cNvCxnSpPr>
          <p:nvPr/>
        </p:nvCxnSpPr>
        <p:spPr>
          <a:xfrm>
            <a:off x="6470433" y="3729975"/>
            <a:ext cx="146131" cy="14373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122">
            <a:extLst>
              <a:ext uri="{FF2B5EF4-FFF2-40B4-BE49-F238E27FC236}">
                <a16:creationId xmlns:a16="http://schemas.microsoft.com/office/drawing/2014/main" id="{87D32C79-65A3-8EE6-4798-1B4600E0815C}"/>
              </a:ext>
            </a:extLst>
          </p:cNvPr>
          <p:cNvCxnSpPr>
            <a:cxnSpLocks/>
            <a:endCxn id="29" idx="2"/>
          </p:cNvCxnSpPr>
          <p:nvPr/>
        </p:nvCxnSpPr>
        <p:spPr>
          <a:xfrm>
            <a:off x="6083528" y="3924817"/>
            <a:ext cx="511869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123">
            <a:extLst>
              <a:ext uri="{FF2B5EF4-FFF2-40B4-BE49-F238E27FC236}">
                <a16:creationId xmlns:a16="http://schemas.microsoft.com/office/drawing/2014/main" id="{2EB7FB6E-3874-9CDD-3029-7CD413CA74D7}"/>
              </a:ext>
            </a:extLst>
          </p:cNvPr>
          <p:cNvCxnSpPr>
            <a:cxnSpLocks/>
            <a:endCxn id="28" idx="2"/>
          </p:cNvCxnSpPr>
          <p:nvPr/>
        </p:nvCxnSpPr>
        <p:spPr>
          <a:xfrm>
            <a:off x="6083528" y="3299229"/>
            <a:ext cx="508720" cy="452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127">
            <a:extLst>
              <a:ext uri="{FF2B5EF4-FFF2-40B4-BE49-F238E27FC236}">
                <a16:creationId xmlns:a16="http://schemas.microsoft.com/office/drawing/2014/main" id="{F3B7D6FB-07A4-FC41-1C3C-6DAE398013C1}"/>
              </a:ext>
            </a:extLst>
          </p:cNvPr>
          <p:cNvCxnSpPr>
            <a:cxnSpLocks/>
            <a:stCxn id="29" idx="0"/>
            <a:endCxn id="28" idx="4"/>
          </p:cNvCxnSpPr>
          <p:nvPr/>
        </p:nvCxnSpPr>
        <p:spPr>
          <a:xfrm flipH="1" flipV="1">
            <a:off x="6664522" y="3376029"/>
            <a:ext cx="3146" cy="47651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178">
            <a:extLst>
              <a:ext uri="{FF2B5EF4-FFF2-40B4-BE49-F238E27FC236}">
                <a16:creationId xmlns:a16="http://schemas.microsoft.com/office/drawing/2014/main" id="{1DC718EB-FDFE-EBAE-7AC1-731A5E50A800}"/>
              </a:ext>
            </a:extLst>
          </p:cNvPr>
          <p:cNvSpPr/>
          <p:nvPr/>
        </p:nvSpPr>
        <p:spPr>
          <a:xfrm>
            <a:off x="6789569" y="3396910"/>
            <a:ext cx="391464" cy="391464"/>
          </a:xfrm>
          <a:prstGeom prst="ellipse">
            <a:avLst/>
          </a:prstGeom>
          <a:solidFill>
            <a:srgbClr val="F2DCDA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Oval 185">
            <a:extLst>
              <a:ext uri="{FF2B5EF4-FFF2-40B4-BE49-F238E27FC236}">
                <a16:creationId xmlns:a16="http://schemas.microsoft.com/office/drawing/2014/main" id="{22C98396-9EDC-1DFD-1BE3-CAE8264515FD}"/>
              </a:ext>
            </a:extLst>
          </p:cNvPr>
          <p:cNvSpPr/>
          <p:nvPr/>
        </p:nvSpPr>
        <p:spPr>
          <a:xfrm>
            <a:off x="7245519" y="3232548"/>
            <a:ext cx="144550" cy="144550"/>
          </a:xfrm>
          <a:prstGeom prst="ellipse">
            <a:avLst/>
          </a:prstGeom>
          <a:solidFill>
            <a:srgbClr val="F2F2F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Oval 186">
            <a:extLst>
              <a:ext uri="{FF2B5EF4-FFF2-40B4-BE49-F238E27FC236}">
                <a16:creationId xmlns:a16="http://schemas.microsoft.com/office/drawing/2014/main" id="{D75774EA-5BF0-4F50-C6DE-E13EB0261596}"/>
              </a:ext>
            </a:extLst>
          </p:cNvPr>
          <p:cNvSpPr/>
          <p:nvPr/>
        </p:nvSpPr>
        <p:spPr>
          <a:xfrm>
            <a:off x="7248667" y="3853612"/>
            <a:ext cx="144550" cy="144550"/>
          </a:xfrm>
          <a:prstGeom prst="ellipse">
            <a:avLst/>
          </a:prstGeom>
          <a:solidFill>
            <a:srgbClr val="F2F2F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0" name="Straight Arrow Connector 187">
            <a:extLst>
              <a:ext uri="{FF2B5EF4-FFF2-40B4-BE49-F238E27FC236}">
                <a16:creationId xmlns:a16="http://schemas.microsoft.com/office/drawing/2014/main" id="{C3F43BB7-5055-45FC-083B-7F2A73528802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6715628" y="3351402"/>
            <a:ext cx="131269" cy="10283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188">
            <a:extLst>
              <a:ext uri="{FF2B5EF4-FFF2-40B4-BE49-F238E27FC236}">
                <a16:creationId xmlns:a16="http://schemas.microsoft.com/office/drawing/2014/main" id="{2A36610B-0ED7-1AF7-A31D-736BBE729C6C}"/>
              </a:ext>
            </a:extLst>
          </p:cNvPr>
          <p:cNvCxnSpPr>
            <a:cxnSpLocks/>
            <a:stCxn id="38" idx="3"/>
            <a:endCxn id="37" idx="7"/>
          </p:cNvCxnSpPr>
          <p:nvPr/>
        </p:nvCxnSpPr>
        <p:spPr>
          <a:xfrm flipH="1">
            <a:off x="7123703" y="3355927"/>
            <a:ext cx="142985" cy="9830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189">
            <a:extLst>
              <a:ext uri="{FF2B5EF4-FFF2-40B4-BE49-F238E27FC236}">
                <a16:creationId xmlns:a16="http://schemas.microsoft.com/office/drawing/2014/main" id="{9867C4B6-C88A-1580-3968-DA2A060D4DB5}"/>
              </a:ext>
            </a:extLst>
          </p:cNvPr>
          <p:cNvCxnSpPr>
            <a:cxnSpLocks/>
            <a:endCxn id="37" idx="3"/>
          </p:cNvCxnSpPr>
          <p:nvPr/>
        </p:nvCxnSpPr>
        <p:spPr>
          <a:xfrm flipV="1">
            <a:off x="6715628" y="3731045"/>
            <a:ext cx="131269" cy="14373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190">
            <a:extLst>
              <a:ext uri="{FF2B5EF4-FFF2-40B4-BE49-F238E27FC236}">
                <a16:creationId xmlns:a16="http://schemas.microsoft.com/office/drawing/2014/main" id="{07074A5B-2659-4883-E996-4ED7311DC33C}"/>
              </a:ext>
            </a:extLst>
          </p:cNvPr>
          <p:cNvCxnSpPr>
            <a:cxnSpLocks/>
            <a:stCxn id="37" idx="5"/>
            <a:endCxn id="39" idx="1"/>
          </p:cNvCxnSpPr>
          <p:nvPr/>
        </p:nvCxnSpPr>
        <p:spPr>
          <a:xfrm>
            <a:off x="7123703" y="3731045"/>
            <a:ext cx="146131" cy="14373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191">
            <a:extLst>
              <a:ext uri="{FF2B5EF4-FFF2-40B4-BE49-F238E27FC236}">
                <a16:creationId xmlns:a16="http://schemas.microsoft.com/office/drawing/2014/main" id="{18B0896D-88C4-6760-C008-19A40E9CEF68}"/>
              </a:ext>
            </a:extLst>
          </p:cNvPr>
          <p:cNvCxnSpPr>
            <a:cxnSpLocks/>
            <a:endCxn id="39" idx="2"/>
          </p:cNvCxnSpPr>
          <p:nvPr/>
        </p:nvCxnSpPr>
        <p:spPr>
          <a:xfrm>
            <a:off x="6736798" y="3925887"/>
            <a:ext cx="511869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192">
            <a:extLst>
              <a:ext uri="{FF2B5EF4-FFF2-40B4-BE49-F238E27FC236}">
                <a16:creationId xmlns:a16="http://schemas.microsoft.com/office/drawing/2014/main" id="{AC1C7DD7-6389-1A47-96C7-CE85A950F486}"/>
              </a:ext>
            </a:extLst>
          </p:cNvPr>
          <p:cNvCxnSpPr>
            <a:cxnSpLocks/>
            <a:endCxn id="38" idx="2"/>
          </p:cNvCxnSpPr>
          <p:nvPr/>
        </p:nvCxnSpPr>
        <p:spPr>
          <a:xfrm>
            <a:off x="6736798" y="3300298"/>
            <a:ext cx="508720" cy="452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193">
            <a:extLst>
              <a:ext uri="{FF2B5EF4-FFF2-40B4-BE49-F238E27FC236}">
                <a16:creationId xmlns:a16="http://schemas.microsoft.com/office/drawing/2014/main" id="{E75D586F-E44C-5702-2BF9-DB387346CC92}"/>
              </a:ext>
            </a:extLst>
          </p:cNvPr>
          <p:cNvCxnSpPr>
            <a:cxnSpLocks/>
            <a:stCxn id="39" idx="0"/>
            <a:endCxn id="38" idx="4"/>
          </p:cNvCxnSpPr>
          <p:nvPr/>
        </p:nvCxnSpPr>
        <p:spPr>
          <a:xfrm flipH="1" flipV="1">
            <a:off x="7317794" y="3377097"/>
            <a:ext cx="3146" cy="47651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194">
            <a:extLst>
              <a:ext uri="{FF2B5EF4-FFF2-40B4-BE49-F238E27FC236}">
                <a16:creationId xmlns:a16="http://schemas.microsoft.com/office/drawing/2014/main" id="{28244EC3-05B4-9DDE-BA33-648005D4FC85}"/>
              </a:ext>
            </a:extLst>
          </p:cNvPr>
          <p:cNvSpPr/>
          <p:nvPr/>
        </p:nvSpPr>
        <p:spPr>
          <a:xfrm>
            <a:off x="5479881" y="4017241"/>
            <a:ext cx="391464" cy="391464"/>
          </a:xfrm>
          <a:prstGeom prst="ellipse">
            <a:avLst/>
          </a:prstGeom>
          <a:solidFill>
            <a:srgbClr val="F2DCDA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195">
            <a:extLst>
              <a:ext uri="{FF2B5EF4-FFF2-40B4-BE49-F238E27FC236}">
                <a16:creationId xmlns:a16="http://schemas.microsoft.com/office/drawing/2014/main" id="{A6255912-7C77-508D-B297-CDA9427CF070}"/>
              </a:ext>
            </a:extLst>
          </p:cNvPr>
          <p:cNvSpPr/>
          <p:nvPr/>
        </p:nvSpPr>
        <p:spPr>
          <a:xfrm>
            <a:off x="5282561" y="4473945"/>
            <a:ext cx="144550" cy="144550"/>
          </a:xfrm>
          <a:prstGeom prst="ellipse">
            <a:avLst/>
          </a:prstGeom>
          <a:solidFill>
            <a:srgbClr val="F2F2F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196">
            <a:extLst>
              <a:ext uri="{FF2B5EF4-FFF2-40B4-BE49-F238E27FC236}">
                <a16:creationId xmlns:a16="http://schemas.microsoft.com/office/drawing/2014/main" id="{AE4DCFCB-F44C-CF40-85AD-EF5ED5BF5F11}"/>
              </a:ext>
            </a:extLst>
          </p:cNvPr>
          <p:cNvSpPr/>
          <p:nvPr/>
        </p:nvSpPr>
        <p:spPr>
          <a:xfrm>
            <a:off x="5938977" y="4473945"/>
            <a:ext cx="144550" cy="144550"/>
          </a:xfrm>
          <a:prstGeom prst="ellipse">
            <a:avLst/>
          </a:prstGeom>
          <a:solidFill>
            <a:srgbClr val="F2F2F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0" name="Straight Arrow Connector 197">
            <a:extLst>
              <a:ext uri="{FF2B5EF4-FFF2-40B4-BE49-F238E27FC236}">
                <a16:creationId xmlns:a16="http://schemas.microsoft.com/office/drawing/2014/main" id="{9F1F9E36-A83E-4998-C022-49D8EBBC2010}"/>
              </a:ext>
            </a:extLst>
          </p:cNvPr>
          <p:cNvCxnSpPr>
            <a:cxnSpLocks/>
            <a:endCxn id="47" idx="1"/>
          </p:cNvCxnSpPr>
          <p:nvPr/>
        </p:nvCxnSpPr>
        <p:spPr>
          <a:xfrm>
            <a:off x="5405940" y="3971736"/>
            <a:ext cx="131269" cy="10283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198">
            <a:extLst>
              <a:ext uri="{FF2B5EF4-FFF2-40B4-BE49-F238E27FC236}">
                <a16:creationId xmlns:a16="http://schemas.microsoft.com/office/drawing/2014/main" id="{AA4DDA63-4D72-DA48-FDEA-9422F8F0DEC3}"/>
              </a:ext>
            </a:extLst>
          </p:cNvPr>
          <p:cNvCxnSpPr>
            <a:cxnSpLocks/>
            <a:endCxn id="47" idx="7"/>
          </p:cNvCxnSpPr>
          <p:nvPr/>
        </p:nvCxnSpPr>
        <p:spPr>
          <a:xfrm flipH="1">
            <a:off x="5814015" y="3976261"/>
            <a:ext cx="142985" cy="9830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199">
            <a:extLst>
              <a:ext uri="{FF2B5EF4-FFF2-40B4-BE49-F238E27FC236}">
                <a16:creationId xmlns:a16="http://schemas.microsoft.com/office/drawing/2014/main" id="{F7E04991-AE84-353C-203F-38C3B24E3554}"/>
              </a:ext>
            </a:extLst>
          </p:cNvPr>
          <p:cNvCxnSpPr>
            <a:cxnSpLocks/>
            <a:stCxn id="48" idx="7"/>
            <a:endCxn id="47" idx="3"/>
          </p:cNvCxnSpPr>
          <p:nvPr/>
        </p:nvCxnSpPr>
        <p:spPr>
          <a:xfrm flipV="1">
            <a:off x="5405940" y="4351375"/>
            <a:ext cx="131269" cy="14373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200">
            <a:extLst>
              <a:ext uri="{FF2B5EF4-FFF2-40B4-BE49-F238E27FC236}">
                <a16:creationId xmlns:a16="http://schemas.microsoft.com/office/drawing/2014/main" id="{62832FAA-150C-701A-92E0-BDB98935B7FB}"/>
              </a:ext>
            </a:extLst>
          </p:cNvPr>
          <p:cNvCxnSpPr>
            <a:cxnSpLocks/>
            <a:stCxn id="47" idx="5"/>
            <a:endCxn id="49" idx="1"/>
          </p:cNvCxnSpPr>
          <p:nvPr/>
        </p:nvCxnSpPr>
        <p:spPr>
          <a:xfrm>
            <a:off x="5814015" y="4351375"/>
            <a:ext cx="146131" cy="14373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201">
            <a:extLst>
              <a:ext uri="{FF2B5EF4-FFF2-40B4-BE49-F238E27FC236}">
                <a16:creationId xmlns:a16="http://schemas.microsoft.com/office/drawing/2014/main" id="{313F17FD-0D35-BCE4-AD28-7FE292A53C89}"/>
              </a:ext>
            </a:extLst>
          </p:cNvPr>
          <p:cNvCxnSpPr>
            <a:cxnSpLocks/>
            <a:stCxn id="48" idx="6"/>
            <a:endCxn id="49" idx="2"/>
          </p:cNvCxnSpPr>
          <p:nvPr/>
        </p:nvCxnSpPr>
        <p:spPr>
          <a:xfrm>
            <a:off x="5427110" y="4546218"/>
            <a:ext cx="511869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202">
            <a:extLst>
              <a:ext uri="{FF2B5EF4-FFF2-40B4-BE49-F238E27FC236}">
                <a16:creationId xmlns:a16="http://schemas.microsoft.com/office/drawing/2014/main" id="{C5804E80-6FF8-4218-528B-7A448656776A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5354835" y="3992905"/>
            <a:ext cx="0" cy="48103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203">
            <a:extLst>
              <a:ext uri="{FF2B5EF4-FFF2-40B4-BE49-F238E27FC236}">
                <a16:creationId xmlns:a16="http://schemas.microsoft.com/office/drawing/2014/main" id="{953FD026-A4AE-8551-2320-58B2B368CFF5}"/>
              </a:ext>
            </a:extLst>
          </p:cNvPr>
          <p:cNvCxnSpPr>
            <a:cxnSpLocks/>
            <a:stCxn id="49" idx="0"/>
          </p:cNvCxnSpPr>
          <p:nvPr/>
        </p:nvCxnSpPr>
        <p:spPr>
          <a:xfrm flipH="1" flipV="1">
            <a:off x="6008106" y="3997430"/>
            <a:ext cx="3146" cy="47651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204">
            <a:extLst>
              <a:ext uri="{FF2B5EF4-FFF2-40B4-BE49-F238E27FC236}">
                <a16:creationId xmlns:a16="http://schemas.microsoft.com/office/drawing/2014/main" id="{38FC4C5E-D5D9-F911-15F0-63715AEE7B31}"/>
              </a:ext>
            </a:extLst>
          </p:cNvPr>
          <p:cNvSpPr/>
          <p:nvPr/>
        </p:nvSpPr>
        <p:spPr>
          <a:xfrm>
            <a:off x="6133151" y="4023408"/>
            <a:ext cx="391464" cy="391464"/>
          </a:xfrm>
          <a:prstGeom prst="ellipse">
            <a:avLst/>
          </a:prstGeom>
          <a:solidFill>
            <a:srgbClr val="F2DCDA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Oval 205">
            <a:extLst>
              <a:ext uri="{FF2B5EF4-FFF2-40B4-BE49-F238E27FC236}">
                <a16:creationId xmlns:a16="http://schemas.microsoft.com/office/drawing/2014/main" id="{5D9E44C1-E936-4236-6210-0B86EE6829C4}"/>
              </a:ext>
            </a:extLst>
          </p:cNvPr>
          <p:cNvSpPr/>
          <p:nvPr/>
        </p:nvSpPr>
        <p:spPr>
          <a:xfrm>
            <a:off x="6592249" y="4480111"/>
            <a:ext cx="144550" cy="144550"/>
          </a:xfrm>
          <a:prstGeom prst="ellipse">
            <a:avLst/>
          </a:prstGeom>
          <a:solidFill>
            <a:srgbClr val="F2F2F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9" name="Straight Arrow Connector 206">
            <a:extLst>
              <a:ext uri="{FF2B5EF4-FFF2-40B4-BE49-F238E27FC236}">
                <a16:creationId xmlns:a16="http://schemas.microsoft.com/office/drawing/2014/main" id="{45533BF2-E289-D411-C026-6715C8C3608C}"/>
              </a:ext>
            </a:extLst>
          </p:cNvPr>
          <p:cNvCxnSpPr>
            <a:cxnSpLocks/>
            <a:endCxn id="57" idx="1"/>
          </p:cNvCxnSpPr>
          <p:nvPr/>
        </p:nvCxnSpPr>
        <p:spPr>
          <a:xfrm>
            <a:off x="6059210" y="3977902"/>
            <a:ext cx="131269" cy="10283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207">
            <a:extLst>
              <a:ext uri="{FF2B5EF4-FFF2-40B4-BE49-F238E27FC236}">
                <a16:creationId xmlns:a16="http://schemas.microsoft.com/office/drawing/2014/main" id="{3E759C40-3AEE-6B7A-3D67-AA93BF76E084}"/>
              </a:ext>
            </a:extLst>
          </p:cNvPr>
          <p:cNvCxnSpPr>
            <a:cxnSpLocks/>
            <a:endCxn id="57" idx="7"/>
          </p:cNvCxnSpPr>
          <p:nvPr/>
        </p:nvCxnSpPr>
        <p:spPr>
          <a:xfrm flipH="1">
            <a:off x="6467287" y="3982427"/>
            <a:ext cx="142985" cy="9830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208">
            <a:extLst>
              <a:ext uri="{FF2B5EF4-FFF2-40B4-BE49-F238E27FC236}">
                <a16:creationId xmlns:a16="http://schemas.microsoft.com/office/drawing/2014/main" id="{3F32315A-AD73-8542-FB8B-B70D608066AD}"/>
              </a:ext>
            </a:extLst>
          </p:cNvPr>
          <p:cNvCxnSpPr>
            <a:cxnSpLocks/>
            <a:endCxn id="57" idx="3"/>
          </p:cNvCxnSpPr>
          <p:nvPr/>
        </p:nvCxnSpPr>
        <p:spPr>
          <a:xfrm flipV="1">
            <a:off x="6059210" y="4357544"/>
            <a:ext cx="131269" cy="14373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209">
            <a:extLst>
              <a:ext uri="{FF2B5EF4-FFF2-40B4-BE49-F238E27FC236}">
                <a16:creationId xmlns:a16="http://schemas.microsoft.com/office/drawing/2014/main" id="{040204C3-6744-84B3-9AA5-6D929D78C068}"/>
              </a:ext>
            </a:extLst>
          </p:cNvPr>
          <p:cNvCxnSpPr>
            <a:cxnSpLocks/>
            <a:stCxn id="57" idx="5"/>
            <a:endCxn id="58" idx="1"/>
          </p:cNvCxnSpPr>
          <p:nvPr/>
        </p:nvCxnSpPr>
        <p:spPr>
          <a:xfrm>
            <a:off x="6467287" y="4357544"/>
            <a:ext cx="146131" cy="14373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210">
            <a:extLst>
              <a:ext uri="{FF2B5EF4-FFF2-40B4-BE49-F238E27FC236}">
                <a16:creationId xmlns:a16="http://schemas.microsoft.com/office/drawing/2014/main" id="{0850E071-8F14-3943-D8AA-ED514EF5CB2A}"/>
              </a:ext>
            </a:extLst>
          </p:cNvPr>
          <p:cNvCxnSpPr>
            <a:cxnSpLocks/>
            <a:endCxn id="58" idx="2"/>
          </p:cNvCxnSpPr>
          <p:nvPr/>
        </p:nvCxnSpPr>
        <p:spPr>
          <a:xfrm>
            <a:off x="6080380" y="4552384"/>
            <a:ext cx="511869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211">
            <a:extLst>
              <a:ext uri="{FF2B5EF4-FFF2-40B4-BE49-F238E27FC236}">
                <a16:creationId xmlns:a16="http://schemas.microsoft.com/office/drawing/2014/main" id="{4F4881C6-3311-48F0-CFEB-80B7EE863A68}"/>
              </a:ext>
            </a:extLst>
          </p:cNvPr>
          <p:cNvCxnSpPr>
            <a:cxnSpLocks/>
            <a:stCxn id="58" idx="0"/>
          </p:cNvCxnSpPr>
          <p:nvPr/>
        </p:nvCxnSpPr>
        <p:spPr>
          <a:xfrm flipH="1" flipV="1">
            <a:off x="6661376" y="4003596"/>
            <a:ext cx="3146" cy="47651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212">
            <a:extLst>
              <a:ext uri="{FF2B5EF4-FFF2-40B4-BE49-F238E27FC236}">
                <a16:creationId xmlns:a16="http://schemas.microsoft.com/office/drawing/2014/main" id="{28E1FD84-BBEB-A7B8-241A-DBE90CA76BBF}"/>
              </a:ext>
            </a:extLst>
          </p:cNvPr>
          <p:cNvSpPr/>
          <p:nvPr/>
        </p:nvSpPr>
        <p:spPr>
          <a:xfrm>
            <a:off x="6786423" y="4024478"/>
            <a:ext cx="391464" cy="391464"/>
          </a:xfrm>
          <a:prstGeom prst="ellipse">
            <a:avLst/>
          </a:prstGeom>
          <a:solidFill>
            <a:srgbClr val="F2DCDA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Oval 213">
            <a:extLst>
              <a:ext uri="{FF2B5EF4-FFF2-40B4-BE49-F238E27FC236}">
                <a16:creationId xmlns:a16="http://schemas.microsoft.com/office/drawing/2014/main" id="{19FBEED9-0F09-CC79-1B88-75A7D9D5E2B6}"/>
              </a:ext>
            </a:extLst>
          </p:cNvPr>
          <p:cNvSpPr/>
          <p:nvPr/>
        </p:nvSpPr>
        <p:spPr>
          <a:xfrm>
            <a:off x="7245519" y="4481179"/>
            <a:ext cx="144550" cy="144550"/>
          </a:xfrm>
          <a:prstGeom prst="ellipse">
            <a:avLst/>
          </a:prstGeom>
          <a:solidFill>
            <a:srgbClr val="F2F2F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7" name="Straight Arrow Connector 214">
            <a:extLst>
              <a:ext uri="{FF2B5EF4-FFF2-40B4-BE49-F238E27FC236}">
                <a16:creationId xmlns:a16="http://schemas.microsoft.com/office/drawing/2014/main" id="{4E75DB3F-040A-C251-449D-6B230149AD47}"/>
              </a:ext>
            </a:extLst>
          </p:cNvPr>
          <p:cNvCxnSpPr>
            <a:cxnSpLocks/>
            <a:endCxn id="65" idx="1"/>
          </p:cNvCxnSpPr>
          <p:nvPr/>
        </p:nvCxnSpPr>
        <p:spPr>
          <a:xfrm>
            <a:off x="6712482" y="3978970"/>
            <a:ext cx="131269" cy="10283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215">
            <a:extLst>
              <a:ext uri="{FF2B5EF4-FFF2-40B4-BE49-F238E27FC236}">
                <a16:creationId xmlns:a16="http://schemas.microsoft.com/office/drawing/2014/main" id="{7F5AFFA5-0C46-242D-E185-D7954FFDDF63}"/>
              </a:ext>
            </a:extLst>
          </p:cNvPr>
          <p:cNvCxnSpPr>
            <a:cxnSpLocks/>
            <a:endCxn id="65" idx="7"/>
          </p:cNvCxnSpPr>
          <p:nvPr/>
        </p:nvCxnSpPr>
        <p:spPr>
          <a:xfrm flipH="1">
            <a:off x="7120557" y="3983496"/>
            <a:ext cx="142985" cy="9830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216">
            <a:extLst>
              <a:ext uri="{FF2B5EF4-FFF2-40B4-BE49-F238E27FC236}">
                <a16:creationId xmlns:a16="http://schemas.microsoft.com/office/drawing/2014/main" id="{C9E3198E-EFB8-E986-3D16-0FE61E0CB1A1}"/>
              </a:ext>
            </a:extLst>
          </p:cNvPr>
          <p:cNvCxnSpPr>
            <a:cxnSpLocks/>
            <a:endCxn id="65" idx="3"/>
          </p:cNvCxnSpPr>
          <p:nvPr/>
        </p:nvCxnSpPr>
        <p:spPr>
          <a:xfrm flipV="1">
            <a:off x="6712482" y="4358612"/>
            <a:ext cx="131269" cy="14373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217">
            <a:extLst>
              <a:ext uri="{FF2B5EF4-FFF2-40B4-BE49-F238E27FC236}">
                <a16:creationId xmlns:a16="http://schemas.microsoft.com/office/drawing/2014/main" id="{21D15303-6F69-F719-1B63-98D7B7AD3B02}"/>
              </a:ext>
            </a:extLst>
          </p:cNvPr>
          <p:cNvCxnSpPr>
            <a:cxnSpLocks/>
            <a:stCxn id="65" idx="5"/>
            <a:endCxn id="66" idx="1"/>
          </p:cNvCxnSpPr>
          <p:nvPr/>
        </p:nvCxnSpPr>
        <p:spPr>
          <a:xfrm>
            <a:off x="7120557" y="4358612"/>
            <a:ext cx="146131" cy="14373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218">
            <a:extLst>
              <a:ext uri="{FF2B5EF4-FFF2-40B4-BE49-F238E27FC236}">
                <a16:creationId xmlns:a16="http://schemas.microsoft.com/office/drawing/2014/main" id="{456CF9C5-7147-601D-16BF-0D5EEC579B2D}"/>
              </a:ext>
            </a:extLst>
          </p:cNvPr>
          <p:cNvCxnSpPr>
            <a:cxnSpLocks/>
            <a:endCxn id="66" idx="2"/>
          </p:cNvCxnSpPr>
          <p:nvPr/>
        </p:nvCxnSpPr>
        <p:spPr>
          <a:xfrm>
            <a:off x="6733652" y="4553455"/>
            <a:ext cx="511869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219">
            <a:extLst>
              <a:ext uri="{FF2B5EF4-FFF2-40B4-BE49-F238E27FC236}">
                <a16:creationId xmlns:a16="http://schemas.microsoft.com/office/drawing/2014/main" id="{E0EDD84B-7AD1-CE6C-21A2-12C738F12C0C}"/>
              </a:ext>
            </a:extLst>
          </p:cNvPr>
          <p:cNvCxnSpPr>
            <a:cxnSpLocks/>
            <a:stCxn id="66" idx="0"/>
          </p:cNvCxnSpPr>
          <p:nvPr/>
        </p:nvCxnSpPr>
        <p:spPr>
          <a:xfrm flipH="1" flipV="1">
            <a:off x="7314646" y="4004666"/>
            <a:ext cx="3146" cy="47651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220">
            <a:extLst>
              <a:ext uri="{FF2B5EF4-FFF2-40B4-BE49-F238E27FC236}">
                <a16:creationId xmlns:a16="http://schemas.microsoft.com/office/drawing/2014/main" id="{1520647E-4860-1ECD-CA97-AADC324FF95E}"/>
              </a:ext>
            </a:extLst>
          </p:cNvPr>
          <p:cNvSpPr/>
          <p:nvPr/>
        </p:nvSpPr>
        <p:spPr>
          <a:xfrm>
            <a:off x="5476733" y="4647116"/>
            <a:ext cx="391464" cy="391464"/>
          </a:xfrm>
          <a:prstGeom prst="ellipse">
            <a:avLst/>
          </a:prstGeom>
          <a:solidFill>
            <a:srgbClr val="F2DCDA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Oval 221">
            <a:extLst>
              <a:ext uri="{FF2B5EF4-FFF2-40B4-BE49-F238E27FC236}">
                <a16:creationId xmlns:a16="http://schemas.microsoft.com/office/drawing/2014/main" id="{029408F7-285B-FC87-F829-31F89A5E6623}"/>
              </a:ext>
            </a:extLst>
          </p:cNvPr>
          <p:cNvSpPr/>
          <p:nvPr/>
        </p:nvSpPr>
        <p:spPr>
          <a:xfrm>
            <a:off x="5279413" y="5103817"/>
            <a:ext cx="144550" cy="144550"/>
          </a:xfrm>
          <a:prstGeom prst="ellipse">
            <a:avLst/>
          </a:prstGeom>
          <a:solidFill>
            <a:srgbClr val="F2F2F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Oval 222">
            <a:extLst>
              <a:ext uri="{FF2B5EF4-FFF2-40B4-BE49-F238E27FC236}">
                <a16:creationId xmlns:a16="http://schemas.microsoft.com/office/drawing/2014/main" id="{DB37CEC5-A7A9-7D0F-9D0B-643488A388EF}"/>
              </a:ext>
            </a:extLst>
          </p:cNvPr>
          <p:cNvSpPr/>
          <p:nvPr/>
        </p:nvSpPr>
        <p:spPr>
          <a:xfrm>
            <a:off x="5935831" y="5103817"/>
            <a:ext cx="144550" cy="144550"/>
          </a:xfrm>
          <a:prstGeom prst="ellipse">
            <a:avLst/>
          </a:prstGeom>
          <a:solidFill>
            <a:srgbClr val="F2F2F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6" name="Straight Arrow Connector 223">
            <a:extLst>
              <a:ext uri="{FF2B5EF4-FFF2-40B4-BE49-F238E27FC236}">
                <a16:creationId xmlns:a16="http://schemas.microsoft.com/office/drawing/2014/main" id="{5DCD2F0C-3538-02E0-9E24-A59B3B60496B}"/>
              </a:ext>
            </a:extLst>
          </p:cNvPr>
          <p:cNvCxnSpPr>
            <a:cxnSpLocks/>
            <a:endCxn id="73" idx="1"/>
          </p:cNvCxnSpPr>
          <p:nvPr/>
        </p:nvCxnSpPr>
        <p:spPr>
          <a:xfrm>
            <a:off x="5402794" y="4601607"/>
            <a:ext cx="131269" cy="10283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224">
            <a:extLst>
              <a:ext uri="{FF2B5EF4-FFF2-40B4-BE49-F238E27FC236}">
                <a16:creationId xmlns:a16="http://schemas.microsoft.com/office/drawing/2014/main" id="{FAEB2262-A96D-FBED-3579-5895677DE881}"/>
              </a:ext>
            </a:extLst>
          </p:cNvPr>
          <p:cNvCxnSpPr>
            <a:cxnSpLocks/>
            <a:endCxn id="73" idx="7"/>
          </p:cNvCxnSpPr>
          <p:nvPr/>
        </p:nvCxnSpPr>
        <p:spPr>
          <a:xfrm flipH="1">
            <a:off x="5810869" y="4606134"/>
            <a:ext cx="142985" cy="9830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225">
            <a:extLst>
              <a:ext uri="{FF2B5EF4-FFF2-40B4-BE49-F238E27FC236}">
                <a16:creationId xmlns:a16="http://schemas.microsoft.com/office/drawing/2014/main" id="{07D61BC5-F49D-6F9E-F512-6BFE759B8C21}"/>
              </a:ext>
            </a:extLst>
          </p:cNvPr>
          <p:cNvCxnSpPr>
            <a:cxnSpLocks/>
            <a:stCxn id="74" idx="7"/>
            <a:endCxn id="73" idx="3"/>
          </p:cNvCxnSpPr>
          <p:nvPr/>
        </p:nvCxnSpPr>
        <p:spPr>
          <a:xfrm flipV="1">
            <a:off x="5402794" y="4981250"/>
            <a:ext cx="131269" cy="14373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226">
            <a:extLst>
              <a:ext uri="{FF2B5EF4-FFF2-40B4-BE49-F238E27FC236}">
                <a16:creationId xmlns:a16="http://schemas.microsoft.com/office/drawing/2014/main" id="{E9A8B3DA-0E26-AA84-2665-D88FEAAEA0D6}"/>
              </a:ext>
            </a:extLst>
          </p:cNvPr>
          <p:cNvCxnSpPr>
            <a:cxnSpLocks/>
            <a:stCxn id="73" idx="5"/>
            <a:endCxn id="75" idx="1"/>
          </p:cNvCxnSpPr>
          <p:nvPr/>
        </p:nvCxnSpPr>
        <p:spPr>
          <a:xfrm>
            <a:off x="5810869" y="4981250"/>
            <a:ext cx="146131" cy="14373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227">
            <a:extLst>
              <a:ext uri="{FF2B5EF4-FFF2-40B4-BE49-F238E27FC236}">
                <a16:creationId xmlns:a16="http://schemas.microsoft.com/office/drawing/2014/main" id="{24E82C00-6820-D4C3-4C57-A93D487A2397}"/>
              </a:ext>
            </a:extLst>
          </p:cNvPr>
          <p:cNvCxnSpPr>
            <a:cxnSpLocks/>
            <a:stCxn id="74" idx="6"/>
            <a:endCxn id="75" idx="2"/>
          </p:cNvCxnSpPr>
          <p:nvPr/>
        </p:nvCxnSpPr>
        <p:spPr>
          <a:xfrm>
            <a:off x="5423964" y="5176093"/>
            <a:ext cx="511869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228">
            <a:extLst>
              <a:ext uri="{FF2B5EF4-FFF2-40B4-BE49-F238E27FC236}">
                <a16:creationId xmlns:a16="http://schemas.microsoft.com/office/drawing/2014/main" id="{0877B673-2A6A-F129-A27B-C1B17D0ACA8C}"/>
              </a:ext>
            </a:extLst>
          </p:cNvPr>
          <p:cNvCxnSpPr>
            <a:cxnSpLocks/>
            <a:endCxn id="74" idx="0"/>
          </p:cNvCxnSpPr>
          <p:nvPr/>
        </p:nvCxnSpPr>
        <p:spPr>
          <a:xfrm>
            <a:off x="5351689" y="4622777"/>
            <a:ext cx="0" cy="48103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229">
            <a:extLst>
              <a:ext uri="{FF2B5EF4-FFF2-40B4-BE49-F238E27FC236}">
                <a16:creationId xmlns:a16="http://schemas.microsoft.com/office/drawing/2014/main" id="{300A03AA-ED61-EEA2-9A6F-22B48C08EC33}"/>
              </a:ext>
            </a:extLst>
          </p:cNvPr>
          <p:cNvCxnSpPr>
            <a:cxnSpLocks/>
            <a:stCxn id="75" idx="0"/>
          </p:cNvCxnSpPr>
          <p:nvPr/>
        </p:nvCxnSpPr>
        <p:spPr>
          <a:xfrm flipH="1" flipV="1">
            <a:off x="6004959" y="4627304"/>
            <a:ext cx="3146" cy="47651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230">
            <a:extLst>
              <a:ext uri="{FF2B5EF4-FFF2-40B4-BE49-F238E27FC236}">
                <a16:creationId xmlns:a16="http://schemas.microsoft.com/office/drawing/2014/main" id="{D8F3A971-ED50-EA4C-8EBF-14B1F363F337}"/>
              </a:ext>
            </a:extLst>
          </p:cNvPr>
          <p:cNvSpPr/>
          <p:nvPr/>
        </p:nvSpPr>
        <p:spPr>
          <a:xfrm>
            <a:off x="6130005" y="4653281"/>
            <a:ext cx="391464" cy="391464"/>
          </a:xfrm>
          <a:prstGeom prst="ellipse">
            <a:avLst/>
          </a:prstGeom>
          <a:solidFill>
            <a:srgbClr val="F2DCDA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Oval 231">
            <a:extLst>
              <a:ext uri="{FF2B5EF4-FFF2-40B4-BE49-F238E27FC236}">
                <a16:creationId xmlns:a16="http://schemas.microsoft.com/office/drawing/2014/main" id="{997EF551-AF8C-BBDC-7D5B-C01B2B5C6BBE}"/>
              </a:ext>
            </a:extLst>
          </p:cNvPr>
          <p:cNvSpPr/>
          <p:nvPr/>
        </p:nvSpPr>
        <p:spPr>
          <a:xfrm>
            <a:off x="6589101" y="5109983"/>
            <a:ext cx="144550" cy="144550"/>
          </a:xfrm>
          <a:prstGeom prst="ellipse">
            <a:avLst/>
          </a:prstGeom>
          <a:solidFill>
            <a:srgbClr val="F2F2F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5" name="Straight Arrow Connector 232">
            <a:extLst>
              <a:ext uri="{FF2B5EF4-FFF2-40B4-BE49-F238E27FC236}">
                <a16:creationId xmlns:a16="http://schemas.microsoft.com/office/drawing/2014/main" id="{4983EF7F-C268-B4C4-5C0B-52CB5A0857A0}"/>
              </a:ext>
            </a:extLst>
          </p:cNvPr>
          <p:cNvCxnSpPr>
            <a:cxnSpLocks/>
            <a:endCxn id="83" idx="1"/>
          </p:cNvCxnSpPr>
          <p:nvPr/>
        </p:nvCxnSpPr>
        <p:spPr>
          <a:xfrm>
            <a:off x="6056064" y="4607775"/>
            <a:ext cx="131269" cy="10283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233">
            <a:extLst>
              <a:ext uri="{FF2B5EF4-FFF2-40B4-BE49-F238E27FC236}">
                <a16:creationId xmlns:a16="http://schemas.microsoft.com/office/drawing/2014/main" id="{7ECE53E2-69C6-9A4D-7D10-4EBE5ABB2C11}"/>
              </a:ext>
            </a:extLst>
          </p:cNvPr>
          <p:cNvCxnSpPr>
            <a:cxnSpLocks/>
            <a:endCxn id="83" idx="7"/>
          </p:cNvCxnSpPr>
          <p:nvPr/>
        </p:nvCxnSpPr>
        <p:spPr>
          <a:xfrm flipH="1">
            <a:off x="6464139" y="4612300"/>
            <a:ext cx="142985" cy="9830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234">
            <a:extLst>
              <a:ext uri="{FF2B5EF4-FFF2-40B4-BE49-F238E27FC236}">
                <a16:creationId xmlns:a16="http://schemas.microsoft.com/office/drawing/2014/main" id="{EB7FFC92-1A20-D1A5-2461-233CE946E516}"/>
              </a:ext>
            </a:extLst>
          </p:cNvPr>
          <p:cNvCxnSpPr>
            <a:cxnSpLocks/>
            <a:endCxn id="83" idx="3"/>
          </p:cNvCxnSpPr>
          <p:nvPr/>
        </p:nvCxnSpPr>
        <p:spPr>
          <a:xfrm flipV="1">
            <a:off x="6056064" y="4987416"/>
            <a:ext cx="131269" cy="14373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235">
            <a:extLst>
              <a:ext uri="{FF2B5EF4-FFF2-40B4-BE49-F238E27FC236}">
                <a16:creationId xmlns:a16="http://schemas.microsoft.com/office/drawing/2014/main" id="{1D82FCFA-C065-420B-416C-0383DC98C1F2}"/>
              </a:ext>
            </a:extLst>
          </p:cNvPr>
          <p:cNvCxnSpPr>
            <a:cxnSpLocks/>
            <a:stCxn id="83" idx="5"/>
            <a:endCxn id="84" idx="1"/>
          </p:cNvCxnSpPr>
          <p:nvPr/>
        </p:nvCxnSpPr>
        <p:spPr>
          <a:xfrm>
            <a:off x="6464139" y="4987416"/>
            <a:ext cx="146131" cy="14373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236">
            <a:extLst>
              <a:ext uri="{FF2B5EF4-FFF2-40B4-BE49-F238E27FC236}">
                <a16:creationId xmlns:a16="http://schemas.microsoft.com/office/drawing/2014/main" id="{CD74CFD6-2BD9-2E4E-4C3D-F3FA427CF1AD}"/>
              </a:ext>
            </a:extLst>
          </p:cNvPr>
          <p:cNvCxnSpPr>
            <a:cxnSpLocks/>
            <a:endCxn id="84" idx="2"/>
          </p:cNvCxnSpPr>
          <p:nvPr/>
        </p:nvCxnSpPr>
        <p:spPr>
          <a:xfrm>
            <a:off x="6077234" y="5182258"/>
            <a:ext cx="511869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237">
            <a:extLst>
              <a:ext uri="{FF2B5EF4-FFF2-40B4-BE49-F238E27FC236}">
                <a16:creationId xmlns:a16="http://schemas.microsoft.com/office/drawing/2014/main" id="{8D4C5D18-ACC5-8BA6-6C22-781911640852}"/>
              </a:ext>
            </a:extLst>
          </p:cNvPr>
          <p:cNvCxnSpPr>
            <a:cxnSpLocks/>
            <a:stCxn id="84" idx="0"/>
          </p:cNvCxnSpPr>
          <p:nvPr/>
        </p:nvCxnSpPr>
        <p:spPr>
          <a:xfrm flipH="1" flipV="1">
            <a:off x="6658230" y="4633470"/>
            <a:ext cx="3146" cy="47651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238">
            <a:extLst>
              <a:ext uri="{FF2B5EF4-FFF2-40B4-BE49-F238E27FC236}">
                <a16:creationId xmlns:a16="http://schemas.microsoft.com/office/drawing/2014/main" id="{8E4F289C-ACAF-9B38-0CA0-F251800DB0ED}"/>
              </a:ext>
            </a:extLst>
          </p:cNvPr>
          <p:cNvSpPr/>
          <p:nvPr/>
        </p:nvSpPr>
        <p:spPr>
          <a:xfrm>
            <a:off x="6783275" y="4654350"/>
            <a:ext cx="391464" cy="391464"/>
          </a:xfrm>
          <a:prstGeom prst="ellipse">
            <a:avLst/>
          </a:prstGeom>
          <a:solidFill>
            <a:srgbClr val="F2DCDA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2" name="Oval 239">
            <a:extLst>
              <a:ext uri="{FF2B5EF4-FFF2-40B4-BE49-F238E27FC236}">
                <a16:creationId xmlns:a16="http://schemas.microsoft.com/office/drawing/2014/main" id="{80C991E8-F2A8-308E-A954-F65893BDCDEE}"/>
              </a:ext>
            </a:extLst>
          </p:cNvPr>
          <p:cNvSpPr/>
          <p:nvPr/>
        </p:nvSpPr>
        <p:spPr>
          <a:xfrm>
            <a:off x="7242372" y="5111053"/>
            <a:ext cx="144550" cy="144550"/>
          </a:xfrm>
          <a:prstGeom prst="ellipse">
            <a:avLst/>
          </a:prstGeom>
          <a:solidFill>
            <a:srgbClr val="F2F2F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3" name="Straight Arrow Connector 240">
            <a:extLst>
              <a:ext uri="{FF2B5EF4-FFF2-40B4-BE49-F238E27FC236}">
                <a16:creationId xmlns:a16="http://schemas.microsoft.com/office/drawing/2014/main" id="{E9856B46-E6A3-6AFD-0CE8-E0E68543CB58}"/>
              </a:ext>
            </a:extLst>
          </p:cNvPr>
          <p:cNvCxnSpPr>
            <a:cxnSpLocks/>
            <a:endCxn id="91" idx="1"/>
          </p:cNvCxnSpPr>
          <p:nvPr/>
        </p:nvCxnSpPr>
        <p:spPr>
          <a:xfrm>
            <a:off x="6709334" y="4608844"/>
            <a:ext cx="131269" cy="10283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241">
            <a:extLst>
              <a:ext uri="{FF2B5EF4-FFF2-40B4-BE49-F238E27FC236}">
                <a16:creationId xmlns:a16="http://schemas.microsoft.com/office/drawing/2014/main" id="{C7DCC7DF-8795-7815-9AED-79373841A5A3}"/>
              </a:ext>
            </a:extLst>
          </p:cNvPr>
          <p:cNvCxnSpPr>
            <a:cxnSpLocks/>
            <a:endCxn id="91" idx="7"/>
          </p:cNvCxnSpPr>
          <p:nvPr/>
        </p:nvCxnSpPr>
        <p:spPr>
          <a:xfrm flipH="1">
            <a:off x="7117411" y="4613369"/>
            <a:ext cx="142985" cy="9830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242">
            <a:extLst>
              <a:ext uri="{FF2B5EF4-FFF2-40B4-BE49-F238E27FC236}">
                <a16:creationId xmlns:a16="http://schemas.microsoft.com/office/drawing/2014/main" id="{BCC731F7-96A9-D046-2FD0-D3A138F8F33A}"/>
              </a:ext>
            </a:extLst>
          </p:cNvPr>
          <p:cNvCxnSpPr>
            <a:cxnSpLocks/>
            <a:endCxn id="91" idx="3"/>
          </p:cNvCxnSpPr>
          <p:nvPr/>
        </p:nvCxnSpPr>
        <p:spPr>
          <a:xfrm flipV="1">
            <a:off x="6709334" y="4988485"/>
            <a:ext cx="131269" cy="14373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243">
            <a:extLst>
              <a:ext uri="{FF2B5EF4-FFF2-40B4-BE49-F238E27FC236}">
                <a16:creationId xmlns:a16="http://schemas.microsoft.com/office/drawing/2014/main" id="{AC8ECE35-0843-1E69-4AFD-6C635A63F4CE}"/>
              </a:ext>
            </a:extLst>
          </p:cNvPr>
          <p:cNvCxnSpPr>
            <a:cxnSpLocks/>
            <a:stCxn id="91" idx="5"/>
            <a:endCxn id="92" idx="1"/>
          </p:cNvCxnSpPr>
          <p:nvPr/>
        </p:nvCxnSpPr>
        <p:spPr>
          <a:xfrm>
            <a:off x="7117411" y="4988485"/>
            <a:ext cx="146131" cy="14373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244">
            <a:extLst>
              <a:ext uri="{FF2B5EF4-FFF2-40B4-BE49-F238E27FC236}">
                <a16:creationId xmlns:a16="http://schemas.microsoft.com/office/drawing/2014/main" id="{E60E4B1D-F242-3C64-3B38-5C23547FFC62}"/>
              </a:ext>
            </a:extLst>
          </p:cNvPr>
          <p:cNvCxnSpPr>
            <a:cxnSpLocks/>
            <a:endCxn id="92" idx="2"/>
          </p:cNvCxnSpPr>
          <p:nvPr/>
        </p:nvCxnSpPr>
        <p:spPr>
          <a:xfrm>
            <a:off x="6730504" y="5183326"/>
            <a:ext cx="511869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245">
            <a:extLst>
              <a:ext uri="{FF2B5EF4-FFF2-40B4-BE49-F238E27FC236}">
                <a16:creationId xmlns:a16="http://schemas.microsoft.com/office/drawing/2014/main" id="{2BE4DBF6-8B65-CF06-1252-12F5C937FD40}"/>
              </a:ext>
            </a:extLst>
          </p:cNvPr>
          <p:cNvCxnSpPr>
            <a:cxnSpLocks/>
            <a:stCxn id="92" idx="0"/>
          </p:cNvCxnSpPr>
          <p:nvPr/>
        </p:nvCxnSpPr>
        <p:spPr>
          <a:xfrm flipH="1" flipV="1">
            <a:off x="7311500" y="4634539"/>
            <a:ext cx="3146" cy="47651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246">
            <a:extLst>
              <a:ext uri="{FF2B5EF4-FFF2-40B4-BE49-F238E27FC236}">
                <a16:creationId xmlns:a16="http://schemas.microsoft.com/office/drawing/2014/main" id="{FD519FC6-657A-00B9-A236-FBFDC978760C}"/>
              </a:ext>
            </a:extLst>
          </p:cNvPr>
          <p:cNvCxnSpPr>
            <a:cxnSpLocks/>
          </p:cNvCxnSpPr>
          <p:nvPr/>
        </p:nvCxnSpPr>
        <p:spPr>
          <a:xfrm>
            <a:off x="7311500" y="5260772"/>
            <a:ext cx="2" cy="19307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247">
            <a:extLst>
              <a:ext uri="{FF2B5EF4-FFF2-40B4-BE49-F238E27FC236}">
                <a16:creationId xmlns:a16="http://schemas.microsoft.com/office/drawing/2014/main" id="{00B7308C-FB9D-8563-B1F3-C33B9C9F7433}"/>
              </a:ext>
            </a:extLst>
          </p:cNvPr>
          <p:cNvCxnSpPr>
            <a:cxnSpLocks/>
          </p:cNvCxnSpPr>
          <p:nvPr/>
        </p:nvCxnSpPr>
        <p:spPr>
          <a:xfrm>
            <a:off x="6664521" y="5249119"/>
            <a:ext cx="2" cy="19307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248">
            <a:extLst>
              <a:ext uri="{FF2B5EF4-FFF2-40B4-BE49-F238E27FC236}">
                <a16:creationId xmlns:a16="http://schemas.microsoft.com/office/drawing/2014/main" id="{8F53BB14-9935-B9DF-94EF-27FEA45C67D8}"/>
              </a:ext>
            </a:extLst>
          </p:cNvPr>
          <p:cNvCxnSpPr>
            <a:cxnSpLocks/>
          </p:cNvCxnSpPr>
          <p:nvPr/>
        </p:nvCxnSpPr>
        <p:spPr>
          <a:xfrm>
            <a:off x="6006531" y="5253535"/>
            <a:ext cx="2" cy="19307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249">
            <a:extLst>
              <a:ext uri="{FF2B5EF4-FFF2-40B4-BE49-F238E27FC236}">
                <a16:creationId xmlns:a16="http://schemas.microsoft.com/office/drawing/2014/main" id="{5FCEAC63-2C3D-0A3B-EFD4-4DBD183B7958}"/>
              </a:ext>
            </a:extLst>
          </p:cNvPr>
          <p:cNvCxnSpPr>
            <a:cxnSpLocks/>
          </p:cNvCxnSpPr>
          <p:nvPr/>
        </p:nvCxnSpPr>
        <p:spPr>
          <a:xfrm>
            <a:off x="5356495" y="5250188"/>
            <a:ext cx="2" cy="19307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250">
            <a:extLst>
              <a:ext uri="{FF2B5EF4-FFF2-40B4-BE49-F238E27FC236}">
                <a16:creationId xmlns:a16="http://schemas.microsoft.com/office/drawing/2014/main" id="{F1E70180-CC1C-D352-E06E-8EC3044AB633}"/>
              </a:ext>
            </a:extLst>
          </p:cNvPr>
          <p:cNvSpPr/>
          <p:nvPr/>
        </p:nvSpPr>
        <p:spPr>
          <a:xfrm>
            <a:off x="4597125" y="5445823"/>
            <a:ext cx="2766332" cy="2132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Arrow Connector 252">
            <a:extLst>
              <a:ext uri="{FF2B5EF4-FFF2-40B4-BE49-F238E27FC236}">
                <a16:creationId xmlns:a16="http://schemas.microsoft.com/office/drawing/2014/main" id="{C1B12AB7-193C-A62C-72D9-1FCC6550273F}"/>
              </a:ext>
            </a:extLst>
          </p:cNvPr>
          <p:cNvCxnSpPr>
            <a:cxnSpLocks/>
          </p:cNvCxnSpPr>
          <p:nvPr/>
        </p:nvCxnSpPr>
        <p:spPr>
          <a:xfrm>
            <a:off x="4690869" y="3039477"/>
            <a:ext cx="2" cy="19307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253">
            <a:extLst>
              <a:ext uri="{FF2B5EF4-FFF2-40B4-BE49-F238E27FC236}">
                <a16:creationId xmlns:a16="http://schemas.microsoft.com/office/drawing/2014/main" id="{A2C2261B-5472-7D77-BB7A-9CFE2DCF9244}"/>
              </a:ext>
            </a:extLst>
          </p:cNvPr>
          <p:cNvSpPr/>
          <p:nvPr/>
        </p:nvSpPr>
        <p:spPr>
          <a:xfrm>
            <a:off x="4817401" y="3389674"/>
            <a:ext cx="391464" cy="391464"/>
          </a:xfrm>
          <a:prstGeom prst="ellipse">
            <a:avLst/>
          </a:prstGeom>
          <a:solidFill>
            <a:srgbClr val="F2DCDA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6" name="Oval 254">
            <a:extLst>
              <a:ext uri="{FF2B5EF4-FFF2-40B4-BE49-F238E27FC236}">
                <a16:creationId xmlns:a16="http://schemas.microsoft.com/office/drawing/2014/main" id="{7EDDED3E-DFF4-C278-3558-2FCBC0A228D8}"/>
              </a:ext>
            </a:extLst>
          </p:cNvPr>
          <p:cNvSpPr/>
          <p:nvPr/>
        </p:nvSpPr>
        <p:spPr>
          <a:xfrm>
            <a:off x="4620081" y="3220786"/>
            <a:ext cx="144550" cy="144550"/>
          </a:xfrm>
          <a:prstGeom prst="ellipse">
            <a:avLst/>
          </a:prstGeom>
          <a:solidFill>
            <a:srgbClr val="F2F2F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7" name="Oval 255">
            <a:extLst>
              <a:ext uri="{FF2B5EF4-FFF2-40B4-BE49-F238E27FC236}">
                <a16:creationId xmlns:a16="http://schemas.microsoft.com/office/drawing/2014/main" id="{28C4639F-7D4C-16EF-2B74-4D57A11BC356}"/>
              </a:ext>
            </a:extLst>
          </p:cNvPr>
          <p:cNvSpPr/>
          <p:nvPr/>
        </p:nvSpPr>
        <p:spPr>
          <a:xfrm>
            <a:off x="4620081" y="3846375"/>
            <a:ext cx="144550" cy="144550"/>
          </a:xfrm>
          <a:prstGeom prst="ellipse">
            <a:avLst/>
          </a:prstGeom>
          <a:solidFill>
            <a:srgbClr val="F2F2F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8" name="Straight Arrow Connector 256">
            <a:extLst>
              <a:ext uri="{FF2B5EF4-FFF2-40B4-BE49-F238E27FC236}">
                <a16:creationId xmlns:a16="http://schemas.microsoft.com/office/drawing/2014/main" id="{8F258EA7-5422-1AA7-8989-2B954C2D6699}"/>
              </a:ext>
            </a:extLst>
          </p:cNvPr>
          <p:cNvCxnSpPr>
            <a:cxnSpLocks/>
            <a:stCxn id="106" idx="5"/>
            <a:endCxn id="105" idx="1"/>
          </p:cNvCxnSpPr>
          <p:nvPr/>
        </p:nvCxnSpPr>
        <p:spPr>
          <a:xfrm>
            <a:off x="4743461" y="3344166"/>
            <a:ext cx="131269" cy="10283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257">
            <a:extLst>
              <a:ext uri="{FF2B5EF4-FFF2-40B4-BE49-F238E27FC236}">
                <a16:creationId xmlns:a16="http://schemas.microsoft.com/office/drawing/2014/main" id="{6E711C91-D755-C8AA-7330-08CD4DDAF0E6}"/>
              </a:ext>
            </a:extLst>
          </p:cNvPr>
          <p:cNvCxnSpPr>
            <a:cxnSpLocks/>
            <a:endCxn id="105" idx="7"/>
          </p:cNvCxnSpPr>
          <p:nvPr/>
        </p:nvCxnSpPr>
        <p:spPr>
          <a:xfrm flipH="1">
            <a:off x="5151537" y="3348693"/>
            <a:ext cx="142985" cy="9830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258">
            <a:extLst>
              <a:ext uri="{FF2B5EF4-FFF2-40B4-BE49-F238E27FC236}">
                <a16:creationId xmlns:a16="http://schemas.microsoft.com/office/drawing/2014/main" id="{7EA338DF-F8CE-9C5B-E609-62D96B34A247}"/>
              </a:ext>
            </a:extLst>
          </p:cNvPr>
          <p:cNvCxnSpPr>
            <a:cxnSpLocks/>
            <a:stCxn id="107" idx="7"/>
            <a:endCxn id="105" idx="3"/>
          </p:cNvCxnSpPr>
          <p:nvPr/>
        </p:nvCxnSpPr>
        <p:spPr>
          <a:xfrm flipV="1">
            <a:off x="4743461" y="3723808"/>
            <a:ext cx="131269" cy="14373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259">
            <a:extLst>
              <a:ext uri="{FF2B5EF4-FFF2-40B4-BE49-F238E27FC236}">
                <a16:creationId xmlns:a16="http://schemas.microsoft.com/office/drawing/2014/main" id="{013F536B-1B6D-2186-EB1E-497F450A1193}"/>
              </a:ext>
            </a:extLst>
          </p:cNvPr>
          <p:cNvCxnSpPr>
            <a:cxnSpLocks/>
            <a:stCxn id="105" idx="5"/>
          </p:cNvCxnSpPr>
          <p:nvPr/>
        </p:nvCxnSpPr>
        <p:spPr>
          <a:xfrm>
            <a:off x="5151537" y="3723808"/>
            <a:ext cx="146131" cy="14373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260">
            <a:extLst>
              <a:ext uri="{FF2B5EF4-FFF2-40B4-BE49-F238E27FC236}">
                <a16:creationId xmlns:a16="http://schemas.microsoft.com/office/drawing/2014/main" id="{7226B99C-F8A9-C434-1CCB-BB66F70376A6}"/>
              </a:ext>
            </a:extLst>
          </p:cNvPr>
          <p:cNvCxnSpPr>
            <a:cxnSpLocks/>
            <a:stCxn id="107" idx="6"/>
          </p:cNvCxnSpPr>
          <p:nvPr/>
        </p:nvCxnSpPr>
        <p:spPr>
          <a:xfrm>
            <a:off x="4764630" y="3918651"/>
            <a:ext cx="511869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261">
            <a:extLst>
              <a:ext uri="{FF2B5EF4-FFF2-40B4-BE49-F238E27FC236}">
                <a16:creationId xmlns:a16="http://schemas.microsoft.com/office/drawing/2014/main" id="{80660131-B5D5-D6EA-0416-B225ACA44331}"/>
              </a:ext>
            </a:extLst>
          </p:cNvPr>
          <p:cNvCxnSpPr>
            <a:cxnSpLocks/>
            <a:stCxn id="106" idx="4"/>
            <a:endCxn id="107" idx="0"/>
          </p:cNvCxnSpPr>
          <p:nvPr/>
        </p:nvCxnSpPr>
        <p:spPr>
          <a:xfrm>
            <a:off x="4692357" y="3365336"/>
            <a:ext cx="0" cy="48103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262">
            <a:extLst>
              <a:ext uri="{FF2B5EF4-FFF2-40B4-BE49-F238E27FC236}">
                <a16:creationId xmlns:a16="http://schemas.microsoft.com/office/drawing/2014/main" id="{8F14D387-8A51-56DF-0F35-1F96A37C6BD5}"/>
              </a:ext>
            </a:extLst>
          </p:cNvPr>
          <p:cNvCxnSpPr>
            <a:cxnSpLocks/>
            <a:stCxn id="106" idx="6"/>
          </p:cNvCxnSpPr>
          <p:nvPr/>
        </p:nvCxnSpPr>
        <p:spPr>
          <a:xfrm>
            <a:off x="4764630" y="3293062"/>
            <a:ext cx="508720" cy="452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263">
            <a:extLst>
              <a:ext uri="{FF2B5EF4-FFF2-40B4-BE49-F238E27FC236}">
                <a16:creationId xmlns:a16="http://schemas.microsoft.com/office/drawing/2014/main" id="{96D68246-5361-39B9-75DE-8CFE94A03813}"/>
              </a:ext>
            </a:extLst>
          </p:cNvPr>
          <p:cNvSpPr/>
          <p:nvPr/>
        </p:nvSpPr>
        <p:spPr>
          <a:xfrm>
            <a:off x="4814254" y="4017241"/>
            <a:ext cx="391464" cy="391464"/>
          </a:xfrm>
          <a:prstGeom prst="ellipse">
            <a:avLst/>
          </a:prstGeom>
          <a:solidFill>
            <a:srgbClr val="F2DCDA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6" name="Oval 264">
            <a:extLst>
              <a:ext uri="{FF2B5EF4-FFF2-40B4-BE49-F238E27FC236}">
                <a16:creationId xmlns:a16="http://schemas.microsoft.com/office/drawing/2014/main" id="{999E7526-3E3C-515C-16C7-3508ACD214BE}"/>
              </a:ext>
            </a:extLst>
          </p:cNvPr>
          <p:cNvSpPr/>
          <p:nvPr/>
        </p:nvSpPr>
        <p:spPr>
          <a:xfrm>
            <a:off x="4616935" y="4473945"/>
            <a:ext cx="144550" cy="144550"/>
          </a:xfrm>
          <a:prstGeom prst="ellipse">
            <a:avLst/>
          </a:prstGeom>
          <a:solidFill>
            <a:srgbClr val="F2F2F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7" name="Straight Arrow Connector 265">
            <a:extLst>
              <a:ext uri="{FF2B5EF4-FFF2-40B4-BE49-F238E27FC236}">
                <a16:creationId xmlns:a16="http://schemas.microsoft.com/office/drawing/2014/main" id="{E8A96DF5-A558-3063-F8BB-303E64C2E6BD}"/>
              </a:ext>
            </a:extLst>
          </p:cNvPr>
          <p:cNvCxnSpPr>
            <a:cxnSpLocks/>
            <a:endCxn id="115" idx="1"/>
          </p:cNvCxnSpPr>
          <p:nvPr/>
        </p:nvCxnSpPr>
        <p:spPr>
          <a:xfrm>
            <a:off x="4740315" y="3971736"/>
            <a:ext cx="131269" cy="10283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266">
            <a:extLst>
              <a:ext uri="{FF2B5EF4-FFF2-40B4-BE49-F238E27FC236}">
                <a16:creationId xmlns:a16="http://schemas.microsoft.com/office/drawing/2014/main" id="{28E59543-D32F-1C47-0AB7-56949E737C73}"/>
              </a:ext>
            </a:extLst>
          </p:cNvPr>
          <p:cNvCxnSpPr>
            <a:cxnSpLocks/>
            <a:endCxn id="115" idx="7"/>
          </p:cNvCxnSpPr>
          <p:nvPr/>
        </p:nvCxnSpPr>
        <p:spPr>
          <a:xfrm flipH="1">
            <a:off x="5148390" y="3976261"/>
            <a:ext cx="142985" cy="9830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267">
            <a:extLst>
              <a:ext uri="{FF2B5EF4-FFF2-40B4-BE49-F238E27FC236}">
                <a16:creationId xmlns:a16="http://schemas.microsoft.com/office/drawing/2014/main" id="{F8F009A5-CFC6-479A-9B2B-1992094DC9DD}"/>
              </a:ext>
            </a:extLst>
          </p:cNvPr>
          <p:cNvCxnSpPr>
            <a:cxnSpLocks/>
            <a:stCxn id="116" idx="7"/>
            <a:endCxn id="115" idx="3"/>
          </p:cNvCxnSpPr>
          <p:nvPr/>
        </p:nvCxnSpPr>
        <p:spPr>
          <a:xfrm flipV="1">
            <a:off x="4740315" y="4351375"/>
            <a:ext cx="131269" cy="14373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268">
            <a:extLst>
              <a:ext uri="{FF2B5EF4-FFF2-40B4-BE49-F238E27FC236}">
                <a16:creationId xmlns:a16="http://schemas.microsoft.com/office/drawing/2014/main" id="{08E10B71-5E75-9108-B7EC-E61E872B88DA}"/>
              </a:ext>
            </a:extLst>
          </p:cNvPr>
          <p:cNvCxnSpPr>
            <a:cxnSpLocks/>
            <a:stCxn id="115" idx="5"/>
          </p:cNvCxnSpPr>
          <p:nvPr/>
        </p:nvCxnSpPr>
        <p:spPr>
          <a:xfrm>
            <a:off x="5148390" y="4351375"/>
            <a:ext cx="146131" cy="14373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269">
            <a:extLst>
              <a:ext uri="{FF2B5EF4-FFF2-40B4-BE49-F238E27FC236}">
                <a16:creationId xmlns:a16="http://schemas.microsoft.com/office/drawing/2014/main" id="{BF487599-B13E-2866-D3BF-61DFA606D46C}"/>
              </a:ext>
            </a:extLst>
          </p:cNvPr>
          <p:cNvCxnSpPr>
            <a:cxnSpLocks/>
            <a:stCxn id="116" idx="6"/>
          </p:cNvCxnSpPr>
          <p:nvPr/>
        </p:nvCxnSpPr>
        <p:spPr>
          <a:xfrm>
            <a:off x="4761484" y="4546218"/>
            <a:ext cx="511869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270">
            <a:extLst>
              <a:ext uri="{FF2B5EF4-FFF2-40B4-BE49-F238E27FC236}">
                <a16:creationId xmlns:a16="http://schemas.microsoft.com/office/drawing/2014/main" id="{87715586-4B47-7342-AEB4-5B9A00E1A69B}"/>
              </a:ext>
            </a:extLst>
          </p:cNvPr>
          <p:cNvCxnSpPr>
            <a:cxnSpLocks/>
            <a:endCxn id="116" idx="0"/>
          </p:cNvCxnSpPr>
          <p:nvPr/>
        </p:nvCxnSpPr>
        <p:spPr>
          <a:xfrm>
            <a:off x="4689208" y="3992905"/>
            <a:ext cx="0" cy="48103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271">
            <a:extLst>
              <a:ext uri="{FF2B5EF4-FFF2-40B4-BE49-F238E27FC236}">
                <a16:creationId xmlns:a16="http://schemas.microsoft.com/office/drawing/2014/main" id="{5D6F528D-5B89-82F3-1169-8EE2CA0ED3D3}"/>
              </a:ext>
            </a:extLst>
          </p:cNvPr>
          <p:cNvSpPr/>
          <p:nvPr/>
        </p:nvSpPr>
        <p:spPr>
          <a:xfrm>
            <a:off x="4811107" y="4647116"/>
            <a:ext cx="391464" cy="391464"/>
          </a:xfrm>
          <a:prstGeom prst="ellipse">
            <a:avLst/>
          </a:prstGeom>
          <a:solidFill>
            <a:srgbClr val="F2DCDA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4" name="Oval 272">
            <a:extLst>
              <a:ext uri="{FF2B5EF4-FFF2-40B4-BE49-F238E27FC236}">
                <a16:creationId xmlns:a16="http://schemas.microsoft.com/office/drawing/2014/main" id="{07FD8C8C-842D-732C-80E8-C3C32E524935}"/>
              </a:ext>
            </a:extLst>
          </p:cNvPr>
          <p:cNvSpPr/>
          <p:nvPr/>
        </p:nvSpPr>
        <p:spPr>
          <a:xfrm>
            <a:off x="4613787" y="5103817"/>
            <a:ext cx="144550" cy="144550"/>
          </a:xfrm>
          <a:prstGeom prst="ellipse">
            <a:avLst/>
          </a:prstGeom>
          <a:solidFill>
            <a:srgbClr val="F2F2F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5" name="Straight Arrow Connector 273">
            <a:extLst>
              <a:ext uri="{FF2B5EF4-FFF2-40B4-BE49-F238E27FC236}">
                <a16:creationId xmlns:a16="http://schemas.microsoft.com/office/drawing/2014/main" id="{83BE9845-B2B5-223A-8E5F-A017BA8E9F4C}"/>
              </a:ext>
            </a:extLst>
          </p:cNvPr>
          <p:cNvCxnSpPr>
            <a:cxnSpLocks/>
            <a:endCxn id="123" idx="1"/>
          </p:cNvCxnSpPr>
          <p:nvPr/>
        </p:nvCxnSpPr>
        <p:spPr>
          <a:xfrm>
            <a:off x="4737167" y="4601607"/>
            <a:ext cx="131269" cy="10283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274">
            <a:extLst>
              <a:ext uri="{FF2B5EF4-FFF2-40B4-BE49-F238E27FC236}">
                <a16:creationId xmlns:a16="http://schemas.microsoft.com/office/drawing/2014/main" id="{A0240724-19AF-A9E7-12F8-972F19BD5D97}"/>
              </a:ext>
            </a:extLst>
          </p:cNvPr>
          <p:cNvCxnSpPr>
            <a:cxnSpLocks/>
            <a:endCxn id="123" idx="7"/>
          </p:cNvCxnSpPr>
          <p:nvPr/>
        </p:nvCxnSpPr>
        <p:spPr>
          <a:xfrm flipH="1">
            <a:off x="5145243" y="4606134"/>
            <a:ext cx="142985" cy="9830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275">
            <a:extLst>
              <a:ext uri="{FF2B5EF4-FFF2-40B4-BE49-F238E27FC236}">
                <a16:creationId xmlns:a16="http://schemas.microsoft.com/office/drawing/2014/main" id="{26C9772F-D7FA-C747-B890-82CC7C527ED9}"/>
              </a:ext>
            </a:extLst>
          </p:cNvPr>
          <p:cNvCxnSpPr>
            <a:cxnSpLocks/>
            <a:stCxn id="124" idx="7"/>
            <a:endCxn id="123" idx="3"/>
          </p:cNvCxnSpPr>
          <p:nvPr/>
        </p:nvCxnSpPr>
        <p:spPr>
          <a:xfrm flipV="1">
            <a:off x="4737167" y="4981250"/>
            <a:ext cx="131269" cy="14373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276">
            <a:extLst>
              <a:ext uri="{FF2B5EF4-FFF2-40B4-BE49-F238E27FC236}">
                <a16:creationId xmlns:a16="http://schemas.microsoft.com/office/drawing/2014/main" id="{6C535B37-9BE3-26D2-2CB9-9806E191E7A6}"/>
              </a:ext>
            </a:extLst>
          </p:cNvPr>
          <p:cNvCxnSpPr>
            <a:cxnSpLocks/>
            <a:stCxn id="123" idx="5"/>
          </p:cNvCxnSpPr>
          <p:nvPr/>
        </p:nvCxnSpPr>
        <p:spPr>
          <a:xfrm>
            <a:off x="5145243" y="4981250"/>
            <a:ext cx="146131" cy="14373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277">
            <a:extLst>
              <a:ext uri="{FF2B5EF4-FFF2-40B4-BE49-F238E27FC236}">
                <a16:creationId xmlns:a16="http://schemas.microsoft.com/office/drawing/2014/main" id="{786E892E-6B37-DF98-9F4A-9C3C71CEF205}"/>
              </a:ext>
            </a:extLst>
          </p:cNvPr>
          <p:cNvCxnSpPr>
            <a:cxnSpLocks/>
            <a:stCxn id="124" idx="6"/>
          </p:cNvCxnSpPr>
          <p:nvPr/>
        </p:nvCxnSpPr>
        <p:spPr>
          <a:xfrm>
            <a:off x="4758336" y="5176093"/>
            <a:ext cx="511869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278">
            <a:extLst>
              <a:ext uri="{FF2B5EF4-FFF2-40B4-BE49-F238E27FC236}">
                <a16:creationId xmlns:a16="http://schemas.microsoft.com/office/drawing/2014/main" id="{D17C688A-7880-83B9-FF33-FEBDE71F31E8}"/>
              </a:ext>
            </a:extLst>
          </p:cNvPr>
          <p:cNvCxnSpPr>
            <a:cxnSpLocks/>
            <a:endCxn id="124" idx="0"/>
          </p:cNvCxnSpPr>
          <p:nvPr/>
        </p:nvCxnSpPr>
        <p:spPr>
          <a:xfrm>
            <a:off x="4686062" y="4622777"/>
            <a:ext cx="0" cy="48103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279">
            <a:extLst>
              <a:ext uri="{FF2B5EF4-FFF2-40B4-BE49-F238E27FC236}">
                <a16:creationId xmlns:a16="http://schemas.microsoft.com/office/drawing/2014/main" id="{04805383-2931-77EC-FB2C-5CF7B414CDE8}"/>
              </a:ext>
            </a:extLst>
          </p:cNvPr>
          <p:cNvCxnSpPr>
            <a:cxnSpLocks/>
          </p:cNvCxnSpPr>
          <p:nvPr/>
        </p:nvCxnSpPr>
        <p:spPr>
          <a:xfrm>
            <a:off x="4690869" y="5250188"/>
            <a:ext cx="2" cy="19307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280">
            <a:extLst>
              <a:ext uri="{FF2B5EF4-FFF2-40B4-BE49-F238E27FC236}">
                <a16:creationId xmlns:a16="http://schemas.microsoft.com/office/drawing/2014/main" id="{30105241-9064-9857-7574-461A6C83F92D}"/>
              </a:ext>
            </a:extLst>
          </p:cNvPr>
          <p:cNvSpPr/>
          <p:nvPr/>
        </p:nvSpPr>
        <p:spPr>
          <a:xfrm>
            <a:off x="4597123" y="2848724"/>
            <a:ext cx="2766332" cy="2132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Arrow Connector 82">
            <a:extLst>
              <a:ext uri="{FF2B5EF4-FFF2-40B4-BE49-F238E27FC236}">
                <a16:creationId xmlns:a16="http://schemas.microsoft.com/office/drawing/2014/main" id="{111DB2B0-5C81-42F8-9805-9AFA886E409A}"/>
              </a:ext>
            </a:extLst>
          </p:cNvPr>
          <p:cNvCxnSpPr>
            <a:cxnSpLocks/>
          </p:cNvCxnSpPr>
          <p:nvPr/>
        </p:nvCxnSpPr>
        <p:spPr>
          <a:xfrm>
            <a:off x="1517936" y="5078073"/>
            <a:ext cx="5" cy="507123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82">
            <a:extLst>
              <a:ext uri="{FF2B5EF4-FFF2-40B4-BE49-F238E27FC236}">
                <a16:creationId xmlns:a16="http://schemas.microsoft.com/office/drawing/2014/main" id="{C0DE1091-66F6-168B-E216-BBDA1566B5E3}"/>
              </a:ext>
            </a:extLst>
          </p:cNvPr>
          <p:cNvCxnSpPr>
            <a:cxnSpLocks/>
          </p:cNvCxnSpPr>
          <p:nvPr/>
        </p:nvCxnSpPr>
        <p:spPr>
          <a:xfrm>
            <a:off x="3207787" y="2595163"/>
            <a:ext cx="5" cy="507123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Oval 112">
            <a:extLst>
              <a:ext uri="{FF2B5EF4-FFF2-40B4-BE49-F238E27FC236}">
                <a16:creationId xmlns:a16="http://schemas.microsoft.com/office/drawing/2014/main" id="{784B6410-1864-5902-B515-F59ACFC9BAA2}"/>
              </a:ext>
            </a:extLst>
          </p:cNvPr>
          <p:cNvSpPr/>
          <p:nvPr/>
        </p:nvSpPr>
        <p:spPr>
          <a:xfrm>
            <a:off x="1318592" y="3071676"/>
            <a:ext cx="379677" cy="379677"/>
          </a:xfrm>
          <a:prstGeom prst="ellipse">
            <a:avLst/>
          </a:prstGeom>
          <a:solidFill>
            <a:srgbClr val="F2F2F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41" name="Oval 113">
            <a:extLst>
              <a:ext uri="{FF2B5EF4-FFF2-40B4-BE49-F238E27FC236}">
                <a16:creationId xmlns:a16="http://schemas.microsoft.com/office/drawing/2014/main" id="{590FE001-5E98-9CC8-D092-9D35D720C29A}"/>
              </a:ext>
            </a:extLst>
          </p:cNvPr>
          <p:cNvSpPr/>
          <p:nvPr/>
        </p:nvSpPr>
        <p:spPr>
          <a:xfrm>
            <a:off x="1326855" y="4702972"/>
            <a:ext cx="379677" cy="379677"/>
          </a:xfrm>
          <a:prstGeom prst="ellipse">
            <a:avLst/>
          </a:prstGeom>
          <a:solidFill>
            <a:srgbClr val="F2F2F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2" name="Straight Arrow Connector 127">
            <a:extLst>
              <a:ext uri="{FF2B5EF4-FFF2-40B4-BE49-F238E27FC236}">
                <a16:creationId xmlns:a16="http://schemas.microsoft.com/office/drawing/2014/main" id="{7EEA2F3E-5B2C-4452-752A-F2167F2DE219}"/>
              </a:ext>
            </a:extLst>
          </p:cNvPr>
          <p:cNvCxnSpPr>
            <a:cxnSpLocks/>
            <a:stCxn id="141" idx="0"/>
            <a:endCxn id="140" idx="4"/>
          </p:cNvCxnSpPr>
          <p:nvPr/>
        </p:nvCxnSpPr>
        <p:spPr>
          <a:xfrm flipH="1" flipV="1">
            <a:off x="1508425" y="3451353"/>
            <a:ext cx="8263" cy="125161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Oval 178">
            <a:extLst>
              <a:ext uri="{FF2B5EF4-FFF2-40B4-BE49-F238E27FC236}">
                <a16:creationId xmlns:a16="http://schemas.microsoft.com/office/drawing/2014/main" id="{EC50631B-C75C-1049-CB22-7BFADE032DC9}"/>
              </a:ext>
            </a:extLst>
          </p:cNvPr>
          <p:cNvSpPr/>
          <p:nvPr/>
        </p:nvSpPr>
        <p:spPr>
          <a:xfrm>
            <a:off x="1864668" y="3568499"/>
            <a:ext cx="1028225" cy="1028225"/>
          </a:xfrm>
          <a:prstGeom prst="ellipse">
            <a:avLst/>
          </a:prstGeom>
          <a:solidFill>
            <a:srgbClr val="F2DCDA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4" name="Oval 185">
            <a:extLst>
              <a:ext uri="{FF2B5EF4-FFF2-40B4-BE49-F238E27FC236}">
                <a16:creationId xmlns:a16="http://schemas.microsoft.com/office/drawing/2014/main" id="{EC6A0A02-E98C-1FD4-003F-E808514A3CE8}"/>
              </a:ext>
            </a:extLst>
          </p:cNvPr>
          <p:cNvSpPr/>
          <p:nvPr/>
        </p:nvSpPr>
        <p:spPr>
          <a:xfrm>
            <a:off x="3034480" y="3074484"/>
            <a:ext cx="379677" cy="379677"/>
          </a:xfrm>
          <a:prstGeom prst="ellipse">
            <a:avLst/>
          </a:prstGeom>
          <a:solidFill>
            <a:srgbClr val="F2F2F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5" name="Oval 186">
            <a:extLst>
              <a:ext uri="{FF2B5EF4-FFF2-40B4-BE49-F238E27FC236}">
                <a16:creationId xmlns:a16="http://schemas.microsoft.com/office/drawing/2014/main" id="{362CF210-B738-8918-E6BE-2B9DC598EC5E}"/>
              </a:ext>
            </a:extLst>
          </p:cNvPr>
          <p:cNvSpPr/>
          <p:nvPr/>
        </p:nvSpPr>
        <p:spPr>
          <a:xfrm>
            <a:off x="3042749" y="4705780"/>
            <a:ext cx="379677" cy="379677"/>
          </a:xfrm>
          <a:prstGeom prst="ellipse">
            <a:avLst/>
          </a:prstGeom>
          <a:solidFill>
            <a:srgbClr val="F2F2F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6" name="Straight Arrow Connector 187">
            <a:extLst>
              <a:ext uri="{FF2B5EF4-FFF2-40B4-BE49-F238E27FC236}">
                <a16:creationId xmlns:a16="http://schemas.microsoft.com/office/drawing/2014/main" id="{57BC42C7-5C5E-63D3-ADF1-4FF8108FF363}"/>
              </a:ext>
            </a:extLst>
          </p:cNvPr>
          <p:cNvCxnSpPr>
            <a:cxnSpLocks/>
            <a:stCxn id="140" idx="5"/>
            <a:endCxn id="143" idx="1"/>
          </p:cNvCxnSpPr>
          <p:nvPr/>
        </p:nvCxnSpPr>
        <p:spPr>
          <a:xfrm>
            <a:off x="1642667" y="3395751"/>
            <a:ext cx="372581" cy="32332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88">
            <a:extLst>
              <a:ext uri="{FF2B5EF4-FFF2-40B4-BE49-F238E27FC236}">
                <a16:creationId xmlns:a16="http://schemas.microsoft.com/office/drawing/2014/main" id="{18E8F207-EC17-2DD4-57FA-F27EDC7EB863}"/>
              </a:ext>
            </a:extLst>
          </p:cNvPr>
          <p:cNvCxnSpPr>
            <a:cxnSpLocks/>
            <a:stCxn id="144" idx="3"/>
            <a:endCxn id="143" idx="7"/>
          </p:cNvCxnSpPr>
          <p:nvPr/>
        </p:nvCxnSpPr>
        <p:spPr>
          <a:xfrm flipH="1">
            <a:off x="2742313" y="3398559"/>
            <a:ext cx="347769" cy="32052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89">
            <a:extLst>
              <a:ext uri="{FF2B5EF4-FFF2-40B4-BE49-F238E27FC236}">
                <a16:creationId xmlns:a16="http://schemas.microsoft.com/office/drawing/2014/main" id="{56653DB4-6453-8B83-2816-CCE9B353C626}"/>
              </a:ext>
            </a:extLst>
          </p:cNvPr>
          <p:cNvCxnSpPr>
            <a:cxnSpLocks/>
            <a:stCxn id="141" idx="7"/>
            <a:endCxn id="143" idx="3"/>
          </p:cNvCxnSpPr>
          <p:nvPr/>
        </p:nvCxnSpPr>
        <p:spPr>
          <a:xfrm flipV="1">
            <a:off x="1650930" y="4446144"/>
            <a:ext cx="364318" cy="31243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90">
            <a:extLst>
              <a:ext uri="{FF2B5EF4-FFF2-40B4-BE49-F238E27FC236}">
                <a16:creationId xmlns:a16="http://schemas.microsoft.com/office/drawing/2014/main" id="{CD8638C4-23CC-EAB5-5FFE-45F8FB93FB1D}"/>
              </a:ext>
            </a:extLst>
          </p:cNvPr>
          <p:cNvCxnSpPr>
            <a:cxnSpLocks/>
            <a:stCxn id="143" idx="5"/>
            <a:endCxn id="145" idx="1"/>
          </p:cNvCxnSpPr>
          <p:nvPr/>
        </p:nvCxnSpPr>
        <p:spPr>
          <a:xfrm>
            <a:off x="2742313" y="4446144"/>
            <a:ext cx="356038" cy="31523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91">
            <a:extLst>
              <a:ext uri="{FF2B5EF4-FFF2-40B4-BE49-F238E27FC236}">
                <a16:creationId xmlns:a16="http://schemas.microsoft.com/office/drawing/2014/main" id="{81170A41-F340-F450-121F-A004FA9255D4}"/>
              </a:ext>
            </a:extLst>
          </p:cNvPr>
          <p:cNvCxnSpPr>
            <a:cxnSpLocks/>
            <a:endCxn id="145" idx="2"/>
          </p:cNvCxnSpPr>
          <p:nvPr/>
        </p:nvCxnSpPr>
        <p:spPr>
          <a:xfrm>
            <a:off x="1698267" y="4895618"/>
            <a:ext cx="1344482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92">
            <a:extLst>
              <a:ext uri="{FF2B5EF4-FFF2-40B4-BE49-F238E27FC236}">
                <a16:creationId xmlns:a16="http://schemas.microsoft.com/office/drawing/2014/main" id="{EAD53CD2-1D81-7D23-FDBE-2934667AFFB5}"/>
              </a:ext>
            </a:extLst>
          </p:cNvPr>
          <p:cNvCxnSpPr>
            <a:cxnSpLocks/>
            <a:endCxn id="144" idx="2"/>
          </p:cNvCxnSpPr>
          <p:nvPr/>
        </p:nvCxnSpPr>
        <p:spPr>
          <a:xfrm>
            <a:off x="1698267" y="3252437"/>
            <a:ext cx="1336211" cy="1188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93">
            <a:extLst>
              <a:ext uri="{FF2B5EF4-FFF2-40B4-BE49-F238E27FC236}">
                <a16:creationId xmlns:a16="http://schemas.microsoft.com/office/drawing/2014/main" id="{F5D59F55-FBA4-25C4-9875-296CA751FA38}"/>
              </a:ext>
            </a:extLst>
          </p:cNvPr>
          <p:cNvCxnSpPr>
            <a:cxnSpLocks/>
            <a:stCxn id="145" idx="0"/>
            <a:endCxn id="144" idx="4"/>
          </p:cNvCxnSpPr>
          <p:nvPr/>
        </p:nvCxnSpPr>
        <p:spPr>
          <a:xfrm flipH="1" flipV="1">
            <a:off x="3224319" y="3454158"/>
            <a:ext cx="8263" cy="125161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250">
            <a:extLst>
              <a:ext uri="{FF2B5EF4-FFF2-40B4-BE49-F238E27FC236}">
                <a16:creationId xmlns:a16="http://schemas.microsoft.com/office/drawing/2014/main" id="{D24107D2-35B4-94CA-0016-7F3C941F5556}"/>
              </a:ext>
            </a:extLst>
          </p:cNvPr>
          <p:cNvSpPr/>
          <p:nvPr/>
        </p:nvSpPr>
        <p:spPr>
          <a:xfrm>
            <a:off x="840317" y="5580621"/>
            <a:ext cx="1344480" cy="5602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vport_o1</a:t>
            </a:r>
            <a:endParaRPr lang="en-US" dirty="0"/>
          </a:p>
        </p:txBody>
      </p:sp>
      <p:sp>
        <p:nvSpPr>
          <p:cNvPr id="155" name="Rectangle 250">
            <a:extLst>
              <a:ext uri="{FF2B5EF4-FFF2-40B4-BE49-F238E27FC236}">
                <a16:creationId xmlns:a16="http://schemas.microsoft.com/office/drawing/2014/main" id="{5B194204-8E45-42D0-1CE3-BCF2571FF03A}"/>
              </a:ext>
            </a:extLst>
          </p:cNvPr>
          <p:cNvSpPr/>
          <p:nvPr/>
        </p:nvSpPr>
        <p:spPr>
          <a:xfrm>
            <a:off x="2535547" y="2015517"/>
            <a:ext cx="1344480" cy="5602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vport_i2</a:t>
            </a:r>
            <a:endParaRPr lang="en-US" dirty="0"/>
          </a:p>
        </p:txBody>
      </p:sp>
      <p:sp>
        <p:nvSpPr>
          <p:cNvPr id="156" name="Rectangle 250">
            <a:extLst>
              <a:ext uri="{FF2B5EF4-FFF2-40B4-BE49-F238E27FC236}">
                <a16:creationId xmlns:a16="http://schemas.microsoft.com/office/drawing/2014/main" id="{77513CF9-2E4A-012B-3315-6F7D793A06FF}"/>
              </a:ext>
            </a:extLst>
          </p:cNvPr>
          <p:cNvSpPr/>
          <p:nvPr/>
        </p:nvSpPr>
        <p:spPr>
          <a:xfrm>
            <a:off x="838200" y="2000821"/>
            <a:ext cx="1344480" cy="5602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vport_i1</a:t>
            </a:r>
            <a:endParaRPr lang="en-US"/>
          </a:p>
        </p:txBody>
      </p:sp>
      <p:cxnSp>
        <p:nvCxnSpPr>
          <p:cNvPr id="157" name="Straight Arrow Connector 82">
            <a:extLst>
              <a:ext uri="{FF2B5EF4-FFF2-40B4-BE49-F238E27FC236}">
                <a16:creationId xmlns:a16="http://schemas.microsoft.com/office/drawing/2014/main" id="{B2EF5339-A1F9-DA31-7DFF-1F341730ACB5}"/>
              </a:ext>
            </a:extLst>
          </p:cNvPr>
          <p:cNvCxnSpPr>
            <a:cxnSpLocks/>
          </p:cNvCxnSpPr>
          <p:nvPr/>
        </p:nvCxnSpPr>
        <p:spPr>
          <a:xfrm>
            <a:off x="1495492" y="2564550"/>
            <a:ext cx="5" cy="507123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矩形 15">
            <a:extLst>
              <a:ext uri="{FF2B5EF4-FFF2-40B4-BE49-F238E27FC236}">
                <a16:creationId xmlns:a16="http://schemas.microsoft.com/office/drawing/2014/main" id="{6D6E6AD2-D563-1E69-AE07-9225B050E39B}"/>
              </a:ext>
            </a:extLst>
          </p:cNvPr>
          <p:cNvSpPr/>
          <p:nvPr/>
        </p:nvSpPr>
        <p:spPr>
          <a:xfrm>
            <a:off x="1221069" y="3071685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sw1</a:t>
            </a:r>
            <a:endParaRPr lang="en-US" dirty="0"/>
          </a:p>
        </p:txBody>
      </p:sp>
      <p:sp>
        <p:nvSpPr>
          <p:cNvPr id="159" name="矩形 16">
            <a:extLst>
              <a:ext uri="{FF2B5EF4-FFF2-40B4-BE49-F238E27FC236}">
                <a16:creationId xmlns:a16="http://schemas.microsoft.com/office/drawing/2014/main" id="{1AA2378B-5973-7040-71BE-E8388E7B7325}"/>
              </a:ext>
            </a:extLst>
          </p:cNvPr>
          <p:cNvSpPr/>
          <p:nvPr/>
        </p:nvSpPr>
        <p:spPr>
          <a:xfrm>
            <a:off x="2929329" y="3067771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sw2</a:t>
            </a:r>
            <a:endParaRPr lang="en-US" dirty="0"/>
          </a:p>
        </p:txBody>
      </p:sp>
      <p:sp>
        <p:nvSpPr>
          <p:cNvPr id="160" name="矩形 17">
            <a:extLst>
              <a:ext uri="{FF2B5EF4-FFF2-40B4-BE49-F238E27FC236}">
                <a16:creationId xmlns:a16="http://schemas.microsoft.com/office/drawing/2014/main" id="{56291F57-BC82-636A-456C-A2CB445E0B1A}"/>
              </a:ext>
            </a:extLst>
          </p:cNvPr>
          <p:cNvSpPr/>
          <p:nvPr/>
        </p:nvSpPr>
        <p:spPr>
          <a:xfrm>
            <a:off x="1213441" y="4708738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sw3</a:t>
            </a:r>
            <a:endParaRPr lang="en-US" dirty="0"/>
          </a:p>
        </p:txBody>
      </p:sp>
      <p:sp>
        <p:nvSpPr>
          <p:cNvPr id="161" name="矩形 18">
            <a:extLst>
              <a:ext uri="{FF2B5EF4-FFF2-40B4-BE49-F238E27FC236}">
                <a16:creationId xmlns:a16="http://schemas.microsoft.com/office/drawing/2014/main" id="{C54A155A-A59D-88E6-D32F-47C94A531A8D}"/>
              </a:ext>
            </a:extLst>
          </p:cNvPr>
          <p:cNvSpPr/>
          <p:nvPr/>
        </p:nvSpPr>
        <p:spPr>
          <a:xfrm>
            <a:off x="2945879" y="4702969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sw4</a:t>
            </a:r>
            <a:endParaRPr lang="en-US" dirty="0"/>
          </a:p>
        </p:txBody>
      </p:sp>
      <p:sp>
        <p:nvSpPr>
          <p:cNvPr id="162" name="矩形 19">
            <a:extLst>
              <a:ext uri="{FF2B5EF4-FFF2-40B4-BE49-F238E27FC236}">
                <a16:creationId xmlns:a16="http://schemas.microsoft.com/office/drawing/2014/main" id="{63F94F6E-78E2-69EF-B30A-119B5C061F0D}"/>
              </a:ext>
            </a:extLst>
          </p:cNvPr>
          <p:cNvSpPr/>
          <p:nvPr/>
        </p:nvSpPr>
        <p:spPr>
          <a:xfrm>
            <a:off x="2148589" y="3886169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</a:t>
            </a:r>
            <a:endParaRPr lang="en-US" dirty="0"/>
          </a:p>
        </p:txBody>
      </p:sp>
      <p:sp>
        <p:nvSpPr>
          <p:cNvPr id="163" name="Rectangle 250">
            <a:extLst>
              <a:ext uri="{FF2B5EF4-FFF2-40B4-BE49-F238E27FC236}">
                <a16:creationId xmlns:a16="http://schemas.microsoft.com/office/drawing/2014/main" id="{40E1E1DF-5D72-6FC2-EBB4-812AEE19374C}"/>
              </a:ext>
            </a:extLst>
          </p:cNvPr>
          <p:cNvSpPr/>
          <p:nvPr/>
        </p:nvSpPr>
        <p:spPr>
          <a:xfrm>
            <a:off x="2535547" y="5580621"/>
            <a:ext cx="1344480" cy="5602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vport_o2</a:t>
            </a:r>
            <a:endParaRPr lang="en-US" dirty="0"/>
          </a:p>
        </p:txBody>
      </p:sp>
      <p:cxnSp>
        <p:nvCxnSpPr>
          <p:cNvPr id="164" name="Straight Arrow Connector 82">
            <a:extLst>
              <a:ext uri="{FF2B5EF4-FFF2-40B4-BE49-F238E27FC236}">
                <a16:creationId xmlns:a16="http://schemas.microsoft.com/office/drawing/2014/main" id="{1CB941B2-DF98-7813-C405-4B20428F4220}"/>
              </a:ext>
            </a:extLst>
          </p:cNvPr>
          <p:cNvCxnSpPr>
            <a:cxnSpLocks/>
            <a:stCxn id="156" idx="2"/>
            <a:endCxn id="144" idx="0"/>
          </p:cNvCxnSpPr>
          <p:nvPr/>
        </p:nvCxnSpPr>
        <p:spPr>
          <a:xfrm>
            <a:off x="1510440" y="2561049"/>
            <a:ext cx="1713879" cy="51343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82">
            <a:extLst>
              <a:ext uri="{FF2B5EF4-FFF2-40B4-BE49-F238E27FC236}">
                <a16:creationId xmlns:a16="http://schemas.microsoft.com/office/drawing/2014/main" id="{27A6F73D-7F77-6AEA-5B54-1617345F975C}"/>
              </a:ext>
            </a:extLst>
          </p:cNvPr>
          <p:cNvCxnSpPr>
            <a:cxnSpLocks/>
            <a:stCxn id="155" idx="2"/>
            <a:endCxn id="158" idx="0"/>
          </p:cNvCxnSpPr>
          <p:nvPr/>
        </p:nvCxnSpPr>
        <p:spPr>
          <a:xfrm flipH="1">
            <a:off x="1520190" y="2575745"/>
            <a:ext cx="1687597" cy="49594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82">
            <a:extLst>
              <a:ext uri="{FF2B5EF4-FFF2-40B4-BE49-F238E27FC236}">
                <a16:creationId xmlns:a16="http://schemas.microsoft.com/office/drawing/2014/main" id="{4C05E1D8-5A0B-D570-ADE6-82E9AE9E89F6}"/>
              </a:ext>
            </a:extLst>
          </p:cNvPr>
          <p:cNvCxnSpPr>
            <a:cxnSpLocks/>
          </p:cNvCxnSpPr>
          <p:nvPr/>
        </p:nvCxnSpPr>
        <p:spPr>
          <a:xfrm>
            <a:off x="1533494" y="5053924"/>
            <a:ext cx="1713879" cy="51343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82">
            <a:extLst>
              <a:ext uri="{FF2B5EF4-FFF2-40B4-BE49-F238E27FC236}">
                <a16:creationId xmlns:a16="http://schemas.microsoft.com/office/drawing/2014/main" id="{F8F9F291-4CF8-7C70-6940-D92379BB7E9C}"/>
              </a:ext>
            </a:extLst>
          </p:cNvPr>
          <p:cNvCxnSpPr>
            <a:cxnSpLocks/>
          </p:cNvCxnSpPr>
          <p:nvPr/>
        </p:nvCxnSpPr>
        <p:spPr>
          <a:xfrm flipH="1">
            <a:off x="1543244" y="5068620"/>
            <a:ext cx="1687597" cy="49594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82">
            <a:extLst>
              <a:ext uri="{FF2B5EF4-FFF2-40B4-BE49-F238E27FC236}">
                <a16:creationId xmlns:a16="http://schemas.microsoft.com/office/drawing/2014/main" id="{0590810C-9375-7556-2136-408DAD3F150E}"/>
              </a:ext>
            </a:extLst>
          </p:cNvPr>
          <p:cNvCxnSpPr>
            <a:cxnSpLocks/>
          </p:cNvCxnSpPr>
          <p:nvPr/>
        </p:nvCxnSpPr>
        <p:spPr>
          <a:xfrm>
            <a:off x="3235976" y="5057079"/>
            <a:ext cx="5" cy="507123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 168">
            <a:extLst>
              <a:ext uri="{FF2B5EF4-FFF2-40B4-BE49-F238E27FC236}">
                <a16:creationId xmlns:a16="http://schemas.microsoft.com/office/drawing/2014/main" id="{B211433D-EA2F-CE1A-D132-8508E2D3E042}"/>
              </a:ext>
            </a:extLst>
          </p:cNvPr>
          <p:cNvSpPr/>
          <p:nvPr/>
        </p:nvSpPr>
        <p:spPr>
          <a:xfrm>
            <a:off x="145195" y="3395751"/>
            <a:ext cx="483342" cy="1418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DMA</a:t>
            </a:r>
          </a:p>
        </p:txBody>
      </p:sp>
      <p:cxnSp>
        <p:nvCxnSpPr>
          <p:cNvPr id="170" name="Connector: Elbow 169">
            <a:extLst>
              <a:ext uri="{FF2B5EF4-FFF2-40B4-BE49-F238E27FC236}">
                <a16:creationId xmlns:a16="http://schemas.microsoft.com/office/drawing/2014/main" id="{1152E39E-422E-453F-59B0-8A8876D116BC}"/>
              </a:ext>
            </a:extLst>
          </p:cNvPr>
          <p:cNvCxnSpPr>
            <a:stCxn id="169" idx="0"/>
            <a:endCxn id="156" idx="0"/>
          </p:cNvCxnSpPr>
          <p:nvPr/>
        </p:nvCxnSpPr>
        <p:spPr>
          <a:xfrm rot="5400000" flipH="1" flipV="1">
            <a:off x="251188" y="2136499"/>
            <a:ext cx="1394930" cy="1123574"/>
          </a:xfrm>
          <a:prstGeom prst="bentConnector3">
            <a:avLst>
              <a:gd name="adj1" fmla="val 116388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or: Elbow 172">
            <a:extLst>
              <a:ext uri="{FF2B5EF4-FFF2-40B4-BE49-F238E27FC236}">
                <a16:creationId xmlns:a16="http://schemas.microsoft.com/office/drawing/2014/main" id="{EFBB3369-7194-CD5C-2F47-66349B4FCBCA}"/>
              </a:ext>
            </a:extLst>
          </p:cNvPr>
          <p:cNvCxnSpPr>
            <a:stCxn id="169" idx="0"/>
            <a:endCxn id="155" idx="0"/>
          </p:cNvCxnSpPr>
          <p:nvPr/>
        </p:nvCxnSpPr>
        <p:spPr>
          <a:xfrm rot="5400000" flipH="1" flipV="1">
            <a:off x="1107209" y="1295174"/>
            <a:ext cx="1380234" cy="2820921"/>
          </a:xfrm>
          <a:prstGeom prst="bentConnector3">
            <a:avLst>
              <a:gd name="adj1" fmla="val 126815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or: Elbow 173">
            <a:extLst>
              <a:ext uri="{FF2B5EF4-FFF2-40B4-BE49-F238E27FC236}">
                <a16:creationId xmlns:a16="http://schemas.microsoft.com/office/drawing/2014/main" id="{EB87258C-C41E-9DCE-9F47-8CBEB2F582CF}"/>
              </a:ext>
            </a:extLst>
          </p:cNvPr>
          <p:cNvCxnSpPr>
            <a:stCxn id="154" idx="2"/>
            <a:endCxn id="169" idx="2"/>
          </p:cNvCxnSpPr>
          <p:nvPr/>
        </p:nvCxnSpPr>
        <p:spPr>
          <a:xfrm rot="5400000" flipH="1">
            <a:off x="286210" y="4914503"/>
            <a:ext cx="1327003" cy="1125691"/>
          </a:xfrm>
          <a:prstGeom prst="bentConnector3">
            <a:avLst>
              <a:gd name="adj1" fmla="val -17227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or: Elbow 174">
            <a:extLst>
              <a:ext uri="{FF2B5EF4-FFF2-40B4-BE49-F238E27FC236}">
                <a16:creationId xmlns:a16="http://schemas.microsoft.com/office/drawing/2014/main" id="{8A3FE246-C1D7-C234-FE1B-9EBB8DAAC605}"/>
              </a:ext>
            </a:extLst>
          </p:cNvPr>
          <p:cNvCxnSpPr>
            <a:stCxn id="163" idx="2"/>
            <a:endCxn id="169" idx="2"/>
          </p:cNvCxnSpPr>
          <p:nvPr/>
        </p:nvCxnSpPr>
        <p:spPr>
          <a:xfrm rot="5400000" flipH="1">
            <a:off x="1133825" y="4066888"/>
            <a:ext cx="1327003" cy="2820921"/>
          </a:xfrm>
          <a:prstGeom prst="bentConnector3">
            <a:avLst>
              <a:gd name="adj1" fmla="val -27071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0">
            <a:extLst>
              <a:ext uri="{FF2B5EF4-FFF2-40B4-BE49-F238E27FC236}">
                <a16:creationId xmlns:a16="http://schemas.microsoft.com/office/drawing/2014/main" id="{1207EAF5-9EB1-EDBD-A8CF-47306872884E}"/>
              </a:ext>
            </a:extLst>
          </p:cNvPr>
          <p:cNvSpPr txBox="1"/>
          <p:nvPr/>
        </p:nvSpPr>
        <p:spPr>
          <a:xfrm>
            <a:off x="6155508" y="1614429"/>
            <a:ext cx="60388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Example Path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	$SS/</a:t>
            </a:r>
            <a:r>
              <a:rPr lang="en-US" sz="1800" dirty="0" err="1">
                <a:latin typeface="Consolas" panose="020B0609020204030204" pitchFamily="49" charset="0"/>
              </a:rPr>
              <a:t>chipyard</a:t>
            </a:r>
            <a:r>
              <a:rPr lang="en-US" sz="1800" dirty="0">
                <a:latin typeface="Consolas" panose="020B0609020204030204" pitchFamily="49" charset="0"/>
              </a:rPr>
              <a:t>/generators/dsagen2/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	    </a:t>
            </a:r>
            <a:r>
              <a:rPr lang="en-US" dirty="0" err="1">
                <a:latin typeface="Consolas" panose="020B0609020204030204" pitchFamily="49" charset="0"/>
              </a:rPr>
              <a:t>src</a:t>
            </a:r>
            <a:r>
              <a:rPr lang="en-US" dirty="0">
                <a:latin typeface="Consolas" panose="020B0609020204030204" pitchFamily="49" charset="0"/>
              </a:rPr>
              <a:t>/main/</a:t>
            </a:r>
            <a:r>
              <a:rPr lang="en-US" dirty="0" err="1">
                <a:latin typeface="Consolas" panose="020B0609020204030204" pitchFamily="49" charset="0"/>
              </a:rPr>
              <a:t>scala</a:t>
            </a:r>
            <a:r>
              <a:rPr lang="en-US" dirty="0">
                <a:latin typeface="Consolas" panose="020B0609020204030204" pitchFamily="49" charset="0"/>
              </a:rPr>
              <a:t>/dsagen2/top/example</a:t>
            </a:r>
            <a:endParaRPr lang="en-US" sz="1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1468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1EC7D-9D2D-87FD-EA7A-2892605EC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Hand-on Exercise (30 min)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D0560-5F66-3558-1AA0-9C44439AE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19765"/>
          </a:xfrm>
        </p:spPr>
        <p:txBody>
          <a:bodyPr>
            <a:normAutofit/>
          </a:bodyPr>
          <a:lstStyle/>
          <a:p>
            <a:r>
              <a:rPr lang="en-US" dirty="0"/>
              <a:t>Build a Demo DSA and Compile to RTL Simulation File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0B145D-F700-8BDC-7C19-D9EC213206D4}"/>
              </a:ext>
            </a:extLst>
          </p:cNvPr>
          <p:cNvSpPr txBox="1"/>
          <p:nvPr/>
        </p:nvSpPr>
        <p:spPr>
          <a:xfrm>
            <a:off x="838200" y="4422976"/>
            <a:ext cx="9167605" cy="12187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Compile to </a:t>
            </a:r>
            <a:r>
              <a:rPr lang="en-US" sz="2800" dirty="0" err="1"/>
              <a:t>Verilator</a:t>
            </a:r>
            <a:r>
              <a:rPr lang="en-US" sz="2800" dirty="0"/>
              <a:t>/VCS Simulation File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$ cd $SS/</a:t>
            </a:r>
            <a:r>
              <a:rPr lang="en-US" sz="2400" dirty="0" err="1"/>
              <a:t>chipyard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$ make -C sims/</a:t>
            </a:r>
            <a:r>
              <a:rPr lang="en-US" sz="2400" dirty="0" err="1"/>
              <a:t>verilator</a:t>
            </a:r>
            <a:r>
              <a:rPr lang="en-US" sz="2400" dirty="0"/>
              <a:t> CONFIG=</a:t>
            </a:r>
            <a:r>
              <a:rPr lang="en-US" sz="2400" dirty="0" err="1"/>
              <a:t>DemoDSARocketConfig</a:t>
            </a:r>
            <a:endParaRPr lang="en-US" sz="2400" dirty="0"/>
          </a:p>
        </p:txBody>
      </p:sp>
      <p:pic>
        <p:nvPicPr>
          <p:cNvPr id="4" name="Graphic 3" descr="Gears outline">
            <a:extLst>
              <a:ext uri="{FF2B5EF4-FFF2-40B4-BE49-F238E27FC236}">
                <a16:creationId xmlns:a16="http://schemas.microsoft.com/office/drawing/2014/main" id="{AF741DFD-52BE-5A09-D3B1-FA379F158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2390" y="2645390"/>
            <a:ext cx="1567219" cy="156721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2D59E-38A4-804A-75DB-FFD8CF288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711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1EC7D-9D2D-87FD-EA7A-2892605EC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Hand-on Exercise (30 min)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D0560-5F66-3558-1AA0-9C44439AE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19765"/>
          </a:xfrm>
        </p:spPr>
        <p:txBody>
          <a:bodyPr>
            <a:normAutofit/>
          </a:bodyPr>
          <a:lstStyle/>
          <a:p>
            <a:r>
              <a:rPr lang="en-US" dirty="0"/>
              <a:t>Build a 7x5 Mesh CGRA and Compile to RTL Simulation File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0B145D-F700-8BDC-7C19-D9EC213206D4}"/>
              </a:ext>
            </a:extLst>
          </p:cNvPr>
          <p:cNvSpPr txBox="1"/>
          <p:nvPr/>
        </p:nvSpPr>
        <p:spPr>
          <a:xfrm>
            <a:off x="838200" y="4422976"/>
            <a:ext cx="9167605" cy="12187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Compile to </a:t>
            </a:r>
            <a:r>
              <a:rPr lang="en-US" sz="2800" dirty="0" err="1"/>
              <a:t>Verilator</a:t>
            </a:r>
            <a:r>
              <a:rPr lang="en-US" sz="2800" dirty="0"/>
              <a:t> Simulation File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$ cd $SS/</a:t>
            </a:r>
            <a:r>
              <a:rPr lang="en-US" sz="2400" dirty="0" err="1"/>
              <a:t>chipyard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$ make -C sims/</a:t>
            </a:r>
            <a:r>
              <a:rPr lang="en-US" sz="2400" dirty="0" err="1"/>
              <a:t>verilator</a:t>
            </a:r>
            <a:r>
              <a:rPr lang="en-US" sz="2400" dirty="0"/>
              <a:t> CONFIG=</a:t>
            </a:r>
            <a:r>
              <a:rPr lang="en-US" sz="2400" dirty="0" err="1"/>
              <a:t>MeshDSARocketConfig</a:t>
            </a:r>
            <a:endParaRPr lang="en-US" sz="2400" dirty="0"/>
          </a:p>
        </p:txBody>
      </p:sp>
      <p:pic>
        <p:nvPicPr>
          <p:cNvPr id="4" name="Graphic 3" descr="Gears outline">
            <a:extLst>
              <a:ext uri="{FF2B5EF4-FFF2-40B4-BE49-F238E27FC236}">
                <a16:creationId xmlns:a16="http://schemas.microsoft.com/office/drawing/2014/main" id="{AF741DFD-52BE-5A09-D3B1-FA379F158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2390" y="2645390"/>
            <a:ext cx="1567219" cy="156721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9B4D8-8915-7180-F663-9F83CD46F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291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0E9D3-EDC9-1598-EF04-4C5C61351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499"/>
          </a:xfrm>
        </p:spPr>
        <p:txBody>
          <a:bodyPr>
            <a:normAutofit/>
          </a:bodyPr>
          <a:lstStyle/>
          <a:p>
            <a:r>
              <a:rPr lang="en-US" sz="5400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8C047-5313-BBB8-3DC6-B242544B1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938"/>
            <a:ext cx="10515600" cy="5505061"/>
          </a:xfrm>
        </p:spPr>
        <p:txBody>
          <a:bodyPr>
            <a:normAutofit lnSpcReduction="10000"/>
          </a:bodyPr>
          <a:lstStyle/>
          <a:p>
            <a:r>
              <a:rPr lang="en-US" altLang="zh-CN" sz="3600" dirty="0"/>
              <a:t>Micro-architecture Overview (30 min)</a:t>
            </a:r>
          </a:p>
          <a:p>
            <a:pPr lvl="1"/>
            <a:r>
              <a:rPr lang="en-US" sz="3200" dirty="0"/>
              <a:t>Stream Dispatcher</a:t>
            </a:r>
          </a:p>
          <a:p>
            <a:pPr lvl="1"/>
            <a:r>
              <a:rPr lang="en-US" sz="3200" dirty="0"/>
              <a:t>Spatial Memory System &amp; Sync. System</a:t>
            </a:r>
          </a:p>
          <a:p>
            <a:pPr lvl="1"/>
            <a:r>
              <a:rPr lang="en-US" sz="3200" dirty="0"/>
              <a:t>Spatial Compute System</a:t>
            </a:r>
          </a:p>
          <a:p>
            <a:r>
              <a:rPr lang="en-US" sz="3600" dirty="0"/>
              <a:t>Coffee Break (30 min)</a:t>
            </a:r>
          </a:p>
          <a:p>
            <a:r>
              <a:rPr lang="en-US" sz="3600" dirty="0"/>
              <a:t>Hand-on: Compose Your Own DSA (30 min)</a:t>
            </a:r>
          </a:p>
          <a:p>
            <a:pPr lvl="1"/>
            <a:r>
              <a:rPr lang="en-US" sz="3200" dirty="0"/>
              <a:t>Architecture Description Graph (ADG)</a:t>
            </a:r>
          </a:p>
          <a:p>
            <a:pPr lvl="1"/>
            <a:r>
              <a:rPr lang="en-US" sz="3200" dirty="0"/>
              <a:t>Using our own DSA by using Domain-specific Language</a:t>
            </a:r>
          </a:p>
          <a:p>
            <a:r>
              <a:rPr lang="en-US" sz="3600" b="1" dirty="0"/>
              <a:t>Hard-on: RTL &amp; FPGA Simulation (15 min)</a:t>
            </a:r>
          </a:p>
          <a:p>
            <a:pPr lvl="1"/>
            <a:r>
              <a:rPr lang="en-US" sz="3200" b="1" dirty="0"/>
              <a:t>How to do RTL simulation with customized ISA</a:t>
            </a:r>
          </a:p>
          <a:p>
            <a:pPr lvl="1"/>
            <a:r>
              <a:rPr lang="en-US" sz="3200" b="1" dirty="0"/>
              <a:t>Understand the simulation log and FPGA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CEE63-378C-3D3E-90EE-9AF6759AD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551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15DF1-A11C-3D43-D358-D4A0F0EBB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Unit Test DSAGEN generated accelerator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B1949-E9F1-3861-D7D0-B55DD0ECC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703" y="3889123"/>
            <a:ext cx="10462591" cy="275738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Compile all test binaries</a:t>
            </a:r>
          </a:p>
          <a:p>
            <a:pPr marL="0" indent="0">
              <a:buNone/>
            </a:pPr>
            <a:r>
              <a:rPr lang="en-US" dirty="0"/>
              <a:t>	$ cd $SS/</a:t>
            </a:r>
            <a:r>
              <a:rPr lang="en-US" dirty="0" err="1"/>
              <a:t>chipyard</a:t>
            </a:r>
            <a:r>
              <a:rPr lang="en-US" dirty="0"/>
              <a:t>/generators/dsagen2</a:t>
            </a:r>
          </a:p>
          <a:p>
            <a:pPr marL="0" indent="0">
              <a:buNone/>
            </a:pPr>
            <a:r>
              <a:rPr lang="en-US" dirty="0"/>
              <a:t>	$ make ADG=&lt;The ADG we just </a:t>
            </a:r>
            <a:r>
              <a:rPr lang="en-US" dirty="0" err="1"/>
              <a:t>built.json</a:t>
            </a:r>
            <a:r>
              <a:rPr lang="en-US" dirty="0"/>
              <a:t>&gt; compile-</a:t>
            </a:r>
            <a:r>
              <a:rPr lang="en-US" dirty="0" err="1"/>
              <a:t>microbench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$ cd </a:t>
            </a:r>
            <a:r>
              <a:rPr lang="en-US" dirty="0" err="1"/>
              <a:t>adg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$ python3 $SS/scripts/sched_visualization.py Mesh7x5-Full64-Full7I5O.json</a:t>
            </a:r>
          </a:p>
          <a:p>
            <a:pPr marL="0" indent="0">
              <a:buNone/>
            </a:pPr>
            <a:r>
              <a:rPr lang="en-US" b="1" dirty="0"/>
              <a:t> Run all unit tests</a:t>
            </a:r>
          </a:p>
          <a:p>
            <a:pPr marL="0" indent="0">
              <a:buNone/>
            </a:pPr>
            <a:r>
              <a:rPr lang="en-US" dirty="0"/>
              <a:t>	$ cd $SS/</a:t>
            </a:r>
            <a:r>
              <a:rPr lang="en-US" dirty="0" err="1"/>
              <a:t>chipyard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$ make -C sims/</a:t>
            </a:r>
            <a:r>
              <a:rPr lang="en-US" dirty="0" err="1"/>
              <a:t>verilator</a:t>
            </a:r>
            <a:r>
              <a:rPr lang="en-US" dirty="0"/>
              <a:t> CONFIG=</a:t>
            </a:r>
            <a:r>
              <a:rPr lang="en-US" dirty="0" err="1"/>
              <a:t>MeshDSARocketConfig</a:t>
            </a:r>
            <a:r>
              <a:rPr lang="en-US" dirty="0"/>
              <a:t> </a:t>
            </a:r>
            <a:r>
              <a:rPr lang="en-US" b="1" dirty="0"/>
              <a:t>ss-run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phic 4" descr="Gears outline">
            <a:extLst>
              <a:ext uri="{FF2B5EF4-FFF2-40B4-BE49-F238E27FC236}">
                <a16:creationId xmlns:a16="http://schemas.microsoft.com/office/drawing/2014/main" id="{25D2F820-8A1B-B03B-BEA9-570B771B7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2390" y="1861781"/>
            <a:ext cx="1567219" cy="15672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D5FB6-C613-13E1-89E3-815D65FE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38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32D0D4-CFCF-CFAC-6B97-849705A8F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5612" y="1371442"/>
            <a:ext cx="4267130" cy="300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2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15DF1-A11C-3D43-D358-D4A0F0EBB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Unit Test DSAGEN generated accelerator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B1949-E9F1-3861-D7D0-B55DD0ECC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703" y="3889123"/>
            <a:ext cx="10462591" cy="275738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Compile all test binaries</a:t>
            </a:r>
          </a:p>
          <a:p>
            <a:pPr marL="0" indent="0">
              <a:buNone/>
            </a:pPr>
            <a:r>
              <a:rPr lang="en-US" dirty="0"/>
              <a:t>	$ cd $SS/</a:t>
            </a:r>
            <a:r>
              <a:rPr lang="en-US" dirty="0" err="1"/>
              <a:t>chipyard</a:t>
            </a:r>
            <a:r>
              <a:rPr lang="en-US" dirty="0"/>
              <a:t>/generators/dsagen2</a:t>
            </a:r>
          </a:p>
          <a:p>
            <a:pPr marL="0" indent="0">
              <a:buNone/>
            </a:pPr>
            <a:r>
              <a:rPr lang="en-US" dirty="0"/>
              <a:t>	$ make ADG=&lt;The ADG we just </a:t>
            </a:r>
            <a:r>
              <a:rPr lang="en-US" dirty="0" err="1"/>
              <a:t>built.json</a:t>
            </a:r>
            <a:r>
              <a:rPr lang="en-US" dirty="0"/>
              <a:t>&gt; compile-</a:t>
            </a:r>
            <a:r>
              <a:rPr lang="en-US" dirty="0" err="1"/>
              <a:t>microbench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$ cd </a:t>
            </a:r>
            <a:r>
              <a:rPr lang="en-US" dirty="0" err="1"/>
              <a:t>adg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$ python3 $SS/scripts/sched_visualization.py Mesh7x5-Full64-Full7I5O.json</a:t>
            </a:r>
          </a:p>
          <a:p>
            <a:pPr marL="0" indent="0">
              <a:buNone/>
            </a:pPr>
            <a:r>
              <a:rPr lang="en-US" b="1" dirty="0"/>
              <a:t> Run all unit tests</a:t>
            </a:r>
          </a:p>
          <a:p>
            <a:pPr marL="0" indent="0">
              <a:buNone/>
            </a:pPr>
            <a:r>
              <a:rPr lang="en-US" dirty="0"/>
              <a:t>	$ cd $SS/</a:t>
            </a:r>
            <a:r>
              <a:rPr lang="en-US" dirty="0" err="1"/>
              <a:t>chipyard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$ make -C sims/</a:t>
            </a:r>
            <a:r>
              <a:rPr lang="en-US" dirty="0" err="1"/>
              <a:t>verilator</a:t>
            </a:r>
            <a:r>
              <a:rPr lang="en-US" dirty="0"/>
              <a:t> CONFIG=</a:t>
            </a:r>
            <a:r>
              <a:rPr lang="en-US" dirty="0" err="1"/>
              <a:t>MeshDSARocketConfig</a:t>
            </a:r>
            <a:r>
              <a:rPr lang="en-US" dirty="0"/>
              <a:t> </a:t>
            </a:r>
            <a:r>
              <a:rPr lang="en-US" b="1" dirty="0"/>
              <a:t>ss-run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phic 4" descr="Gears outline">
            <a:extLst>
              <a:ext uri="{FF2B5EF4-FFF2-40B4-BE49-F238E27FC236}">
                <a16:creationId xmlns:a16="http://schemas.microsoft.com/office/drawing/2014/main" id="{25D2F820-8A1B-B03B-BEA9-570B771B7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2390" y="1861781"/>
            <a:ext cx="1567219" cy="15672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D5FB6-C613-13E1-89E3-815D65FE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39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DA3876-6C5D-362C-BBB8-E63C99C95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902" y="1596284"/>
            <a:ext cx="3505645" cy="2947130"/>
          </a:xfrm>
          <a:prstGeom prst="rect">
            <a:avLst/>
          </a:prstGeom>
        </p:spPr>
      </p:pic>
      <p:sp>
        <p:nvSpPr>
          <p:cNvPr id="7" name="Google Shape;909;p32">
            <a:extLst>
              <a:ext uri="{FF2B5EF4-FFF2-40B4-BE49-F238E27FC236}">
                <a16:creationId xmlns:a16="http://schemas.microsoft.com/office/drawing/2014/main" id="{48071C17-62E5-1658-83EC-6A3DB6F5BFF7}"/>
              </a:ext>
            </a:extLst>
          </p:cNvPr>
          <p:cNvSpPr txBox="1"/>
          <p:nvPr/>
        </p:nvSpPr>
        <p:spPr>
          <a:xfrm>
            <a:off x="8437246" y="1196084"/>
            <a:ext cx="117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DMA</a:t>
            </a:r>
            <a:endParaRPr/>
          </a:p>
        </p:txBody>
      </p:sp>
      <p:cxnSp>
        <p:nvCxnSpPr>
          <p:cNvPr id="8" name="Google Shape;915;p32">
            <a:extLst>
              <a:ext uri="{FF2B5EF4-FFF2-40B4-BE49-F238E27FC236}">
                <a16:creationId xmlns:a16="http://schemas.microsoft.com/office/drawing/2014/main" id="{2B40C764-8A6D-EECC-58F3-ADC90FFFF2BE}"/>
              </a:ext>
            </a:extLst>
          </p:cNvPr>
          <p:cNvCxnSpPr/>
          <p:nvPr/>
        </p:nvCxnSpPr>
        <p:spPr>
          <a:xfrm flipH="1">
            <a:off x="8592196" y="1528034"/>
            <a:ext cx="136800" cy="20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Google Shape;908;p32">
            <a:extLst>
              <a:ext uri="{FF2B5EF4-FFF2-40B4-BE49-F238E27FC236}">
                <a16:creationId xmlns:a16="http://schemas.microsoft.com/office/drawing/2014/main" id="{162753ED-B4F4-4386-5321-7C204FB212C1}"/>
              </a:ext>
            </a:extLst>
          </p:cNvPr>
          <p:cNvSpPr txBox="1"/>
          <p:nvPr/>
        </p:nvSpPr>
        <p:spPr>
          <a:xfrm>
            <a:off x="7135459" y="1281026"/>
            <a:ext cx="12885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Scratchpad</a:t>
            </a:r>
            <a:endParaRPr/>
          </a:p>
        </p:txBody>
      </p:sp>
      <p:cxnSp>
        <p:nvCxnSpPr>
          <p:cNvPr id="10" name="Google Shape;914;p32">
            <a:extLst>
              <a:ext uri="{FF2B5EF4-FFF2-40B4-BE49-F238E27FC236}">
                <a16:creationId xmlns:a16="http://schemas.microsoft.com/office/drawing/2014/main" id="{274DF51C-0F72-EEB3-F4A1-09AF5F86A987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7779726" y="1742661"/>
            <a:ext cx="438988" cy="33352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" name="Google Shape;905;p32">
            <a:extLst>
              <a:ext uri="{FF2B5EF4-FFF2-40B4-BE49-F238E27FC236}">
                <a16:creationId xmlns:a16="http://schemas.microsoft.com/office/drawing/2014/main" id="{4F6B5733-C93A-3D10-E01A-6AB47222B0DA}"/>
              </a:ext>
            </a:extLst>
          </p:cNvPr>
          <p:cNvSpPr txBox="1"/>
          <p:nvPr/>
        </p:nvSpPr>
        <p:spPr>
          <a:xfrm>
            <a:off x="6316718" y="3429000"/>
            <a:ext cx="182894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Input Ports</a:t>
            </a:r>
            <a:endParaRPr dirty="0"/>
          </a:p>
        </p:txBody>
      </p:sp>
      <p:cxnSp>
        <p:nvCxnSpPr>
          <p:cNvPr id="14" name="Google Shape;916;p32">
            <a:extLst>
              <a:ext uri="{FF2B5EF4-FFF2-40B4-BE49-F238E27FC236}">
                <a16:creationId xmlns:a16="http://schemas.microsoft.com/office/drawing/2014/main" id="{F09A9EE8-4C49-E9B5-7D54-66CE424C1BF2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7231191" y="2921847"/>
            <a:ext cx="1069926" cy="50715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" name="Google Shape;905;p32">
            <a:extLst>
              <a:ext uri="{FF2B5EF4-FFF2-40B4-BE49-F238E27FC236}">
                <a16:creationId xmlns:a16="http://schemas.microsoft.com/office/drawing/2014/main" id="{BEE1B34B-D209-1F8B-E994-619DE6EC0B20}"/>
              </a:ext>
            </a:extLst>
          </p:cNvPr>
          <p:cNvSpPr txBox="1"/>
          <p:nvPr/>
        </p:nvSpPr>
        <p:spPr>
          <a:xfrm>
            <a:off x="10412821" y="1158876"/>
            <a:ext cx="182894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Output Ports</a:t>
            </a:r>
            <a:endParaRPr dirty="0"/>
          </a:p>
        </p:txBody>
      </p:sp>
      <p:cxnSp>
        <p:nvCxnSpPr>
          <p:cNvPr id="17" name="Google Shape;916;p32">
            <a:extLst>
              <a:ext uri="{FF2B5EF4-FFF2-40B4-BE49-F238E27FC236}">
                <a16:creationId xmlns:a16="http://schemas.microsoft.com/office/drawing/2014/main" id="{DBCF95C0-BA27-F35E-84C3-C39BDF0AB3DD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9940907" y="1620511"/>
            <a:ext cx="1386387" cy="7017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F837845-46F9-1D47-A5FD-658CD0E1D630}"/>
              </a:ext>
            </a:extLst>
          </p:cNvPr>
          <p:cNvSpPr/>
          <p:nvPr/>
        </p:nvSpPr>
        <p:spPr>
          <a:xfrm>
            <a:off x="8827280" y="2446914"/>
            <a:ext cx="2557393" cy="2165953"/>
          </a:xfrm>
          <a:custGeom>
            <a:avLst/>
            <a:gdLst>
              <a:gd name="connsiteX0" fmla="*/ 551705 w 2557393"/>
              <a:gd name="connsiteY0" fmla="*/ 541488 h 2165953"/>
              <a:gd name="connsiteX1" fmla="*/ 551705 w 2557393"/>
              <a:gd name="connsiteY1" fmla="*/ 541488 h 2165953"/>
              <a:gd name="connsiteX2" fmla="*/ 383129 w 2557393"/>
              <a:gd name="connsiteY2" fmla="*/ 607897 h 2165953"/>
              <a:gd name="connsiteX3" fmla="*/ 362695 w 2557393"/>
              <a:gd name="connsiteY3" fmla="*/ 633439 h 2165953"/>
              <a:gd name="connsiteX4" fmla="*/ 260528 w 2557393"/>
              <a:gd name="connsiteY4" fmla="*/ 822449 h 2165953"/>
              <a:gd name="connsiteX5" fmla="*/ 163469 w 2557393"/>
              <a:gd name="connsiteY5" fmla="*/ 960375 h 2165953"/>
              <a:gd name="connsiteX6" fmla="*/ 91951 w 2557393"/>
              <a:gd name="connsiteY6" fmla="*/ 1195361 h 2165953"/>
              <a:gd name="connsiteX7" fmla="*/ 25542 w 2557393"/>
              <a:gd name="connsiteY7" fmla="*/ 1358829 h 2165953"/>
              <a:gd name="connsiteX8" fmla="*/ 5109 w 2557393"/>
              <a:gd name="connsiteY8" fmla="*/ 1573381 h 2165953"/>
              <a:gd name="connsiteX9" fmla="*/ 0 w 2557393"/>
              <a:gd name="connsiteY9" fmla="*/ 1629573 h 2165953"/>
              <a:gd name="connsiteX10" fmla="*/ 5109 w 2557393"/>
              <a:gd name="connsiteY10" fmla="*/ 1818583 h 2165953"/>
              <a:gd name="connsiteX11" fmla="*/ 15326 w 2557393"/>
              <a:gd name="connsiteY11" fmla="*/ 1900317 h 2165953"/>
              <a:gd name="connsiteX12" fmla="*/ 35759 w 2557393"/>
              <a:gd name="connsiteY12" fmla="*/ 1956509 h 2165953"/>
              <a:gd name="connsiteX13" fmla="*/ 56193 w 2557393"/>
              <a:gd name="connsiteY13" fmla="*/ 1987160 h 2165953"/>
              <a:gd name="connsiteX14" fmla="*/ 224769 w 2557393"/>
              <a:gd name="connsiteY14" fmla="*/ 2119978 h 2165953"/>
              <a:gd name="connsiteX15" fmla="*/ 352479 w 2557393"/>
              <a:gd name="connsiteY15" fmla="*/ 2165953 h 2165953"/>
              <a:gd name="connsiteX16" fmla="*/ 521055 w 2557393"/>
              <a:gd name="connsiteY16" fmla="*/ 2160845 h 2165953"/>
              <a:gd name="connsiteX17" fmla="*/ 924617 w 2557393"/>
              <a:gd name="connsiteY17" fmla="*/ 2145520 h 2165953"/>
              <a:gd name="connsiteX18" fmla="*/ 1026785 w 2557393"/>
              <a:gd name="connsiteY18" fmla="*/ 2155736 h 2165953"/>
              <a:gd name="connsiteX19" fmla="*/ 1220903 w 2557393"/>
              <a:gd name="connsiteY19" fmla="*/ 2114869 h 2165953"/>
              <a:gd name="connsiteX20" fmla="*/ 1476322 w 2557393"/>
              <a:gd name="connsiteY20" fmla="*/ 2068894 h 2165953"/>
              <a:gd name="connsiteX21" fmla="*/ 1537623 w 2557393"/>
              <a:gd name="connsiteY21" fmla="*/ 2053569 h 2165953"/>
              <a:gd name="connsiteX22" fmla="*/ 1644899 w 2557393"/>
              <a:gd name="connsiteY22" fmla="*/ 2012702 h 2165953"/>
              <a:gd name="connsiteX23" fmla="*/ 1777717 w 2557393"/>
              <a:gd name="connsiteY23" fmla="*/ 1982051 h 2165953"/>
              <a:gd name="connsiteX24" fmla="*/ 1895209 w 2557393"/>
              <a:gd name="connsiteY24" fmla="*/ 1941184 h 2165953"/>
              <a:gd name="connsiteX25" fmla="*/ 2135303 w 2557393"/>
              <a:gd name="connsiteY25" fmla="*/ 1808366 h 2165953"/>
              <a:gd name="connsiteX26" fmla="*/ 2196604 w 2557393"/>
              <a:gd name="connsiteY26" fmla="*/ 1747066 h 2165953"/>
              <a:gd name="connsiteX27" fmla="*/ 2380505 w 2557393"/>
              <a:gd name="connsiteY27" fmla="*/ 1435455 h 2165953"/>
              <a:gd name="connsiteX28" fmla="*/ 2508215 w 2557393"/>
              <a:gd name="connsiteY28" fmla="*/ 1052326 h 2165953"/>
              <a:gd name="connsiteX29" fmla="*/ 2554190 w 2557393"/>
              <a:gd name="connsiteY29" fmla="*/ 863316 h 2165953"/>
              <a:gd name="connsiteX30" fmla="*/ 2528648 w 2557393"/>
              <a:gd name="connsiteY30" fmla="*/ 633439 h 2165953"/>
              <a:gd name="connsiteX31" fmla="*/ 2503107 w 2557393"/>
              <a:gd name="connsiteY31" fmla="*/ 597680 h 2165953"/>
              <a:gd name="connsiteX32" fmla="*/ 2298771 w 2557393"/>
              <a:gd name="connsiteY32" fmla="*/ 449537 h 2165953"/>
              <a:gd name="connsiteX33" fmla="*/ 2038244 w 2557393"/>
              <a:gd name="connsiteY33" fmla="*/ 199227 h 2165953"/>
              <a:gd name="connsiteX34" fmla="*/ 1905426 w 2557393"/>
              <a:gd name="connsiteY34" fmla="*/ 97059 h 2165953"/>
              <a:gd name="connsiteX35" fmla="*/ 1762392 w 2557393"/>
              <a:gd name="connsiteY35" fmla="*/ 45975 h 2165953"/>
              <a:gd name="connsiteX36" fmla="*/ 1701091 w 2557393"/>
              <a:gd name="connsiteY36" fmla="*/ 30650 h 2165953"/>
              <a:gd name="connsiteX37" fmla="*/ 1476322 w 2557393"/>
              <a:gd name="connsiteY37" fmla="*/ 15325 h 2165953"/>
              <a:gd name="connsiteX38" fmla="*/ 1266879 w 2557393"/>
              <a:gd name="connsiteY38" fmla="*/ 0 h 2165953"/>
              <a:gd name="connsiteX39" fmla="*/ 1001243 w 2557393"/>
              <a:gd name="connsiteY39" fmla="*/ 66409 h 2165953"/>
              <a:gd name="connsiteX40" fmla="*/ 832666 w 2557393"/>
              <a:gd name="connsiteY40" fmla="*/ 91951 h 2165953"/>
              <a:gd name="connsiteX41" fmla="*/ 812233 w 2557393"/>
              <a:gd name="connsiteY41" fmla="*/ 102168 h 2165953"/>
              <a:gd name="connsiteX42" fmla="*/ 735607 w 2557393"/>
              <a:gd name="connsiteY42" fmla="*/ 234985 h 2165953"/>
              <a:gd name="connsiteX43" fmla="*/ 710065 w 2557393"/>
              <a:gd name="connsiteY43" fmla="*/ 280961 h 2165953"/>
              <a:gd name="connsiteX44" fmla="*/ 684523 w 2557393"/>
              <a:gd name="connsiteY44" fmla="*/ 337153 h 2165953"/>
              <a:gd name="connsiteX45" fmla="*/ 653873 w 2557393"/>
              <a:gd name="connsiteY45" fmla="*/ 367803 h 2165953"/>
              <a:gd name="connsiteX46" fmla="*/ 618114 w 2557393"/>
              <a:gd name="connsiteY46" fmla="*/ 413779 h 2165953"/>
              <a:gd name="connsiteX47" fmla="*/ 582356 w 2557393"/>
              <a:gd name="connsiteY47" fmla="*/ 439321 h 2165953"/>
              <a:gd name="connsiteX48" fmla="*/ 567031 w 2557393"/>
              <a:gd name="connsiteY48" fmla="*/ 459754 h 2165953"/>
              <a:gd name="connsiteX49" fmla="*/ 536380 w 2557393"/>
              <a:gd name="connsiteY49" fmla="*/ 490404 h 2165953"/>
              <a:gd name="connsiteX50" fmla="*/ 515947 w 2557393"/>
              <a:gd name="connsiteY50" fmla="*/ 556813 h 2165953"/>
              <a:gd name="connsiteX51" fmla="*/ 515947 w 2557393"/>
              <a:gd name="connsiteY51" fmla="*/ 577247 h 216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557393" h="2165953">
                <a:moveTo>
                  <a:pt x="551705" y="541488"/>
                </a:moveTo>
                <a:lnTo>
                  <a:pt x="551705" y="541488"/>
                </a:lnTo>
                <a:cubicBezTo>
                  <a:pt x="475739" y="560480"/>
                  <a:pt x="464747" y="558926"/>
                  <a:pt x="383129" y="607897"/>
                </a:cubicBezTo>
                <a:cubicBezTo>
                  <a:pt x="373779" y="613507"/>
                  <a:pt x="368105" y="623972"/>
                  <a:pt x="362695" y="633439"/>
                </a:cubicBezTo>
                <a:cubicBezTo>
                  <a:pt x="327162" y="695621"/>
                  <a:pt x="296061" y="760267"/>
                  <a:pt x="260528" y="822449"/>
                </a:cubicBezTo>
                <a:cubicBezTo>
                  <a:pt x="209045" y="912545"/>
                  <a:pt x="215209" y="901243"/>
                  <a:pt x="163469" y="960375"/>
                </a:cubicBezTo>
                <a:cubicBezTo>
                  <a:pt x="139630" y="1038704"/>
                  <a:pt x="125204" y="1120542"/>
                  <a:pt x="91951" y="1195361"/>
                </a:cubicBezTo>
                <a:cubicBezTo>
                  <a:pt x="40803" y="1310444"/>
                  <a:pt x="62365" y="1255725"/>
                  <a:pt x="25542" y="1358829"/>
                </a:cubicBezTo>
                <a:cubicBezTo>
                  <a:pt x="18731" y="1430346"/>
                  <a:pt x="11857" y="1501858"/>
                  <a:pt x="5109" y="1573381"/>
                </a:cubicBezTo>
                <a:cubicBezTo>
                  <a:pt x="3343" y="1592106"/>
                  <a:pt x="0" y="1629573"/>
                  <a:pt x="0" y="1629573"/>
                </a:cubicBezTo>
                <a:cubicBezTo>
                  <a:pt x="1703" y="1692576"/>
                  <a:pt x="2429" y="1755614"/>
                  <a:pt x="5109" y="1818583"/>
                </a:cubicBezTo>
                <a:cubicBezTo>
                  <a:pt x="5432" y="1826177"/>
                  <a:pt x="10923" y="1885347"/>
                  <a:pt x="15326" y="1900317"/>
                </a:cubicBezTo>
                <a:cubicBezTo>
                  <a:pt x="20950" y="1919438"/>
                  <a:pt x="27273" y="1938475"/>
                  <a:pt x="35759" y="1956509"/>
                </a:cubicBezTo>
                <a:cubicBezTo>
                  <a:pt x="40987" y="1967620"/>
                  <a:pt x="46905" y="1979127"/>
                  <a:pt x="56193" y="1987160"/>
                </a:cubicBezTo>
                <a:cubicBezTo>
                  <a:pt x="110301" y="2033957"/>
                  <a:pt x="159229" y="2091305"/>
                  <a:pt x="224769" y="2119978"/>
                </a:cubicBezTo>
                <a:cubicBezTo>
                  <a:pt x="320886" y="2162028"/>
                  <a:pt x="277473" y="2149285"/>
                  <a:pt x="352479" y="2165953"/>
                </a:cubicBezTo>
                <a:lnTo>
                  <a:pt x="521055" y="2160845"/>
                </a:lnTo>
                <a:cubicBezTo>
                  <a:pt x="655587" y="2156040"/>
                  <a:pt x="790006" y="2146880"/>
                  <a:pt x="924617" y="2145520"/>
                </a:cubicBezTo>
                <a:cubicBezTo>
                  <a:pt x="958841" y="2145174"/>
                  <a:pt x="992729" y="2152331"/>
                  <a:pt x="1026785" y="2155736"/>
                </a:cubicBezTo>
                <a:lnTo>
                  <a:pt x="1220903" y="2114869"/>
                </a:lnTo>
                <a:cubicBezTo>
                  <a:pt x="1481445" y="2064442"/>
                  <a:pt x="1201107" y="2126834"/>
                  <a:pt x="1476322" y="2068894"/>
                </a:cubicBezTo>
                <a:cubicBezTo>
                  <a:pt x="1496933" y="2064555"/>
                  <a:pt x="1517641" y="2060230"/>
                  <a:pt x="1537623" y="2053569"/>
                </a:cubicBezTo>
                <a:cubicBezTo>
                  <a:pt x="1573925" y="2041468"/>
                  <a:pt x="1608226" y="2023626"/>
                  <a:pt x="1644899" y="2012702"/>
                </a:cubicBezTo>
                <a:cubicBezTo>
                  <a:pt x="1688444" y="1999731"/>
                  <a:pt x="1734029" y="1994533"/>
                  <a:pt x="1777717" y="1982051"/>
                </a:cubicBezTo>
                <a:cubicBezTo>
                  <a:pt x="1817587" y="1970659"/>
                  <a:pt x="1857060" y="1957433"/>
                  <a:pt x="1895209" y="1941184"/>
                </a:cubicBezTo>
                <a:cubicBezTo>
                  <a:pt x="1977664" y="1906065"/>
                  <a:pt x="2064822" y="1866261"/>
                  <a:pt x="2135303" y="1808366"/>
                </a:cubicBezTo>
                <a:cubicBezTo>
                  <a:pt x="2157633" y="1790024"/>
                  <a:pt x="2179554" y="1770397"/>
                  <a:pt x="2196604" y="1747066"/>
                </a:cubicBezTo>
                <a:cubicBezTo>
                  <a:pt x="2272263" y="1643533"/>
                  <a:pt x="2332887" y="1550741"/>
                  <a:pt x="2380505" y="1435455"/>
                </a:cubicBezTo>
                <a:cubicBezTo>
                  <a:pt x="2410828" y="1362040"/>
                  <a:pt x="2503442" y="1077385"/>
                  <a:pt x="2508215" y="1052326"/>
                </a:cubicBezTo>
                <a:cubicBezTo>
                  <a:pt x="2533989" y="917010"/>
                  <a:pt x="2517790" y="979795"/>
                  <a:pt x="2554190" y="863316"/>
                </a:cubicBezTo>
                <a:cubicBezTo>
                  <a:pt x="2546596" y="711417"/>
                  <a:pt x="2578608" y="708380"/>
                  <a:pt x="2528648" y="633439"/>
                </a:cubicBezTo>
                <a:cubicBezTo>
                  <a:pt x="2520523" y="621251"/>
                  <a:pt x="2514545" y="606830"/>
                  <a:pt x="2503107" y="597680"/>
                </a:cubicBezTo>
                <a:cubicBezTo>
                  <a:pt x="2437413" y="545125"/>
                  <a:pt x="2359437" y="507824"/>
                  <a:pt x="2298771" y="449537"/>
                </a:cubicBezTo>
                <a:lnTo>
                  <a:pt x="2038244" y="199227"/>
                </a:lnTo>
                <a:cubicBezTo>
                  <a:pt x="1997176" y="160213"/>
                  <a:pt x="1954776" y="126303"/>
                  <a:pt x="1905426" y="97059"/>
                </a:cubicBezTo>
                <a:cubicBezTo>
                  <a:pt x="1884791" y="84831"/>
                  <a:pt x="1765254" y="46834"/>
                  <a:pt x="1762392" y="45975"/>
                </a:cubicBezTo>
                <a:cubicBezTo>
                  <a:pt x="1742218" y="39923"/>
                  <a:pt x="1721983" y="33328"/>
                  <a:pt x="1701091" y="30650"/>
                </a:cubicBezTo>
                <a:cubicBezTo>
                  <a:pt x="1650521" y="24167"/>
                  <a:pt x="1536050" y="19444"/>
                  <a:pt x="1476322" y="15325"/>
                </a:cubicBezTo>
                <a:lnTo>
                  <a:pt x="1266879" y="0"/>
                </a:lnTo>
                <a:cubicBezTo>
                  <a:pt x="1162192" y="29312"/>
                  <a:pt x="1109478" y="46566"/>
                  <a:pt x="1001243" y="66409"/>
                </a:cubicBezTo>
                <a:cubicBezTo>
                  <a:pt x="945341" y="76658"/>
                  <a:pt x="888858" y="83437"/>
                  <a:pt x="832666" y="91951"/>
                </a:cubicBezTo>
                <a:cubicBezTo>
                  <a:pt x="825855" y="95357"/>
                  <a:pt x="817893" y="97074"/>
                  <a:pt x="812233" y="102168"/>
                </a:cubicBezTo>
                <a:cubicBezTo>
                  <a:pt x="769029" y="141052"/>
                  <a:pt x="763803" y="178592"/>
                  <a:pt x="735607" y="234985"/>
                </a:cubicBezTo>
                <a:cubicBezTo>
                  <a:pt x="727767" y="250666"/>
                  <a:pt x="717905" y="265280"/>
                  <a:pt x="710065" y="280961"/>
                </a:cubicBezTo>
                <a:cubicBezTo>
                  <a:pt x="691674" y="317743"/>
                  <a:pt x="731313" y="271647"/>
                  <a:pt x="684523" y="337153"/>
                </a:cubicBezTo>
                <a:cubicBezTo>
                  <a:pt x="676125" y="348910"/>
                  <a:pt x="663336" y="356884"/>
                  <a:pt x="653873" y="367803"/>
                </a:cubicBezTo>
                <a:cubicBezTo>
                  <a:pt x="641158" y="382475"/>
                  <a:pt x="631842" y="400050"/>
                  <a:pt x="618114" y="413779"/>
                </a:cubicBezTo>
                <a:cubicBezTo>
                  <a:pt x="607756" y="424137"/>
                  <a:pt x="593244" y="429522"/>
                  <a:pt x="582356" y="439321"/>
                </a:cubicBezTo>
                <a:cubicBezTo>
                  <a:pt x="576028" y="445016"/>
                  <a:pt x="572727" y="453426"/>
                  <a:pt x="567031" y="459754"/>
                </a:cubicBezTo>
                <a:cubicBezTo>
                  <a:pt x="557365" y="470494"/>
                  <a:pt x="536380" y="490404"/>
                  <a:pt x="536380" y="490404"/>
                </a:cubicBezTo>
                <a:cubicBezTo>
                  <a:pt x="526431" y="516934"/>
                  <a:pt x="518880" y="530413"/>
                  <a:pt x="515947" y="556813"/>
                </a:cubicBezTo>
                <a:cubicBezTo>
                  <a:pt x="515195" y="563583"/>
                  <a:pt x="515947" y="570436"/>
                  <a:pt x="515947" y="577247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905;p32">
            <a:extLst>
              <a:ext uri="{FF2B5EF4-FFF2-40B4-BE49-F238E27FC236}">
                <a16:creationId xmlns:a16="http://schemas.microsoft.com/office/drawing/2014/main" id="{856698D4-A289-2659-DEC9-06706418112D}"/>
              </a:ext>
            </a:extLst>
          </p:cNvPr>
          <p:cNvSpPr txBox="1"/>
          <p:nvPr/>
        </p:nvSpPr>
        <p:spPr>
          <a:xfrm>
            <a:off x="10503979" y="2159066"/>
            <a:ext cx="182894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CGRA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9013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581313-8ECF-5F0E-1967-CBEEA98252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661"/>
          <a:stretch/>
        </p:blipFill>
        <p:spPr>
          <a:xfrm>
            <a:off x="660822" y="2255398"/>
            <a:ext cx="2322701" cy="30772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065E27-2826-7BF8-F692-23B7AD5F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Before we start: DSAGEN Code Structure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94CF601-0BA9-2D53-4481-6D4309BC63E2}"/>
              </a:ext>
            </a:extLst>
          </p:cNvPr>
          <p:cNvSpPr txBox="1">
            <a:spLocks/>
          </p:cNvSpPr>
          <p:nvPr/>
        </p:nvSpPr>
        <p:spPr>
          <a:xfrm>
            <a:off x="767191" y="5642438"/>
            <a:ext cx="2322701" cy="537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source code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6E8CD50-C619-8D61-7E69-8F206FF7A08B}"/>
              </a:ext>
            </a:extLst>
          </p:cNvPr>
          <p:cNvSpPr/>
          <p:nvPr/>
        </p:nvSpPr>
        <p:spPr>
          <a:xfrm rot="10800000">
            <a:off x="2001175" y="4680470"/>
            <a:ext cx="394362" cy="3423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85A7EF1-8924-F4E7-39C8-930D6F7FD130}"/>
              </a:ext>
            </a:extLst>
          </p:cNvPr>
          <p:cNvSpPr txBox="1">
            <a:spLocks/>
          </p:cNvSpPr>
          <p:nvPr/>
        </p:nvSpPr>
        <p:spPr>
          <a:xfrm>
            <a:off x="4117083" y="6089872"/>
            <a:ext cx="2022957" cy="537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components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6EDB48-607D-BE14-0F62-FF8D51EF850B}"/>
              </a:ext>
            </a:extLst>
          </p:cNvPr>
          <p:cNvSpPr txBox="1"/>
          <p:nvPr/>
        </p:nvSpPr>
        <p:spPr>
          <a:xfrm>
            <a:off x="6712822" y="1555780"/>
            <a:ext cx="53693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Four major components:</a:t>
            </a:r>
          </a:p>
          <a:p>
            <a:r>
              <a:rPr lang="en-US" dirty="0"/>
              <a:t>comp: 	spatial computing system, CGRA</a:t>
            </a:r>
          </a:p>
          <a:p>
            <a:r>
              <a:rPr lang="en-US" dirty="0"/>
              <a:t>ctrl: 	stream management</a:t>
            </a:r>
          </a:p>
          <a:p>
            <a:r>
              <a:rPr lang="en-US" dirty="0"/>
              <a:t>mem: 	memory system, DMA, Scratchpad, etc.</a:t>
            </a:r>
          </a:p>
          <a:p>
            <a:r>
              <a:rPr lang="en-US" dirty="0"/>
              <a:t>sync: 	vector ports, data synchronization</a:t>
            </a:r>
          </a:p>
          <a:p>
            <a:endParaRPr lang="en-US" dirty="0"/>
          </a:p>
          <a:p>
            <a:r>
              <a:rPr lang="en-US" b="1" dirty="0"/>
              <a:t>Common structure:</a:t>
            </a:r>
          </a:p>
          <a:p>
            <a:r>
              <a:rPr lang="en-US" dirty="0"/>
              <a:t>bundle: IO interface definition</a:t>
            </a:r>
          </a:p>
          <a:p>
            <a:r>
              <a:rPr lang="en-US" dirty="0"/>
              <a:t>config: reconfiguration part, the “</a:t>
            </a:r>
            <a:r>
              <a:rPr lang="en-US" i="1" dirty="0"/>
              <a:t>Chisel” </a:t>
            </a:r>
            <a:r>
              <a:rPr lang="en-US" dirty="0"/>
              <a:t>part</a:t>
            </a:r>
            <a:endParaRPr lang="en-US" i="1" dirty="0"/>
          </a:p>
          <a:p>
            <a:r>
              <a:rPr lang="en-US" dirty="0"/>
              <a:t>diplomacy: parameter handshake for arbitrary topology</a:t>
            </a:r>
          </a:p>
          <a:p>
            <a:r>
              <a:rPr lang="en-US" dirty="0" err="1"/>
              <a:t>impl</a:t>
            </a:r>
            <a:r>
              <a:rPr lang="en-US" dirty="0"/>
              <a:t>: hardware implementation, the </a:t>
            </a:r>
            <a:r>
              <a:rPr lang="en-US" i="1" dirty="0"/>
              <a:t>“Verilog” </a:t>
            </a:r>
            <a:r>
              <a:rPr lang="en-US" dirty="0"/>
              <a:t>part</a:t>
            </a:r>
          </a:p>
          <a:p>
            <a:r>
              <a:rPr lang="en-US" dirty="0"/>
              <a:t>module: connect “</a:t>
            </a:r>
            <a:r>
              <a:rPr lang="en-US" i="1" dirty="0"/>
              <a:t>Chisel” </a:t>
            </a:r>
            <a:r>
              <a:rPr lang="en-US" dirty="0"/>
              <a:t>and “</a:t>
            </a:r>
            <a:r>
              <a:rPr lang="en-US" i="1" dirty="0"/>
              <a:t>Verilog” part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F3DDD624-52D1-0876-6835-2D95C99710A3}"/>
              </a:ext>
            </a:extLst>
          </p:cNvPr>
          <p:cNvSpPr/>
          <p:nvPr/>
        </p:nvSpPr>
        <p:spPr>
          <a:xfrm>
            <a:off x="3146229" y="1690688"/>
            <a:ext cx="524372" cy="4172739"/>
          </a:xfrm>
          <a:prstGeom prst="leftBrace">
            <a:avLst>
              <a:gd name="adj1" fmla="val 8333"/>
              <a:gd name="adj2" fmla="val 7523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6647D4-257C-879F-C414-5A889FFB1A4E}"/>
              </a:ext>
            </a:extLst>
          </p:cNvPr>
          <p:cNvSpPr txBox="1"/>
          <p:nvPr/>
        </p:nvSpPr>
        <p:spPr>
          <a:xfrm>
            <a:off x="6712822" y="5239425"/>
            <a:ext cx="49675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Note: The whole project is written in Chisel (Scala)</a:t>
            </a:r>
          </a:p>
          <a:p>
            <a:r>
              <a:rPr lang="en-US" i="1" dirty="0"/>
              <a:t>“Chisel”: flexible, parameterizable part of design</a:t>
            </a:r>
          </a:p>
          <a:p>
            <a:r>
              <a:rPr lang="en-US" i="1" dirty="0"/>
              <a:t>“Verilog”: static, fixed part of design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81C927-C8A9-F8FD-BCF2-A2AE62A3C3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307"/>
          <a:stretch/>
        </p:blipFill>
        <p:spPr>
          <a:xfrm>
            <a:off x="3726938" y="1403952"/>
            <a:ext cx="2577312" cy="468592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D4FFA-B047-1FF6-B068-6D9564BDC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42B266-909B-22EF-0803-D3B045F12A2D}"/>
              </a:ext>
            </a:extLst>
          </p:cNvPr>
          <p:cNvSpPr txBox="1"/>
          <p:nvPr/>
        </p:nvSpPr>
        <p:spPr>
          <a:xfrm>
            <a:off x="191244" y="1555780"/>
            <a:ext cx="32618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/>
              <a:t>Path: </a:t>
            </a:r>
            <a:r>
              <a:rPr lang="en-US" altLang="zh-CN" i="1" dirty="0" err="1"/>
              <a:t>dsa</a:t>
            </a:r>
            <a:r>
              <a:rPr lang="en-US" altLang="zh-CN" i="1" dirty="0"/>
              <a:t>-framework/</a:t>
            </a:r>
            <a:r>
              <a:rPr lang="en-US" altLang="zh-CN" i="1" dirty="0" err="1"/>
              <a:t>chipyard</a:t>
            </a:r>
            <a:r>
              <a:rPr lang="en-US" altLang="zh-CN" i="1" dirty="0"/>
              <a:t>/</a:t>
            </a:r>
          </a:p>
          <a:p>
            <a:r>
              <a:rPr lang="en-US" altLang="zh-CN" i="1" dirty="0"/>
              <a:t>	generators/dsagen2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0563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17B5F-E48A-95FC-D345-A2F42A94B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RTL Simulation for real workloads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EC689-8607-467C-84D0-51A9527B4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147302"/>
            <a:ext cx="10693641" cy="202966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/>
          <a:lstStyle/>
          <a:p>
            <a:pPr marL="0" indent="0">
              <a:buNone/>
            </a:pPr>
            <a:r>
              <a:rPr lang="en-US" b="1" dirty="0"/>
              <a:t>Simulate with RISC-V binaries (mv, </a:t>
            </a:r>
            <a:r>
              <a:rPr lang="en-US" b="1" dirty="0" err="1"/>
              <a:t>crs</a:t>
            </a:r>
            <a:r>
              <a:rPr lang="en-US" b="1" dirty="0"/>
              <a:t>) from previous session</a:t>
            </a:r>
          </a:p>
          <a:p>
            <a:pPr marL="457200" lvl="1" indent="0">
              <a:buNone/>
            </a:pPr>
            <a:r>
              <a:rPr lang="en-US" dirty="0"/>
              <a:t>$ make -C sims/</a:t>
            </a:r>
            <a:r>
              <a:rPr lang="en-US" dirty="0" err="1"/>
              <a:t>verilator</a:t>
            </a:r>
            <a:r>
              <a:rPr lang="en-US" dirty="0"/>
              <a:t> CONFIG=</a:t>
            </a:r>
            <a:r>
              <a:rPr lang="en-US" dirty="0" err="1"/>
              <a:t>MeshDSARocketConfig</a:t>
            </a:r>
            <a:r>
              <a:rPr lang="en-US" dirty="0"/>
              <a:t> BINARY=$SS/</a:t>
            </a:r>
            <a:r>
              <a:rPr lang="en-US" dirty="0" err="1"/>
              <a:t>dsa</a:t>
            </a:r>
            <a:r>
              <a:rPr lang="en-US" dirty="0"/>
              <a:t>-apps/demo/ss-</a:t>
            </a:r>
            <a:r>
              <a:rPr lang="en-US" dirty="0" err="1"/>
              <a:t>mv.riscv</a:t>
            </a:r>
            <a:r>
              <a:rPr lang="en-US" dirty="0"/>
              <a:t> run-binary-fast</a:t>
            </a:r>
          </a:p>
          <a:p>
            <a:pPr marL="457200" lvl="1" indent="0">
              <a:buNone/>
            </a:pPr>
            <a:r>
              <a:rPr lang="en-US" dirty="0"/>
              <a:t>$ make -C sims/</a:t>
            </a:r>
            <a:r>
              <a:rPr lang="en-US" dirty="0" err="1"/>
              <a:t>verilator</a:t>
            </a:r>
            <a:r>
              <a:rPr lang="en-US" dirty="0"/>
              <a:t> CONFIG=</a:t>
            </a:r>
            <a:r>
              <a:rPr lang="en-US" dirty="0" err="1"/>
              <a:t>MeshDSARocketConfig</a:t>
            </a:r>
            <a:r>
              <a:rPr lang="en-US" dirty="0"/>
              <a:t> BINARY=$SS/</a:t>
            </a:r>
            <a:r>
              <a:rPr lang="en-US" dirty="0" err="1"/>
              <a:t>dsa</a:t>
            </a:r>
            <a:r>
              <a:rPr lang="en-US" dirty="0"/>
              <a:t>-apps/demo/ss-</a:t>
            </a:r>
            <a:r>
              <a:rPr lang="en-US" dirty="0" err="1"/>
              <a:t>crs.riscv</a:t>
            </a:r>
            <a:r>
              <a:rPr lang="en-US" dirty="0"/>
              <a:t> run-binary-fast</a:t>
            </a:r>
          </a:p>
        </p:txBody>
      </p:sp>
      <p:pic>
        <p:nvPicPr>
          <p:cNvPr id="5" name="Graphic 4" descr="Gears outline">
            <a:extLst>
              <a:ext uri="{FF2B5EF4-FFF2-40B4-BE49-F238E27FC236}">
                <a16:creationId xmlns:a16="http://schemas.microsoft.com/office/drawing/2014/main" id="{EDDC3C81-874F-BF1B-60B0-EF833B91D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2390" y="1861781"/>
            <a:ext cx="1567219" cy="15672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52537-D1BB-E390-6F72-817543B36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826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6C817-CB73-E09F-A51E-CF6686936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Understand Simulation Log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25F7F2-BD30-7878-6089-D320A82EB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4489" y="2453540"/>
            <a:ext cx="6611714" cy="39146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F8C1D7-8C4F-E49F-A6D6-7F82D2CB61F9}"/>
              </a:ext>
            </a:extLst>
          </p:cNvPr>
          <p:cNvSpPr/>
          <p:nvPr/>
        </p:nvSpPr>
        <p:spPr>
          <a:xfrm>
            <a:off x="838200" y="4751762"/>
            <a:ext cx="4004292" cy="55904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FB520B-2D0B-818C-3089-0C02E97ACDFE}"/>
              </a:ext>
            </a:extLst>
          </p:cNvPr>
          <p:cNvSpPr txBox="1"/>
          <p:nvPr/>
        </p:nvSpPr>
        <p:spPr>
          <a:xfrm>
            <a:off x="838200" y="1690688"/>
            <a:ext cx="6709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&gt; </a:t>
            </a:r>
            <a:r>
              <a:rPr lang="en-US" dirty="0" err="1"/>
              <a:t>chipyard</a:t>
            </a:r>
            <a:r>
              <a:rPr lang="en-US" dirty="0"/>
              <a:t>/sims/[</a:t>
            </a:r>
            <a:r>
              <a:rPr lang="en-US" dirty="0" err="1"/>
              <a:t>vcs</a:t>
            </a:r>
            <a:r>
              <a:rPr lang="en-US" dirty="0"/>
              <a:t>/</a:t>
            </a:r>
            <a:r>
              <a:rPr lang="en-US" dirty="0" err="1"/>
              <a:t>verilator</a:t>
            </a:r>
            <a:r>
              <a:rPr lang="en-US" dirty="0"/>
              <a:t>]/output/ </a:t>
            </a:r>
            <a:r>
              <a:rPr lang="en-US" dirty="0" err="1"/>
              <a:t>MeshDSARocketConfig</a:t>
            </a:r>
            <a:r>
              <a:rPr lang="en-US" dirty="0"/>
              <a:t> /*.log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B9158C-DF41-0552-3FCE-F427151477D1}"/>
              </a:ext>
            </a:extLst>
          </p:cNvPr>
          <p:cNvSpPr/>
          <p:nvPr/>
        </p:nvSpPr>
        <p:spPr>
          <a:xfrm>
            <a:off x="7510546" y="2453540"/>
            <a:ext cx="4200808" cy="391467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92BBB1-59B2-6D5E-DA68-AD52FF25638F}"/>
              </a:ext>
            </a:extLst>
          </p:cNvPr>
          <p:cNvSpPr txBox="1"/>
          <p:nvPr/>
        </p:nvSpPr>
        <p:spPr>
          <a:xfrm>
            <a:off x="5433646" y="3126152"/>
            <a:ext cx="61091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rgbClr val="FF0000"/>
                </a:solidFill>
              </a:rPr>
              <a:t>Accelerator part finished</a:t>
            </a:r>
          </a:p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rgbClr val="FF0000"/>
                </a:solidFill>
              </a:rPr>
              <a:t>Computation is correct</a:t>
            </a:r>
          </a:p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rgbClr val="FF0000"/>
                </a:solidFill>
              </a:rPr>
              <a:t>csv, [CPU #cycle], [1st DSA #cycle], [2</a:t>
            </a:r>
            <a:r>
              <a:rPr lang="en-US" sz="2000" b="1" baseline="30000" dirty="0">
                <a:solidFill>
                  <a:srgbClr val="FF0000"/>
                </a:solidFill>
              </a:rPr>
              <a:t>nd</a:t>
            </a:r>
            <a:r>
              <a:rPr lang="en-US" sz="2000" b="1" dirty="0">
                <a:solidFill>
                  <a:srgbClr val="FF0000"/>
                </a:solidFill>
              </a:rPr>
              <a:t> DSA #cycle]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FCDB66-982C-68BC-DEE8-82DAA0394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879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6C817-CB73-E09F-A51E-CF6686936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Understand Simulation Log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25F7F2-BD30-7878-6089-D320A82EB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4489" y="2453540"/>
            <a:ext cx="6611714" cy="39309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F8C1D7-8C4F-E49F-A6D6-7F82D2CB61F9}"/>
              </a:ext>
            </a:extLst>
          </p:cNvPr>
          <p:cNvSpPr/>
          <p:nvPr/>
        </p:nvSpPr>
        <p:spPr>
          <a:xfrm>
            <a:off x="890146" y="4277312"/>
            <a:ext cx="6657141" cy="53303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FB520B-2D0B-818C-3089-0C02E97ACDFE}"/>
              </a:ext>
            </a:extLst>
          </p:cNvPr>
          <p:cNvSpPr txBox="1"/>
          <p:nvPr/>
        </p:nvSpPr>
        <p:spPr>
          <a:xfrm>
            <a:off x="838200" y="1690688"/>
            <a:ext cx="6709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&gt; </a:t>
            </a:r>
            <a:r>
              <a:rPr lang="en-US" dirty="0" err="1"/>
              <a:t>chipyard</a:t>
            </a:r>
            <a:r>
              <a:rPr lang="en-US" dirty="0"/>
              <a:t>/sims/[</a:t>
            </a:r>
            <a:r>
              <a:rPr lang="en-US" dirty="0" err="1"/>
              <a:t>vcs</a:t>
            </a:r>
            <a:r>
              <a:rPr lang="en-US" dirty="0"/>
              <a:t>/</a:t>
            </a:r>
            <a:r>
              <a:rPr lang="en-US" dirty="0" err="1"/>
              <a:t>verilator</a:t>
            </a:r>
            <a:r>
              <a:rPr lang="en-US" dirty="0"/>
              <a:t>]/output/ </a:t>
            </a:r>
            <a:r>
              <a:rPr lang="en-US" dirty="0" err="1"/>
              <a:t>MeshDSARocketConfig</a:t>
            </a:r>
            <a:r>
              <a:rPr lang="en-US" dirty="0"/>
              <a:t> /*.log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B9158C-DF41-0552-3FCE-F427151477D1}"/>
              </a:ext>
            </a:extLst>
          </p:cNvPr>
          <p:cNvSpPr/>
          <p:nvPr/>
        </p:nvSpPr>
        <p:spPr>
          <a:xfrm>
            <a:off x="7510546" y="2453540"/>
            <a:ext cx="4623672" cy="39309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92BBB1-59B2-6D5E-DA68-AD52FF25638F}"/>
              </a:ext>
            </a:extLst>
          </p:cNvPr>
          <p:cNvSpPr txBox="1"/>
          <p:nvPr/>
        </p:nvSpPr>
        <p:spPr>
          <a:xfrm>
            <a:off x="7475546" y="2692787"/>
            <a:ext cx="458933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FF0000"/>
                </a:solidFill>
              </a:rPr>
              <a:t>A #cycle breakdown</a:t>
            </a:r>
          </a:p>
          <a:p>
            <a:pPr marL="742950" lvl="1" indent="-285750">
              <a:buFontTx/>
              <a:buChar char="-"/>
            </a:pPr>
            <a:r>
              <a:rPr lang="en-US" b="1" dirty="0">
                <a:solidFill>
                  <a:srgbClr val="FF0000"/>
                </a:solidFill>
              </a:rPr>
              <a:t># configuration cycle</a:t>
            </a:r>
          </a:p>
          <a:p>
            <a:pPr marL="742950" lvl="1" indent="-285750">
              <a:buFontTx/>
              <a:buChar char="-"/>
            </a:pPr>
            <a:r>
              <a:rPr lang="en-US" b="1" dirty="0">
                <a:solidFill>
                  <a:srgbClr val="FF0000"/>
                </a:solidFill>
              </a:rPr>
              <a:t># idle cycle</a:t>
            </a:r>
          </a:p>
          <a:p>
            <a:pPr marL="742950" lvl="1" indent="-285750">
              <a:buFontTx/>
              <a:buChar char="-"/>
            </a:pPr>
            <a:r>
              <a:rPr lang="en-US" b="1" dirty="0">
                <a:solidFill>
                  <a:srgbClr val="FF0000"/>
                </a:solidFill>
              </a:rPr>
              <a:t># busy cycle</a:t>
            </a:r>
          </a:p>
          <a:p>
            <a:pPr marL="742950" lvl="1" indent="-285750">
              <a:buFontTx/>
              <a:buChar char="-"/>
            </a:pPr>
            <a:r>
              <a:rPr lang="en-US" b="1" dirty="0">
                <a:solidFill>
                  <a:srgbClr val="FF0000"/>
                </a:solidFill>
              </a:rPr>
              <a:t>...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FF0000"/>
                </a:solidFill>
              </a:rPr>
              <a:t>Full statistic header</a:t>
            </a:r>
          </a:p>
          <a:p>
            <a:pPr marL="742950" lvl="1" indent="-285750">
              <a:buFontTx/>
              <a:buChar char="-"/>
            </a:pPr>
            <a:r>
              <a:rPr lang="en-US" b="1" dirty="0" err="1">
                <a:solidFill>
                  <a:srgbClr val="FF0000"/>
                </a:solidFill>
              </a:rPr>
              <a:t>dsa</a:t>
            </a:r>
            <a:r>
              <a:rPr lang="en-US" b="1" dirty="0">
                <a:solidFill>
                  <a:srgbClr val="FF0000"/>
                </a:solidFill>
              </a:rPr>
              <a:t>-apps/compiled/Common/</a:t>
            </a:r>
            <a:r>
              <a:rPr lang="en-US" b="1" dirty="0" err="1">
                <a:solidFill>
                  <a:srgbClr val="FF0000"/>
                </a:solidFill>
              </a:rPr>
              <a:t>timing.h</a:t>
            </a:r>
            <a:endParaRPr lang="en-US" b="1" dirty="0">
              <a:solidFill>
                <a:srgbClr val="FF0000"/>
              </a:solidFill>
            </a:endParaRPr>
          </a:p>
          <a:p>
            <a:pPr marL="742950" lvl="1" indent="-285750">
              <a:buFontTx/>
              <a:buChar char="-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FF0000"/>
                </a:solidFill>
              </a:rPr>
              <a:t>Turn on debug mode</a:t>
            </a:r>
          </a:p>
          <a:p>
            <a:pPr marL="742950" lvl="1" indent="-285750">
              <a:buFontTx/>
              <a:buChar char="-"/>
            </a:pPr>
            <a:r>
              <a:rPr lang="en-US" b="1" dirty="0">
                <a:solidFill>
                  <a:srgbClr val="FF0000"/>
                </a:solidFill>
              </a:rPr>
              <a:t>`export DEBUG=1`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93A0E5-1624-688E-DBAE-48EE5C938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287" y="-54055"/>
            <a:ext cx="3942983" cy="425233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1B47B-E49D-DE20-3831-ABE12E96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1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276C5-AF32-B1CB-C2D6-958C2EAEE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FPGA Overlay Overview</a:t>
            </a:r>
          </a:p>
        </p:txBody>
      </p:sp>
      <p:sp>
        <p:nvSpPr>
          <p:cNvPr id="5" name="Flowchart: Multidocument 4">
            <a:extLst>
              <a:ext uri="{FF2B5EF4-FFF2-40B4-BE49-F238E27FC236}">
                <a16:creationId xmlns:a16="http://schemas.microsoft.com/office/drawing/2014/main" id="{7D331816-20AF-3226-AACE-E2E843E9FB00}"/>
              </a:ext>
            </a:extLst>
          </p:cNvPr>
          <p:cNvSpPr/>
          <p:nvPr/>
        </p:nvSpPr>
        <p:spPr>
          <a:xfrm>
            <a:off x="88229" y="1519120"/>
            <a:ext cx="1593540" cy="1599728"/>
          </a:xfrm>
          <a:prstGeom prst="flowChartMultidocument">
            <a:avLst/>
          </a:prstGeom>
          <a:solidFill>
            <a:srgbClr val="FFC000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C/C++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Kernels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kern="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(pragmas)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50E2F8-4CE3-E403-191D-96B76B0F1E20}"/>
              </a:ext>
            </a:extLst>
          </p:cNvPr>
          <p:cNvSpPr/>
          <p:nvPr/>
        </p:nvSpPr>
        <p:spPr>
          <a:xfrm>
            <a:off x="2049420" y="1586316"/>
            <a:ext cx="1645673" cy="1285160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LLVM +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Dataflow Compiler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lowchart: Multidocument 6">
            <a:extLst>
              <a:ext uri="{FF2B5EF4-FFF2-40B4-BE49-F238E27FC236}">
                <a16:creationId xmlns:a16="http://schemas.microsoft.com/office/drawing/2014/main" id="{FFAD42AF-A433-B202-AB4A-4235F98C795B}"/>
              </a:ext>
            </a:extLst>
          </p:cNvPr>
          <p:cNvSpPr/>
          <p:nvPr/>
        </p:nvSpPr>
        <p:spPr>
          <a:xfrm>
            <a:off x="5018303" y="1611828"/>
            <a:ext cx="1407674" cy="1363864"/>
          </a:xfrm>
          <a:prstGeom prst="flowChartMultidocument">
            <a:avLst/>
          </a:prstGeom>
          <a:solidFill>
            <a:srgbClr val="FFC000">
              <a:lumMod val="20000"/>
              <a:lumOff val="80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Compiled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RISCV+Accel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Binaries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761CF26-6102-4E18-8379-7037867272B1}"/>
              </a:ext>
            </a:extLst>
          </p:cNvPr>
          <p:cNvSpPr/>
          <p:nvPr/>
        </p:nvSpPr>
        <p:spPr>
          <a:xfrm>
            <a:off x="1727200" y="2025351"/>
            <a:ext cx="302972" cy="394083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1359FD0-8655-620D-E4E8-3B4B1D2C6B2E}"/>
              </a:ext>
            </a:extLst>
          </p:cNvPr>
          <p:cNvSpPr/>
          <p:nvPr/>
        </p:nvSpPr>
        <p:spPr>
          <a:xfrm>
            <a:off x="3805618" y="2066490"/>
            <a:ext cx="1146733" cy="396376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Compile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0C83871-6374-95F6-4795-B79045502AFE}"/>
              </a:ext>
            </a:extLst>
          </p:cNvPr>
          <p:cNvSpPr/>
          <p:nvPr/>
        </p:nvSpPr>
        <p:spPr>
          <a:xfrm rot="16200000">
            <a:off x="2327698" y="3127075"/>
            <a:ext cx="765597" cy="396376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EB48431-F553-78F5-A40D-91CB7D89D567}"/>
              </a:ext>
            </a:extLst>
          </p:cNvPr>
          <p:cNvSpPr/>
          <p:nvPr/>
        </p:nvSpPr>
        <p:spPr>
          <a:xfrm>
            <a:off x="4286743" y="4667518"/>
            <a:ext cx="1861334" cy="396376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RTL Generation</a:t>
            </a:r>
          </a:p>
        </p:txBody>
      </p:sp>
      <p:sp>
        <p:nvSpPr>
          <p:cNvPr id="12" name="Arrow: Up-Down 11">
            <a:extLst>
              <a:ext uri="{FF2B5EF4-FFF2-40B4-BE49-F238E27FC236}">
                <a16:creationId xmlns:a16="http://schemas.microsoft.com/office/drawing/2014/main" id="{8E1BDE24-5F80-C2FB-C467-1EDCAD350E9A}"/>
              </a:ext>
            </a:extLst>
          </p:cNvPr>
          <p:cNvSpPr/>
          <p:nvPr/>
        </p:nvSpPr>
        <p:spPr>
          <a:xfrm>
            <a:off x="2980338" y="2944164"/>
            <a:ext cx="396377" cy="844407"/>
          </a:xfrm>
          <a:prstGeom prst="upDownArrow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809A4C-8174-F650-4F18-BEDFA7665819}"/>
              </a:ext>
            </a:extLst>
          </p:cNvPr>
          <p:cNvSpPr txBox="1"/>
          <p:nvPr/>
        </p:nvSpPr>
        <p:spPr>
          <a:xfrm>
            <a:off x="3477671" y="2821435"/>
            <a:ext cx="1465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DC3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Design-space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9DC3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DC3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Exploration</a:t>
            </a:r>
          </a:p>
        </p:txBody>
      </p:sp>
      <p:sp>
        <p:nvSpPr>
          <p:cNvPr id="14" name="Arrow: Right 79">
            <a:extLst>
              <a:ext uri="{FF2B5EF4-FFF2-40B4-BE49-F238E27FC236}">
                <a16:creationId xmlns:a16="http://schemas.microsoft.com/office/drawing/2014/main" id="{8B89E1C1-1764-0BF1-F836-0D9163681D6E}"/>
              </a:ext>
            </a:extLst>
          </p:cNvPr>
          <p:cNvSpPr/>
          <p:nvPr/>
        </p:nvSpPr>
        <p:spPr>
          <a:xfrm rot="2475453">
            <a:off x="5599689" y="3092118"/>
            <a:ext cx="1007672" cy="396376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Runs 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9495674-C8A5-30FD-A7D7-68D8B176ED84}"/>
              </a:ext>
            </a:extLst>
          </p:cNvPr>
          <p:cNvGrpSpPr/>
          <p:nvPr/>
        </p:nvGrpSpPr>
        <p:grpSpPr>
          <a:xfrm>
            <a:off x="6286482" y="3817660"/>
            <a:ext cx="2303811" cy="2383478"/>
            <a:chOff x="6478309" y="3539824"/>
            <a:chExt cx="2303811" cy="238347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4D62208-6770-9DEF-0DDA-2E31B1004A76}"/>
                </a:ext>
              </a:extLst>
            </p:cNvPr>
            <p:cNvGrpSpPr/>
            <p:nvPr/>
          </p:nvGrpSpPr>
          <p:grpSpPr>
            <a:xfrm>
              <a:off x="6478309" y="3539824"/>
              <a:ext cx="2303811" cy="2288021"/>
              <a:chOff x="15661723" y="4949740"/>
              <a:chExt cx="2702141" cy="2683621"/>
            </a:xfrm>
          </p:grpSpPr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9FE1700B-13C5-DE0D-A249-763C09B3D5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081221" y="5653183"/>
                <a:ext cx="2" cy="193071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2F31840F-51AA-3ACD-3DFC-7A5810459A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431185" y="5649833"/>
                <a:ext cx="2" cy="193071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2196775-D0FD-8980-7677-B4E70F8F1EE6}"/>
                  </a:ext>
                </a:extLst>
              </p:cNvPr>
              <p:cNvSpPr/>
              <p:nvPr/>
            </p:nvSpPr>
            <p:spPr>
              <a:xfrm>
                <a:off x="16557717" y="6000030"/>
                <a:ext cx="391464" cy="39146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F6FEF5F-0DF9-8443-DA14-D4B1A8FABD6D}"/>
                  </a:ext>
                </a:extLst>
              </p:cNvPr>
              <p:cNvSpPr/>
              <p:nvPr/>
            </p:nvSpPr>
            <p:spPr>
              <a:xfrm>
                <a:off x="16360397" y="5831142"/>
                <a:ext cx="144550" cy="1445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371013B5-09C6-43F2-F13D-D0138EC523E2}"/>
                  </a:ext>
                </a:extLst>
              </p:cNvPr>
              <p:cNvSpPr/>
              <p:nvPr/>
            </p:nvSpPr>
            <p:spPr>
              <a:xfrm>
                <a:off x="16360397" y="6456731"/>
                <a:ext cx="144550" cy="1445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CEDDA70-BE13-71D6-3F93-FD43307A0453}"/>
                  </a:ext>
                </a:extLst>
              </p:cNvPr>
              <p:cNvSpPr/>
              <p:nvPr/>
            </p:nvSpPr>
            <p:spPr>
              <a:xfrm>
                <a:off x="17013667" y="5835669"/>
                <a:ext cx="144550" cy="1445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FE3EF70D-428C-3C11-A098-5B4EAD325E87}"/>
                  </a:ext>
                </a:extLst>
              </p:cNvPr>
              <p:cNvSpPr/>
              <p:nvPr/>
            </p:nvSpPr>
            <p:spPr>
              <a:xfrm>
                <a:off x="17016815" y="6456731"/>
                <a:ext cx="144550" cy="1445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8CF347DF-46D1-61B2-C09B-C429C577EF4F}"/>
                  </a:ext>
                </a:extLst>
              </p:cNvPr>
              <p:cNvCxnSpPr>
                <a:cxnSpLocks/>
                <a:stCxn id="38" idx="5"/>
                <a:endCxn id="37" idx="1"/>
              </p:cNvCxnSpPr>
              <p:nvPr/>
            </p:nvCxnSpPr>
            <p:spPr>
              <a:xfrm>
                <a:off x="16483777" y="5954522"/>
                <a:ext cx="131269" cy="102835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C622CC23-8E39-3CA6-DC8A-E3E8167EDF48}"/>
                  </a:ext>
                </a:extLst>
              </p:cNvPr>
              <p:cNvCxnSpPr>
                <a:cxnSpLocks/>
                <a:stCxn id="40" idx="3"/>
                <a:endCxn id="37" idx="7"/>
              </p:cNvCxnSpPr>
              <p:nvPr/>
            </p:nvCxnSpPr>
            <p:spPr>
              <a:xfrm flipH="1">
                <a:off x="16891853" y="5959049"/>
                <a:ext cx="142985" cy="98309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44371D77-4D73-439E-2464-5D1A86936753}"/>
                  </a:ext>
                </a:extLst>
              </p:cNvPr>
              <p:cNvCxnSpPr>
                <a:cxnSpLocks/>
                <a:stCxn id="39" idx="7"/>
                <a:endCxn id="37" idx="3"/>
              </p:cNvCxnSpPr>
              <p:nvPr/>
            </p:nvCxnSpPr>
            <p:spPr>
              <a:xfrm flipV="1">
                <a:off x="16483777" y="6334164"/>
                <a:ext cx="131269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EE65D74B-4AC6-35EA-E299-850528853ADE}"/>
                  </a:ext>
                </a:extLst>
              </p:cNvPr>
              <p:cNvCxnSpPr>
                <a:cxnSpLocks/>
                <a:stCxn id="37" idx="5"/>
                <a:endCxn id="41" idx="1"/>
              </p:cNvCxnSpPr>
              <p:nvPr/>
            </p:nvCxnSpPr>
            <p:spPr>
              <a:xfrm>
                <a:off x="16891853" y="6334164"/>
                <a:ext cx="146131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5EE9B48E-23E2-1C9D-9DC4-222E905E5910}"/>
                  </a:ext>
                </a:extLst>
              </p:cNvPr>
              <p:cNvCxnSpPr>
                <a:cxnSpLocks/>
                <a:stCxn id="39" idx="6"/>
                <a:endCxn id="41" idx="2"/>
              </p:cNvCxnSpPr>
              <p:nvPr/>
            </p:nvCxnSpPr>
            <p:spPr>
              <a:xfrm>
                <a:off x="16504947" y="6529007"/>
                <a:ext cx="511869" cy="0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DB2DCA77-DFEE-FC33-8A71-299FA3EDDF1C}"/>
                  </a:ext>
                </a:extLst>
              </p:cNvPr>
              <p:cNvCxnSpPr>
                <a:cxnSpLocks/>
                <a:stCxn id="38" idx="4"/>
                <a:endCxn id="39" idx="0"/>
              </p:cNvCxnSpPr>
              <p:nvPr/>
            </p:nvCxnSpPr>
            <p:spPr>
              <a:xfrm>
                <a:off x="16432672" y="5975692"/>
                <a:ext cx="0" cy="481039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FA7FBCA7-86B4-DB63-B5F6-44123CBCDB98}"/>
                  </a:ext>
                </a:extLst>
              </p:cNvPr>
              <p:cNvCxnSpPr>
                <a:cxnSpLocks/>
                <a:stCxn id="38" idx="6"/>
                <a:endCxn id="40" idx="2"/>
              </p:cNvCxnSpPr>
              <p:nvPr/>
            </p:nvCxnSpPr>
            <p:spPr>
              <a:xfrm>
                <a:off x="16504947" y="5903418"/>
                <a:ext cx="508720" cy="4525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025B1D26-9591-0B6B-25E5-634B1E8A7DF6}"/>
                  </a:ext>
                </a:extLst>
              </p:cNvPr>
              <p:cNvCxnSpPr>
                <a:cxnSpLocks/>
                <a:stCxn id="41" idx="0"/>
                <a:endCxn id="40" idx="4"/>
              </p:cNvCxnSpPr>
              <p:nvPr/>
            </p:nvCxnSpPr>
            <p:spPr>
              <a:xfrm flipH="1" flipV="1">
                <a:off x="17085942" y="5980219"/>
                <a:ext cx="3146" cy="476513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205116EB-BD58-9FAC-9D34-91F467039AA5}"/>
                  </a:ext>
                </a:extLst>
              </p:cNvPr>
              <p:cNvSpPr/>
              <p:nvPr/>
            </p:nvSpPr>
            <p:spPr>
              <a:xfrm>
                <a:off x="17210989" y="6006197"/>
                <a:ext cx="391464" cy="39146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C81E913A-ED4D-396B-6212-35A304DE5BE7}"/>
                  </a:ext>
                </a:extLst>
              </p:cNvPr>
              <p:cNvCxnSpPr>
                <a:cxnSpLocks/>
                <a:endCxn id="50" idx="1"/>
              </p:cNvCxnSpPr>
              <p:nvPr/>
            </p:nvCxnSpPr>
            <p:spPr>
              <a:xfrm>
                <a:off x="17137048" y="5960690"/>
                <a:ext cx="131269" cy="102835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6263B729-BC49-30DC-22BC-D144F6F4E027}"/>
                  </a:ext>
                </a:extLst>
              </p:cNvPr>
              <p:cNvCxnSpPr>
                <a:cxnSpLocks/>
                <a:endCxn id="50" idx="7"/>
              </p:cNvCxnSpPr>
              <p:nvPr/>
            </p:nvCxnSpPr>
            <p:spPr>
              <a:xfrm flipH="1">
                <a:off x="17545124" y="5672060"/>
                <a:ext cx="175904" cy="39146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D998494D-1CDA-1E59-7918-E3DF88A54400}"/>
                  </a:ext>
                </a:extLst>
              </p:cNvPr>
              <p:cNvCxnSpPr>
                <a:cxnSpLocks/>
                <a:endCxn id="50" idx="3"/>
              </p:cNvCxnSpPr>
              <p:nvPr/>
            </p:nvCxnSpPr>
            <p:spPr>
              <a:xfrm flipV="1">
                <a:off x="17137048" y="6340331"/>
                <a:ext cx="131269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B3E65A0C-6173-8659-633E-BBBFBED959A0}"/>
                  </a:ext>
                </a:extLst>
              </p:cNvPr>
              <p:cNvSpPr/>
              <p:nvPr/>
            </p:nvSpPr>
            <p:spPr>
              <a:xfrm>
                <a:off x="16554571" y="6627597"/>
                <a:ext cx="391464" cy="39146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25268111-B4E7-06B7-F201-67FC63F23797}"/>
                  </a:ext>
                </a:extLst>
              </p:cNvPr>
              <p:cNvSpPr/>
              <p:nvPr/>
            </p:nvSpPr>
            <p:spPr>
              <a:xfrm>
                <a:off x="16357251" y="7084301"/>
                <a:ext cx="144550" cy="1445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B292FD7-90CC-C6BA-AEBB-12DD1D8EEF74}"/>
                  </a:ext>
                </a:extLst>
              </p:cNvPr>
              <p:cNvSpPr/>
              <p:nvPr/>
            </p:nvSpPr>
            <p:spPr>
              <a:xfrm>
                <a:off x="17013667" y="7084301"/>
                <a:ext cx="144550" cy="1445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F0CB9B43-8A31-7578-642A-F65BBBA84C57}"/>
                  </a:ext>
                </a:extLst>
              </p:cNvPr>
              <p:cNvCxnSpPr>
                <a:cxnSpLocks/>
                <a:endCxn id="54" idx="1"/>
              </p:cNvCxnSpPr>
              <p:nvPr/>
            </p:nvCxnSpPr>
            <p:spPr>
              <a:xfrm>
                <a:off x="16480630" y="6582092"/>
                <a:ext cx="131269" cy="102835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9F321C1F-B47D-F444-2D96-D44D0A4FC5B8}"/>
                  </a:ext>
                </a:extLst>
              </p:cNvPr>
              <p:cNvCxnSpPr>
                <a:cxnSpLocks/>
                <a:endCxn id="54" idx="7"/>
              </p:cNvCxnSpPr>
              <p:nvPr/>
            </p:nvCxnSpPr>
            <p:spPr>
              <a:xfrm flipH="1">
                <a:off x="16888705" y="6586617"/>
                <a:ext cx="142985" cy="98309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56FE491E-C663-916A-E027-914795536BA1}"/>
                  </a:ext>
                </a:extLst>
              </p:cNvPr>
              <p:cNvCxnSpPr>
                <a:cxnSpLocks/>
                <a:stCxn id="55" idx="7"/>
                <a:endCxn id="54" idx="3"/>
              </p:cNvCxnSpPr>
              <p:nvPr/>
            </p:nvCxnSpPr>
            <p:spPr>
              <a:xfrm flipV="1">
                <a:off x="16480630" y="6961731"/>
                <a:ext cx="131269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AA4281F9-78EB-FC3D-683F-2D9D2F6ECEDC}"/>
                  </a:ext>
                </a:extLst>
              </p:cNvPr>
              <p:cNvCxnSpPr>
                <a:cxnSpLocks/>
                <a:stCxn id="54" idx="5"/>
                <a:endCxn id="56" idx="1"/>
              </p:cNvCxnSpPr>
              <p:nvPr/>
            </p:nvCxnSpPr>
            <p:spPr>
              <a:xfrm>
                <a:off x="16888705" y="6961731"/>
                <a:ext cx="146131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9C272484-DE4F-8208-C67C-4A9675CEF52B}"/>
                  </a:ext>
                </a:extLst>
              </p:cNvPr>
              <p:cNvCxnSpPr>
                <a:cxnSpLocks/>
                <a:endCxn id="55" idx="0"/>
              </p:cNvCxnSpPr>
              <p:nvPr/>
            </p:nvCxnSpPr>
            <p:spPr>
              <a:xfrm>
                <a:off x="16429525" y="6603261"/>
                <a:ext cx="0" cy="481039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E50A09A8-A3B7-0CC8-C640-AE22EC7F817A}"/>
                  </a:ext>
                </a:extLst>
              </p:cNvPr>
              <p:cNvCxnSpPr>
                <a:cxnSpLocks/>
                <a:stCxn id="56" idx="0"/>
              </p:cNvCxnSpPr>
              <p:nvPr/>
            </p:nvCxnSpPr>
            <p:spPr>
              <a:xfrm flipH="1" flipV="1">
                <a:off x="17082796" y="6607786"/>
                <a:ext cx="3146" cy="476513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2DA3DF8C-DA6C-8378-CF81-A81F1A2712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081221" y="7227784"/>
                <a:ext cx="2" cy="193071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B8803C6B-C170-1E93-970B-D917E297B5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431185" y="7224437"/>
                <a:ext cx="2" cy="193071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5B97B00-1E42-DE7C-C24F-99F2536DE21C}"/>
                  </a:ext>
                </a:extLst>
              </p:cNvPr>
              <p:cNvSpPr/>
              <p:nvPr/>
            </p:nvSpPr>
            <p:spPr>
              <a:xfrm>
                <a:off x="15671815" y="7420072"/>
                <a:ext cx="2237079" cy="21328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66" name="Connector: Elbow 65">
                <a:extLst>
                  <a:ext uri="{FF2B5EF4-FFF2-40B4-BE49-F238E27FC236}">
                    <a16:creationId xmlns:a16="http://schemas.microsoft.com/office/drawing/2014/main" id="{FCBCBF32-9A7C-9379-ADFC-121DEF79EFE7}"/>
                  </a:ext>
                </a:extLst>
              </p:cNvPr>
              <p:cNvCxnSpPr>
                <a:cxnSpLocks/>
                <a:stCxn id="65" idx="3"/>
                <a:endCxn id="84" idx="3"/>
              </p:cNvCxnSpPr>
              <p:nvPr/>
            </p:nvCxnSpPr>
            <p:spPr>
              <a:xfrm flipV="1">
                <a:off x="17908894" y="5128181"/>
                <a:ext cx="127177" cy="2398536"/>
              </a:xfrm>
              <a:prstGeom prst="bentConnector3">
                <a:avLst>
                  <a:gd name="adj1" fmla="val 279749"/>
                </a:avLst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D6FA6FAB-656B-C050-4EB5-C31729F77EAB}"/>
                  </a:ext>
                </a:extLst>
              </p:cNvPr>
              <p:cNvCxnSpPr>
                <a:cxnSpLocks/>
                <a:endCxn id="68" idx="1"/>
              </p:cNvCxnSpPr>
              <p:nvPr/>
            </p:nvCxnSpPr>
            <p:spPr>
              <a:xfrm>
                <a:off x="15765559" y="5649833"/>
                <a:ext cx="183861" cy="40752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DB4C7A76-BF3A-D368-243B-0D93A3C6871C}"/>
                  </a:ext>
                </a:extLst>
              </p:cNvPr>
              <p:cNvSpPr/>
              <p:nvPr/>
            </p:nvSpPr>
            <p:spPr>
              <a:xfrm>
                <a:off x="15892091" y="6000030"/>
                <a:ext cx="391464" cy="39146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C4D4E58-82C2-13E4-C643-8C743844EE3F}"/>
                  </a:ext>
                </a:extLst>
              </p:cNvPr>
              <p:cNvSpPr/>
              <p:nvPr/>
            </p:nvSpPr>
            <p:spPr>
              <a:xfrm>
                <a:off x="15694771" y="6456731"/>
                <a:ext cx="144550" cy="1445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AFBEA36A-78A6-2E95-98A5-17F5B113A228}"/>
                  </a:ext>
                </a:extLst>
              </p:cNvPr>
              <p:cNvCxnSpPr>
                <a:cxnSpLocks/>
                <a:endCxn id="68" idx="7"/>
              </p:cNvCxnSpPr>
              <p:nvPr/>
            </p:nvCxnSpPr>
            <p:spPr>
              <a:xfrm flipH="1">
                <a:off x="16226227" y="5959049"/>
                <a:ext cx="142985" cy="98309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9871E276-5B41-1A89-D321-C7BBE9524D1F}"/>
                  </a:ext>
                </a:extLst>
              </p:cNvPr>
              <p:cNvCxnSpPr>
                <a:cxnSpLocks/>
                <a:stCxn id="69" idx="7"/>
                <a:endCxn id="68" idx="3"/>
              </p:cNvCxnSpPr>
              <p:nvPr/>
            </p:nvCxnSpPr>
            <p:spPr>
              <a:xfrm flipV="1">
                <a:off x="15818151" y="6334164"/>
                <a:ext cx="131269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6A43ED51-A763-C9BC-37FE-D412EBE49EB4}"/>
                  </a:ext>
                </a:extLst>
              </p:cNvPr>
              <p:cNvCxnSpPr>
                <a:cxnSpLocks/>
                <a:stCxn id="68" idx="5"/>
              </p:cNvCxnSpPr>
              <p:nvPr/>
            </p:nvCxnSpPr>
            <p:spPr>
              <a:xfrm>
                <a:off x="16226227" y="6334164"/>
                <a:ext cx="146131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18C24E24-AC7C-DD35-A2CC-584FD9757FA1}"/>
                  </a:ext>
                </a:extLst>
              </p:cNvPr>
              <p:cNvSpPr/>
              <p:nvPr/>
            </p:nvSpPr>
            <p:spPr>
              <a:xfrm>
                <a:off x="15888944" y="6627597"/>
                <a:ext cx="391464" cy="391464"/>
              </a:xfrm>
              <a:prstGeom prst="ellipse">
                <a:avLst/>
              </a:prstGeom>
              <a:solidFill>
                <a:srgbClr val="BC8FDD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B2B8ABD7-683B-E669-AA3F-65DF8C366B15}"/>
                  </a:ext>
                </a:extLst>
              </p:cNvPr>
              <p:cNvSpPr/>
              <p:nvPr/>
            </p:nvSpPr>
            <p:spPr>
              <a:xfrm>
                <a:off x="15691625" y="7084301"/>
                <a:ext cx="144550" cy="1445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628B0A39-D57B-529C-B9AC-B01D83793944}"/>
                  </a:ext>
                </a:extLst>
              </p:cNvPr>
              <p:cNvCxnSpPr>
                <a:cxnSpLocks/>
                <a:endCxn id="73" idx="1"/>
              </p:cNvCxnSpPr>
              <p:nvPr/>
            </p:nvCxnSpPr>
            <p:spPr>
              <a:xfrm>
                <a:off x="15815005" y="6582092"/>
                <a:ext cx="131269" cy="102835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327ED7E0-92FA-B8E2-F5F3-DAA871F2E672}"/>
                  </a:ext>
                </a:extLst>
              </p:cNvPr>
              <p:cNvCxnSpPr>
                <a:cxnSpLocks/>
                <a:endCxn id="73" idx="7"/>
              </p:cNvCxnSpPr>
              <p:nvPr/>
            </p:nvCxnSpPr>
            <p:spPr>
              <a:xfrm flipH="1">
                <a:off x="16223080" y="6586617"/>
                <a:ext cx="142985" cy="98309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307A3407-F3F2-DB16-EC63-134F4BA411F6}"/>
                  </a:ext>
                </a:extLst>
              </p:cNvPr>
              <p:cNvCxnSpPr>
                <a:cxnSpLocks/>
                <a:stCxn id="74" idx="7"/>
                <a:endCxn id="73" idx="3"/>
              </p:cNvCxnSpPr>
              <p:nvPr/>
            </p:nvCxnSpPr>
            <p:spPr>
              <a:xfrm flipV="1">
                <a:off x="15815005" y="6961731"/>
                <a:ext cx="131269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D9259615-BBCA-A10E-A5FE-68BB91A75F89}"/>
                  </a:ext>
                </a:extLst>
              </p:cNvPr>
              <p:cNvCxnSpPr>
                <a:cxnSpLocks/>
                <a:endCxn id="74" idx="0"/>
              </p:cNvCxnSpPr>
              <p:nvPr/>
            </p:nvCxnSpPr>
            <p:spPr>
              <a:xfrm>
                <a:off x="15763898" y="6603261"/>
                <a:ext cx="0" cy="481039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BA214DC6-08D5-7422-28A5-3D50B224D6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765559" y="7224437"/>
                <a:ext cx="2" cy="193071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A952BD6F-12AE-2FB9-E0C4-A8972B91F605}"/>
                  </a:ext>
                </a:extLst>
              </p:cNvPr>
              <p:cNvSpPr/>
              <p:nvPr/>
            </p:nvSpPr>
            <p:spPr>
              <a:xfrm>
                <a:off x="15671813" y="5459080"/>
                <a:ext cx="2237081" cy="21328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055DE002-A715-0E6C-3244-0DE0BAF500B6}"/>
                  </a:ext>
                </a:extLst>
              </p:cNvPr>
              <p:cNvGrpSpPr/>
              <p:nvPr/>
            </p:nvGrpSpPr>
            <p:grpSpPr>
              <a:xfrm>
                <a:off x="15841927" y="5129647"/>
                <a:ext cx="1937775" cy="329433"/>
                <a:chOff x="15841927" y="5129647"/>
                <a:chExt cx="1499709" cy="329433"/>
              </a:xfrm>
            </p:grpSpPr>
            <p:cxnSp>
              <p:nvCxnSpPr>
                <p:cNvPr id="86" name="Straight Arrow Connector 85">
                  <a:extLst>
                    <a:ext uri="{FF2B5EF4-FFF2-40B4-BE49-F238E27FC236}">
                      <a16:creationId xmlns:a16="http://schemas.microsoft.com/office/drawing/2014/main" id="{0150D909-5DC8-B0CD-224F-808EDC8C27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841927" y="5129647"/>
                  <a:ext cx="0" cy="329433"/>
                </a:xfrm>
                <a:prstGeom prst="straightConnector1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Arrow Connector 86">
                  <a:extLst>
                    <a:ext uri="{FF2B5EF4-FFF2-40B4-BE49-F238E27FC236}">
                      <a16:creationId xmlns:a16="http://schemas.microsoft.com/office/drawing/2014/main" id="{E9CD5AD7-30B6-C06D-4B13-46057F0ACA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349485" y="5129647"/>
                  <a:ext cx="0" cy="329433"/>
                </a:xfrm>
                <a:prstGeom prst="straightConnector1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Arrow Connector 87">
                  <a:extLst>
                    <a:ext uri="{FF2B5EF4-FFF2-40B4-BE49-F238E27FC236}">
                      <a16:creationId xmlns:a16="http://schemas.microsoft.com/office/drawing/2014/main" id="{66B6EB9C-F7DB-510B-C414-DD812C1A2F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881459" y="5129647"/>
                  <a:ext cx="0" cy="329433"/>
                </a:xfrm>
                <a:prstGeom prst="straightConnector1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Arrow Connector 88">
                  <a:extLst>
                    <a:ext uri="{FF2B5EF4-FFF2-40B4-BE49-F238E27FC236}">
                      <a16:creationId xmlns:a16="http://schemas.microsoft.com/office/drawing/2014/main" id="{6D004248-A4D0-5A24-EE23-3C6D5220E8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341636" y="5129647"/>
                  <a:ext cx="0" cy="329433"/>
                </a:xfrm>
                <a:prstGeom prst="straightConnector1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630720B-258B-F2AF-A83D-4B24F536A19E}"/>
                  </a:ext>
                </a:extLst>
              </p:cNvPr>
              <p:cNvSpPr/>
              <p:nvPr/>
            </p:nvSpPr>
            <p:spPr>
              <a:xfrm rot="16200000">
                <a:off x="17721296" y="6701324"/>
                <a:ext cx="1003007" cy="28212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Rec Bus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83" name="Connector: Elbow 82">
                <a:extLst>
                  <a:ext uri="{FF2B5EF4-FFF2-40B4-BE49-F238E27FC236}">
                    <a16:creationId xmlns:a16="http://schemas.microsoft.com/office/drawing/2014/main" id="{5B6406EC-589B-A196-B731-8551EE0FC633}"/>
                  </a:ext>
                </a:extLst>
              </p:cNvPr>
              <p:cNvCxnSpPr>
                <a:cxnSpLocks/>
                <a:stCxn id="82" idx="3"/>
                <a:endCxn id="80" idx="3"/>
              </p:cNvCxnSpPr>
              <p:nvPr/>
            </p:nvCxnSpPr>
            <p:spPr>
              <a:xfrm rot="16200000" flipV="1">
                <a:off x="17678267" y="5796352"/>
                <a:ext cx="775160" cy="313906"/>
              </a:xfrm>
              <a:prstGeom prst="bentConnector2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A0D7E138-5B8D-44AB-B7C0-138E82EE48C0}"/>
                  </a:ext>
                </a:extLst>
              </p:cNvPr>
              <p:cNvSpPr/>
              <p:nvPr/>
            </p:nvSpPr>
            <p:spPr>
              <a:xfrm>
                <a:off x="15661723" y="4949740"/>
                <a:ext cx="2374348" cy="35688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 Memory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4499901-BB0E-9065-AD37-0A310353B7E4}"/>
                  </a:ext>
                </a:extLst>
              </p:cNvPr>
              <p:cNvSpPr/>
              <p:nvPr/>
            </p:nvSpPr>
            <p:spPr>
              <a:xfrm>
                <a:off x="17137047" y="4970710"/>
                <a:ext cx="823255" cy="31485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Ctrl.</a:t>
                </a:r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DDABA67-D951-A11A-507F-CDAACCAFC80C}"/>
                </a:ext>
              </a:extLst>
            </p:cNvPr>
            <p:cNvSpPr/>
            <p:nvPr/>
          </p:nvSpPr>
          <p:spPr>
            <a:xfrm>
              <a:off x="7224322" y="4422388"/>
              <a:ext cx="350823" cy="3508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4572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＋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A501E60-4B80-2054-0B64-948557B946A7}"/>
                </a:ext>
              </a:extLst>
            </p:cNvPr>
            <p:cNvSpPr/>
            <p:nvPr/>
          </p:nvSpPr>
          <p:spPr>
            <a:xfrm>
              <a:off x="6677643" y="4405765"/>
              <a:ext cx="350823" cy="3508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4572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＋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9DC9363-0698-0A9C-860F-CF7EEC7AA579}"/>
                </a:ext>
              </a:extLst>
            </p:cNvPr>
            <p:cNvSpPr/>
            <p:nvPr/>
          </p:nvSpPr>
          <p:spPr>
            <a:xfrm>
              <a:off x="7231758" y="4957777"/>
              <a:ext cx="350823" cy="3508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4572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＋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111A5C0-133D-C5A7-530D-2D4407871B70}"/>
                </a:ext>
              </a:extLst>
            </p:cNvPr>
            <p:cNvSpPr/>
            <p:nvPr/>
          </p:nvSpPr>
          <p:spPr>
            <a:xfrm>
              <a:off x="7455063" y="3921029"/>
              <a:ext cx="877612" cy="28038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b[0:n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2565944-1259-9B21-3BDA-83E085C6C6B3}"/>
                </a:ext>
              </a:extLst>
            </p:cNvPr>
            <p:cNvSpPr/>
            <p:nvPr/>
          </p:nvSpPr>
          <p:spPr>
            <a:xfrm>
              <a:off x="6538997" y="5642918"/>
              <a:ext cx="1315157" cy="28038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c[0:n]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298FEF4-6E25-FC57-B004-1F2D8F6CEF60}"/>
                </a:ext>
              </a:extLst>
            </p:cNvPr>
            <p:cNvSpPr/>
            <p:nvPr/>
          </p:nvSpPr>
          <p:spPr>
            <a:xfrm>
              <a:off x="6503259" y="3921029"/>
              <a:ext cx="865295" cy="28038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a[0:n]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71E47D-E8F2-6B2A-C10F-BF9587BB27B3}"/>
                </a:ext>
              </a:extLst>
            </p:cNvPr>
            <p:cNvSpPr/>
            <p:nvPr/>
          </p:nvSpPr>
          <p:spPr>
            <a:xfrm>
              <a:off x="7788659" y="4425566"/>
              <a:ext cx="350823" cy="3508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4572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＋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36ABDDA-6EF2-A76E-8B1F-A2D2B55ECF7A}"/>
                </a:ext>
              </a:extLst>
            </p:cNvPr>
            <p:cNvSpPr/>
            <p:nvPr/>
          </p:nvSpPr>
          <p:spPr>
            <a:xfrm>
              <a:off x="6561582" y="4712052"/>
              <a:ext cx="154718" cy="935527"/>
            </a:xfrm>
            <a:custGeom>
              <a:avLst/>
              <a:gdLst>
                <a:gd name="connsiteX0" fmla="*/ 181469 w 181469"/>
                <a:gd name="connsiteY0" fmla="*/ 0 h 1097280"/>
                <a:gd name="connsiteX1" fmla="*/ 13829 w 181469"/>
                <a:gd name="connsiteY1" fmla="*/ 198120 h 1097280"/>
                <a:gd name="connsiteX2" fmla="*/ 21449 w 181469"/>
                <a:gd name="connsiteY2" fmla="*/ 1097280 h 109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469" h="1097280">
                  <a:moveTo>
                    <a:pt x="181469" y="0"/>
                  </a:moveTo>
                  <a:cubicBezTo>
                    <a:pt x="110984" y="7620"/>
                    <a:pt x="40499" y="15240"/>
                    <a:pt x="13829" y="198120"/>
                  </a:cubicBezTo>
                  <a:cubicBezTo>
                    <a:pt x="-12841" y="381000"/>
                    <a:pt x="4304" y="739140"/>
                    <a:pt x="21449" y="109728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45EEA43-3F86-A21E-76AC-455ACBD4065E}"/>
                </a:ext>
              </a:extLst>
            </p:cNvPr>
            <p:cNvSpPr/>
            <p:nvPr/>
          </p:nvSpPr>
          <p:spPr>
            <a:xfrm>
              <a:off x="6560379" y="4153335"/>
              <a:ext cx="162418" cy="318339"/>
            </a:xfrm>
            <a:custGeom>
              <a:avLst/>
              <a:gdLst>
                <a:gd name="connsiteX0" fmla="*/ 0 w 190500"/>
                <a:gd name="connsiteY0" fmla="*/ 0 h 373380"/>
                <a:gd name="connsiteX1" fmla="*/ 190500 w 190500"/>
                <a:gd name="connsiteY1" fmla="*/ 373380 h 373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0" h="373380">
                  <a:moveTo>
                    <a:pt x="0" y="0"/>
                  </a:moveTo>
                  <a:lnTo>
                    <a:pt x="190500" y="37338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3B0BEB8-16D3-A6D6-E590-1535AA28E046}"/>
                </a:ext>
              </a:extLst>
            </p:cNvPr>
            <p:cNvSpPr/>
            <p:nvPr/>
          </p:nvSpPr>
          <p:spPr>
            <a:xfrm>
              <a:off x="7008652" y="4205308"/>
              <a:ext cx="857566" cy="272862"/>
            </a:xfrm>
            <a:custGeom>
              <a:avLst/>
              <a:gdLst>
                <a:gd name="connsiteX0" fmla="*/ 0 w 1005840"/>
                <a:gd name="connsiteY0" fmla="*/ 0 h 320040"/>
                <a:gd name="connsiteX1" fmla="*/ 198120 w 1005840"/>
                <a:gd name="connsiteY1" fmla="*/ 160020 h 320040"/>
                <a:gd name="connsiteX2" fmla="*/ 807720 w 1005840"/>
                <a:gd name="connsiteY2" fmla="*/ 190500 h 320040"/>
                <a:gd name="connsiteX3" fmla="*/ 1005840 w 1005840"/>
                <a:gd name="connsiteY3" fmla="*/ 320040 h 32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5840" h="320040">
                  <a:moveTo>
                    <a:pt x="0" y="0"/>
                  </a:moveTo>
                  <a:cubicBezTo>
                    <a:pt x="31750" y="64135"/>
                    <a:pt x="63500" y="128270"/>
                    <a:pt x="198120" y="160020"/>
                  </a:cubicBezTo>
                  <a:cubicBezTo>
                    <a:pt x="332740" y="191770"/>
                    <a:pt x="673100" y="163830"/>
                    <a:pt x="807720" y="190500"/>
                  </a:cubicBezTo>
                  <a:cubicBezTo>
                    <a:pt x="942340" y="217170"/>
                    <a:pt x="974090" y="268605"/>
                    <a:pt x="1005840" y="32004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2AE4F90-1148-3DA1-C898-B40BE9D6FE07}"/>
                </a:ext>
              </a:extLst>
            </p:cNvPr>
            <p:cNvSpPr/>
            <p:nvPr/>
          </p:nvSpPr>
          <p:spPr>
            <a:xfrm>
              <a:off x="7125177" y="4224799"/>
              <a:ext cx="169331" cy="789280"/>
            </a:xfrm>
            <a:custGeom>
              <a:avLst/>
              <a:gdLst>
                <a:gd name="connsiteX0" fmla="*/ 488 w 198608"/>
                <a:gd name="connsiteY0" fmla="*/ 0 h 925747"/>
                <a:gd name="connsiteX1" fmla="*/ 30968 w 198608"/>
                <a:gd name="connsiteY1" fmla="*/ 784860 h 925747"/>
                <a:gd name="connsiteX2" fmla="*/ 198608 w 198608"/>
                <a:gd name="connsiteY2" fmla="*/ 922020 h 92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608" h="925747">
                  <a:moveTo>
                    <a:pt x="488" y="0"/>
                  </a:moveTo>
                  <a:cubicBezTo>
                    <a:pt x="-782" y="315595"/>
                    <a:pt x="-2052" y="631190"/>
                    <a:pt x="30968" y="784860"/>
                  </a:cubicBezTo>
                  <a:cubicBezTo>
                    <a:pt x="63988" y="938530"/>
                    <a:pt x="131298" y="930275"/>
                    <a:pt x="198608" y="92202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DC1249E-1E63-70B9-2A45-847420ED287F}"/>
                </a:ext>
              </a:extLst>
            </p:cNvPr>
            <p:cNvSpPr/>
            <p:nvPr/>
          </p:nvSpPr>
          <p:spPr>
            <a:xfrm>
              <a:off x="7521893" y="4211805"/>
              <a:ext cx="190300" cy="259869"/>
            </a:xfrm>
            <a:custGeom>
              <a:avLst/>
              <a:gdLst>
                <a:gd name="connsiteX0" fmla="*/ 198120 w 223203"/>
                <a:gd name="connsiteY0" fmla="*/ 0 h 304800"/>
                <a:gd name="connsiteX1" fmla="*/ 205740 w 223203"/>
                <a:gd name="connsiteY1" fmla="*/ 182880 h 304800"/>
                <a:gd name="connsiteX2" fmla="*/ 0 w 223203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203" h="304800">
                  <a:moveTo>
                    <a:pt x="198120" y="0"/>
                  </a:moveTo>
                  <a:cubicBezTo>
                    <a:pt x="218440" y="66040"/>
                    <a:pt x="238760" y="132080"/>
                    <a:pt x="205740" y="182880"/>
                  </a:cubicBezTo>
                  <a:cubicBezTo>
                    <a:pt x="172720" y="233680"/>
                    <a:pt x="86360" y="269240"/>
                    <a:pt x="0" y="30480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31C8BF2-85FF-843A-506A-FB9DA70DC96D}"/>
                </a:ext>
              </a:extLst>
            </p:cNvPr>
            <p:cNvSpPr/>
            <p:nvPr/>
          </p:nvSpPr>
          <p:spPr>
            <a:xfrm>
              <a:off x="8093604" y="4205308"/>
              <a:ext cx="116941" cy="272862"/>
            </a:xfrm>
            <a:custGeom>
              <a:avLst/>
              <a:gdLst>
                <a:gd name="connsiteX0" fmla="*/ 137160 w 137160"/>
                <a:gd name="connsiteY0" fmla="*/ 0 h 320040"/>
                <a:gd name="connsiteX1" fmla="*/ 0 w 137160"/>
                <a:gd name="connsiteY1" fmla="*/ 320040 h 32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160" h="320040">
                  <a:moveTo>
                    <a:pt x="137160" y="0"/>
                  </a:moveTo>
                  <a:cubicBezTo>
                    <a:pt x="81280" y="130175"/>
                    <a:pt x="26670" y="260350"/>
                    <a:pt x="0" y="32004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125F0FF-6CF5-2065-CF59-B669F2F17A82}"/>
                </a:ext>
              </a:extLst>
            </p:cNvPr>
            <p:cNvSpPr/>
            <p:nvPr/>
          </p:nvSpPr>
          <p:spPr>
            <a:xfrm>
              <a:off x="7002155" y="4211805"/>
              <a:ext cx="703036" cy="246875"/>
            </a:xfrm>
            <a:custGeom>
              <a:avLst/>
              <a:gdLst>
                <a:gd name="connsiteX0" fmla="*/ 746760 w 824591"/>
                <a:gd name="connsiteY0" fmla="*/ 0 h 289560"/>
                <a:gd name="connsiteX1" fmla="*/ 777240 w 824591"/>
                <a:gd name="connsiteY1" fmla="*/ 182880 h 289560"/>
                <a:gd name="connsiteX2" fmla="*/ 190500 w 824591"/>
                <a:gd name="connsiteY2" fmla="*/ 182880 h 289560"/>
                <a:gd name="connsiteX3" fmla="*/ 0 w 824591"/>
                <a:gd name="connsiteY3" fmla="*/ 289560 h 28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4591" h="289560">
                  <a:moveTo>
                    <a:pt x="746760" y="0"/>
                  </a:moveTo>
                  <a:cubicBezTo>
                    <a:pt x="808355" y="76200"/>
                    <a:pt x="869950" y="152400"/>
                    <a:pt x="777240" y="182880"/>
                  </a:cubicBezTo>
                  <a:cubicBezTo>
                    <a:pt x="684530" y="213360"/>
                    <a:pt x="320040" y="165100"/>
                    <a:pt x="190500" y="182880"/>
                  </a:cubicBezTo>
                  <a:cubicBezTo>
                    <a:pt x="60960" y="200660"/>
                    <a:pt x="30480" y="245110"/>
                    <a:pt x="0" y="28956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6DCFCAA-49A8-A935-BF25-A32406A01855}"/>
                </a:ext>
              </a:extLst>
            </p:cNvPr>
            <p:cNvSpPr/>
            <p:nvPr/>
          </p:nvSpPr>
          <p:spPr>
            <a:xfrm>
              <a:off x="7547880" y="4211805"/>
              <a:ext cx="207895" cy="792599"/>
            </a:xfrm>
            <a:custGeom>
              <a:avLst/>
              <a:gdLst>
                <a:gd name="connsiteX0" fmla="*/ 243840 w 243840"/>
                <a:gd name="connsiteY0" fmla="*/ 0 h 929640"/>
                <a:gd name="connsiteX1" fmla="*/ 175260 w 243840"/>
                <a:gd name="connsiteY1" fmla="*/ 731520 h 929640"/>
                <a:gd name="connsiteX2" fmla="*/ 0 w 243840"/>
                <a:gd name="connsiteY2" fmla="*/ 929640 h 929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" h="929640">
                  <a:moveTo>
                    <a:pt x="243840" y="0"/>
                  </a:moveTo>
                  <a:cubicBezTo>
                    <a:pt x="229870" y="288290"/>
                    <a:pt x="215900" y="576580"/>
                    <a:pt x="175260" y="731520"/>
                  </a:cubicBezTo>
                  <a:cubicBezTo>
                    <a:pt x="134620" y="886460"/>
                    <a:pt x="67310" y="908050"/>
                    <a:pt x="0" y="92964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DFA0552-3A43-82E6-D99F-90B41328F9D4}"/>
                </a:ext>
              </a:extLst>
            </p:cNvPr>
            <p:cNvSpPr/>
            <p:nvPr/>
          </p:nvSpPr>
          <p:spPr>
            <a:xfrm>
              <a:off x="6969672" y="4712052"/>
              <a:ext cx="165074" cy="929030"/>
            </a:xfrm>
            <a:custGeom>
              <a:avLst/>
              <a:gdLst>
                <a:gd name="connsiteX0" fmla="*/ 0 w 193615"/>
                <a:gd name="connsiteY0" fmla="*/ 0 h 1089660"/>
                <a:gd name="connsiteX1" fmla="*/ 167640 w 193615"/>
                <a:gd name="connsiteY1" fmla="*/ 198120 h 1089660"/>
                <a:gd name="connsiteX2" fmla="*/ 190500 w 193615"/>
                <a:gd name="connsiteY2" fmla="*/ 1089660 h 1089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615" h="1089660">
                  <a:moveTo>
                    <a:pt x="0" y="0"/>
                  </a:moveTo>
                  <a:cubicBezTo>
                    <a:pt x="67945" y="8255"/>
                    <a:pt x="135890" y="16510"/>
                    <a:pt x="167640" y="198120"/>
                  </a:cubicBezTo>
                  <a:cubicBezTo>
                    <a:pt x="199390" y="379730"/>
                    <a:pt x="194945" y="734695"/>
                    <a:pt x="190500" y="108966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E95D9DB-C12E-1533-9AC7-FFBCEC810C8A}"/>
                </a:ext>
              </a:extLst>
            </p:cNvPr>
            <p:cNvSpPr/>
            <p:nvPr/>
          </p:nvSpPr>
          <p:spPr>
            <a:xfrm>
              <a:off x="7534886" y="5251280"/>
              <a:ext cx="173213" cy="389803"/>
            </a:xfrm>
            <a:custGeom>
              <a:avLst/>
              <a:gdLst>
                <a:gd name="connsiteX0" fmla="*/ 0 w 203162"/>
                <a:gd name="connsiteY0" fmla="*/ 0 h 457200"/>
                <a:gd name="connsiteX1" fmla="*/ 182880 w 203162"/>
                <a:gd name="connsiteY1" fmla="*/ 213360 h 457200"/>
                <a:gd name="connsiteX2" fmla="*/ 190500 w 203162"/>
                <a:gd name="connsiteY2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162" h="457200">
                  <a:moveTo>
                    <a:pt x="0" y="0"/>
                  </a:moveTo>
                  <a:cubicBezTo>
                    <a:pt x="75565" y="68580"/>
                    <a:pt x="151130" y="137160"/>
                    <a:pt x="182880" y="213360"/>
                  </a:cubicBezTo>
                  <a:cubicBezTo>
                    <a:pt x="214630" y="289560"/>
                    <a:pt x="202565" y="373380"/>
                    <a:pt x="190500" y="45720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10AC5F7-DBAD-9A9F-1F2C-E33EA287DC04}"/>
                </a:ext>
              </a:extLst>
            </p:cNvPr>
            <p:cNvSpPr/>
            <p:nvPr/>
          </p:nvSpPr>
          <p:spPr>
            <a:xfrm>
              <a:off x="7703767" y="4725046"/>
              <a:ext cx="175445" cy="909540"/>
            </a:xfrm>
            <a:custGeom>
              <a:avLst/>
              <a:gdLst>
                <a:gd name="connsiteX0" fmla="*/ 205780 w 205780"/>
                <a:gd name="connsiteY0" fmla="*/ 0 h 1066800"/>
                <a:gd name="connsiteX1" fmla="*/ 15280 w 205780"/>
                <a:gd name="connsiteY1" fmla="*/ 182880 h 1066800"/>
                <a:gd name="connsiteX2" fmla="*/ 7660 w 205780"/>
                <a:gd name="connsiteY2" fmla="*/ 106680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780" h="1066800">
                  <a:moveTo>
                    <a:pt x="205780" y="0"/>
                  </a:moveTo>
                  <a:cubicBezTo>
                    <a:pt x="127040" y="2540"/>
                    <a:pt x="48300" y="5080"/>
                    <a:pt x="15280" y="182880"/>
                  </a:cubicBezTo>
                  <a:cubicBezTo>
                    <a:pt x="-17740" y="360680"/>
                    <a:pt x="14010" y="933450"/>
                    <a:pt x="7660" y="106680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0F14558-D881-B92F-6899-59CA70DE392C}"/>
              </a:ext>
            </a:extLst>
          </p:cNvPr>
          <p:cNvGrpSpPr/>
          <p:nvPr/>
        </p:nvGrpSpPr>
        <p:grpSpPr>
          <a:xfrm>
            <a:off x="7479428" y="3051487"/>
            <a:ext cx="831392" cy="784052"/>
            <a:chOff x="7479428" y="3051487"/>
            <a:chExt cx="831392" cy="784052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E856667-C2C8-0D24-2408-6F543EBF1F8A}"/>
                </a:ext>
              </a:extLst>
            </p:cNvPr>
            <p:cNvSpPr/>
            <p:nvPr/>
          </p:nvSpPr>
          <p:spPr>
            <a:xfrm>
              <a:off x="7479428" y="3051487"/>
              <a:ext cx="831392" cy="60729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3000509000000000000" pitchFamily="65" charset="-122"/>
                  <a:cs typeface="+mn-cs"/>
                  <a:sym typeface="Arial"/>
                </a:rPr>
                <a:t>RISCV CPU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90EA66B8-3413-5765-CAD5-24B1E2A0F85A}"/>
                </a:ext>
              </a:extLst>
            </p:cNvPr>
            <p:cNvCxnSpPr>
              <a:cxnSpLocks/>
              <a:stCxn id="91" idx="2"/>
              <a:endCxn id="85" idx="0"/>
            </p:cNvCxnSpPr>
            <p:nvPr/>
          </p:nvCxnSpPr>
          <p:spPr>
            <a:xfrm>
              <a:off x="7895124" y="3658781"/>
              <a:ext cx="149" cy="17675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6940D549-AFC2-2473-D10F-D4698F6C5B7D}"/>
              </a:ext>
            </a:extLst>
          </p:cNvPr>
          <p:cNvSpPr txBox="1"/>
          <p:nvPr/>
        </p:nvSpPr>
        <p:spPr>
          <a:xfrm>
            <a:off x="3999088" y="4978940"/>
            <a:ext cx="23091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Chisel-based</a:t>
            </a:r>
          </a:p>
          <a:p>
            <a:pPr algn="ctr"/>
            <a:r>
              <a:rPr lang="en-US" altLang="zh-CN" b="1" dirty="0">
                <a:latin typeface="Calibri" panose="020F0502020204030204"/>
              </a:rPr>
              <a:t>Hardware Generator</a:t>
            </a:r>
            <a:endParaRPr lang="en-US" dirty="0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90FD982-7984-6C42-FA07-9D7A96F3097F}"/>
              </a:ext>
            </a:extLst>
          </p:cNvPr>
          <p:cNvGrpSpPr/>
          <p:nvPr/>
        </p:nvGrpSpPr>
        <p:grpSpPr>
          <a:xfrm>
            <a:off x="792401" y="3779050"/>
            <a:ext cx="3182728" cy="2652532"/>
            <a:chOff x="792401" y="3779050"/>
            <a:chExt cx="3182728" cy="2652532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1E0E542-D686-EE08-E000-48970E1C6C7E}"/>
                </a:ext>
              </a:extLst>
            </p:cNvPr>
            <p:cNvSpPr txBox="1"/>
            <p:nvPr/>
          </p:nvSpPr>
          <p:spPr>
            <a:xfrm>
              <a:off x="1100338" y="5785251"/>
              <a:ext cx="278544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Arch. Desc. Graph</a:t>
              </a:r>
            </a:p>
            <a:p>
              <a:pPr algn="ctr"/>
              <a:r>
                <a:rPr lang="en-US" b="1" dirty="0">
                  <a:latin typeface="Calibri" panose="020F0502020204030204"/>
                </a:rPr>
                <a:t>(ADG)</a:t>
              </a:r>
              <a:endParaRPr lang="en-US" dirty="0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5E6C23BC-41AD-ABAD-BF45-04155E523D83}"/>
                </a:ext>
              </a:extLst>
            </p:cNvPr>
            <p:cNvGrpSpPr/>
            <p:nvPr/>
          </p:nvGrpSpPr>
          <p:grpSpPr>
            <a:xfrm>
              <a:off x="792401" y="3779050"/>
              <a:ext cx="3182728" cy="2087845"/>
              <a:chOff x="792401" y="3779050"/>
              <a:chExt cx="3182728" cy="2087845"/>
            </a:xfrm>
          </p:grpSpPr>
          <p:sp>
            <p:nvSpPr>
              <p:cNvPr id="97" name="Cloud 96">
                <a:extLst>
                  <a:ext uri="{FF2B5EF4-FFF2-40B4-BE49-F238E27FC236}">
                    <a16:creationId xmlns:a16="http://schemas.microsoft.com/office/drawing/2014/main" id="{25FF89B3-F917-958D-239C-5E59E5163357}"/>
                  </a:ext>
                </a:extLst>
              </p:cNvPr>
              <p:cNvSpPr/>
              <p:nvPr/>
            </p:nvSpPr>
            <p:spPr>
              <a:xfrm>
                <a:off x="792401" y="3779050"/>
                <a:ext cx="3182728" cy="2087845"/>
              </a:xfrm>
              <a:prstGeom prst="cloud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457200">
                  <a:defRPr/>
                </a:pPr>
                <a:endParaRPr lang="en-US" sz="2000" kern="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C8090CC9-70E2-90B1-9D79-A2532B94CD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5244" y="4019346"/>
                <a:ext cx="1585855" cy="1567835"/>
              </a:xfrm>
              <a:prstGeom prst="rect">
                <a:avLst/>
              </a:prstGeom>
            </p:spPr>
          </p:pic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D4F7B4A-514A-1B87-58D3-CBA08F744A66}"/>
              </a:ext>
            </a:extLst>
          </p:cNvPr>
          <p:cNvGrpSpPr/>
          <p:nvPr/>
        </p:nvGrpSpPr>
        <p:grpSpPr>
          <a:xfrm>
            <a:off x="8871786" y="4953270"/>
            <a:ext cx="3272589" cy="1138067"/>
            <a:chOff x="8658479" y="4332433"/>
            <a:chExt cx="3910895" cy="1535485"/>
          </a:xfrm>
        </p:grpSpPr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88D3C362-2925-13A9-8E52-9A19363DC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10101"/>
                </a:clrFrom>
                <a:clrTo>
                  <a:srgbClr val="01010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>
              <a:off x="10041013" y="3345854"/>
              <a:ext cx="1075771" cy="3048929"/>
            </a:xfrm>
            <a:prstGeom prst="rect">
              <a:avLst/>
            </a:prstGeom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7C31FBA-786B-1731-BD7C-5A2BB15FBFEC}"/>
                </a:ext>
              </a:extLst>
            </p:cNvPr>
            <p:cNvSpPr txBox="1"/>
            <p:nvPr/>
          </p:nvSpPr>
          <p:spPr>
            <a:xfrm>
              <a:off x="8658479" y="5369613"/>
              <a:ext cx="3910895" cy="4983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4-Core FPGA Overlay@ 92.7MHz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F52040D-A0E4-0FFD-BA68-DBC36807C21C}"/>
              </a:ext>
            </a:extLst>
          </p:cNvPr>
          <p:cNvGrpSpPr/>
          <p:nvPr/>
        </p:nvGrpSpPr>
        <p:grpSpPr>
          <a:xfrm>
            <a:off x="9335800" y="6022880"/>
            <a:ext cx="2210531" cy="701009"/>
            <a:chOff x="9335800" y="6022880"/>
            <a:chExt cx="2210531" cy="701009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109513D2-F613-8BC3-8D9B-B27EE5FB07D3}"/>
                </a:ext>
              </a:extLst>
            </p:cNvPr>
            <p:cNvGrpSpPr/>
            <p:nvPr/>
          </p:nvGrpSpPr>
          <p:grpSpPr>
            <a:xfrm>
              <a:off x="9600369" y="6022880"/>
              <a:ext cx="1681393" cy="701009"/>
              <a:chOff x="621751" y="5688598"/>
              <a:chExt cx="2237792" cy="1056931"/>
            </a:xfrm>
          </p:grpSpPr>
          <p:pic>
            <p:nvPicPr>
              <p:cNvPr id="106" name="Picture 2" descr="Xilinx Alveo U50 Data Center Accelerator Card | www.shidirect.com">
                <a:extLst>
                  <a:ext uri="{FF2B5EF4-FFF2-40B4-BE49-F238E27FC236}">
                    <a16:creationId xmlns:a16="http://schemas.microsoft.com/office/drawing/2014/main" id="{99994309-3B4B-F3C3-FDDD-B6081C4390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72" t="20072" r="4308" b="22294"/>
              <a:stretch/>
            </p:blipFill>
            <p:spPr bwMode="auto">
              <a:xfrm>
                <a:off x="621751" y="5688598"/>
                <a:ext cx="2237792" cy="10569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8BD85B3-9F57-756C-66AD-8F2AAF9E474C}"/>
                  </a:ext>
                </a:extLst>
              </p:cNvPr>
              <p:cNvSpPr txBox="1"/>
              <p:nvPr/>
            </p:nvSpPr>
            <p:spPr>
              <a:xfrm>
                <a:off x="1513242" y="5781233"/>
                <a:ext cx="987771" cy="523219"/>
              </a:xfrm>
              <a:prstGeom prst="rect">
                <a:avLst/>
              </a:prstGeom>
              <a:solidFill>
                <a:srgbClr val="CB1613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FPGA</a:t>
                </a:r>
              </a:p>
            </p:txBody>
          </p:sp>
        </p:grp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37BF8892-263D-EC8D-D7C1-714C6CCA82B8}"/>
                </a:ext>
              </a:extLst>
            </p:cNvPr>
            <p:cNvCxnSpPr>
              <a:cxnSpLocks/>
              <a:endCxn id="106" idx="1"/>
            </p:cNvCxnSpPr>
            <p:nvPr/>
          </p:nvCxnSpPr>
          <p:spPr>
            <a:xfrm>
              <a:off x="9335800" y="6084320"/>
              <a:ext cx="264569" cy="289065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000D8E4-E9CD-76B6-E130-C2C0241744F7}"/>
                </a:ext>
              </a:extLst>
            </p:cNvPr>
            <p:cNvCxnSpPr>
              <a:cxnSpLocks/>
              <a:stCxn id="106" idx="3"/>
            </p:cNvCxnSpPr>
            <p:nvPr/>
          </p:nvCxnSpPr>
          <p:spPr>
            <a:xfrm flipV="1">
              <a:off x="11281762" y="6051093"/>
              <a:ext cx="264569" cy="322292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B5F6814-4539-05F5-A0EA-FB2B01383EA6}"/>
              </a:ext>
            </a:extLst>
          </p:cNvPr>
          <p:cNvGrpSpPr/>
          <p:nvPr/>
        </p:nvGrpSpPr>
        <p:grpSpPr>
          <a:xfrm>
            <a:off x="8641737" y="3051487"/>
            <a:ext cx="3141536" cy="1200429"/>
            <a:chOff x="8641737" y="3051487"/>
            <a:chExt cx="3141536" cy="1200429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EBD45E3-D7F1-998D-C779-C66F5FABB7F5}"/>
                </a:ext>
              </a:extLst>
            </p:cNvPr>
            <p:cNvSpPr/>
            <p:nvPr/>
          </p:nvSpPr>
          <p:spPr>
            <a:xfrm>
              <a:off x="9177268" y="3051487"/>
              <a:ext cx="831392" cy="60729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3000509000000000000" pitchFamily="65" charset="-122"/>
                  <a:cs typeface="+mn-cs"/>
                  <a:sym typeface="Arial"/>
                </a:rPr>
                <a:t>RISCV CPU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1B2C2C80-36CA-F246-B757-FB0CE735C794}"/>
                </a:ext>
              </a:extLst>
            </p:cNvPr>
            <p:cNvSpPr/>
            <p:nvPr/>
          </p:nvSpPr>
          <p:spPr>
            <a:xfrm>
              <a:off x="10875372" y="3051487"/>
              <a:ext cx="831392" cy="60729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3000509000000000000" pitchFamily="65" charset="-122"/>
                  <a:cs typeface="+mn-cs"/>
                  <a:sym typeface="Arial"/>
                </a:rPr>
                <a:t>RISCV CPU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86677551-FE12-578C-9903-DBC26506308E}"/>
                </a:ext>
              </a:extLst>
            </p:cNvPr>
            <p:cNvCxnSpPr>
              <a:cxnSpLocks/>
              <a:stCxn id="109" idx="2"/>
            </p:cNvCxnSpPr>
            <p:nvPr/>
          </p:nvCxnSpPr>
          <p:spPr>
            <a:xfrm>
              <a:off x="9592964" y="3658781"/>
              <a:ext cx="0" cy="17675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: Rounded Corners 111">
              <a:extLst>
                <a:ext uri="{FF2B5EF4-FFF2-40B4-BE49-F238E27FC236}">
                  <a16:creationId xmlns:a16="http://schemas.microsoft.com/office/drawing/2014/main" id="{213234DF-066C-4170-BE79-66A2558B59AF}"/>
                </a:ext>
              </a:extLst>
            </p:cNvPr>
            <p:cNvSpPr/>
            <p:nvPr/>
          </p:nvSpPr>
          <p:spPr>
            <a:xfrm>
              <a:off x="8641737" y="3823877"/>
              <a:ext cx="1460206" cy="42803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>
                  <a:solidFill>
                    <a:schemeClr val="tx1"/>
                  </a:solidFill>
                </a:rPr>
                <a:t>Acce.</a:t>
              </a:r>
            </a:p>
          </p:txBody>
        </p:sp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431BDABB-9C5B-7514-68C3-3F8E95CC3265}"/>
                </a:ext>
              </a:extLst>
            </p:cNvPr>
            <p:cNvSpPr/>
            <p:nvPr/>
          </p:nvSpPr>
          <p:spPr>
            <a:xfrm>
              <a:off x="10323067" y="3818286"/>
              <a:ext cx="1460206" cy="42803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>
                  <a:solidFill>
                    <a:schemeClr val="tx1"/>
                  </a:solidFill>
                </a:rPr>
                <a:t>Acce.</a:t>
              </a:r>
            </a:p>
          </p:txBody>
        </p: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BCBDAEF4-6567-CCF7-4B8F-B7FD96CD4C3E}"/>
                </a:ext>
              </a:extLst>
            </p:cNvPr>
            <p:cNvCxnSpPr>
              <a:cxnSpLocks/>
            </p:cNvCxnSpPr>
            <p:nvPr/>
          </p:nvCxnSpPr>
          <p:spPr>
            <a:xfrm>
              <a:off x="11308958" y="3658781"/>
              <a:ext cx="0" cy="17675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66FE93B4-7B98-3D58-91F1-4C015DADE8C3}"/>
                </a:ext>
              </a:extLst>
            </p:cNvPr>
            <p:cNvSpPr/>
            <p:nvPr/>
          </p:nvSpPr>
          <p:spPr>
            <a:xfrm>
              <a:off x="8810257" y="3917976"/>
              <a:ext cx="217690" cy="99309"/>
            </a:xfrm>
            <a:prstGeom prst="rect">
              <a:avLst/>
            </a:prstGeom>
            <a:solidFill>
              <a:srgbClr val="F4B1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9C238D89-2383-5DD4-072A-BFE4EE107C3D}"/>
                </a:ext>
              </a:extLst>
            </p:cNvPr>
            <p:cNvSpPr/>
            <p:nvPr/>
          </p:nvSpPr>
          <p:spPr>
            <a:xfrm>
              <a:off x="9071502" y="3917976"/>
              <a:ext cx="217690" cy="99309"/>
            </a:xfrm>
            <a:prstGeom prst="rect">
              <a:avLst/>
            </a:prstGeom>
            <a:solidFill>
              <a:srgbClr val="F4B1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EA42A99-8317-FA83-A0A2-C8AFDB92D108}"/>
                </a:ext>
              </a:extLst>
            </p:cNvPr>
            <p:cNvSpPr/>
            <p:nvPr/>
          </p:nvSpPr>
          <p:spPr>
            <a:xfrm>
              <a:off x="8810257" y="4057586"/>
              <a:ext cx="217690" cy="99309"/>
            </a:xfrm>
            <a:prstGeom prst="rect">
              <a:avLst/>
            </a:prstGeom>
            <a:solidFill>
              <a:srgbClr val="BC8FD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2D90C16-A918-978F-ECE8-49A20C91595D}"/>
                </a:ext>
              </a:extLst>
            </p:cNvPr>
            <p:cNvSpPr/>
            <p:nvPr/>
          </p:nvSpPr>
          <p:spPr>
            <a:xfrm>
              <a:off x="9071502" y="4054325"/>
              <a:ext cx="217690" cy="99309"/>
            </a:xfrm>
            <a:prstGeom prst="rect">
              <a:avLst/>
            </a:prstGeom>
            <a:solidFill>
              <a:srgbClr val="F4B1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CE877510-00C2-2F6C-E307-62D4C84B3E7A}"/>
                </a:ext>
              </a:extLst>
            </p:cNvPr>
            <p:cNvSpPr/>
            <p:nvPr/>
          </p:nvSpPr>
          <p:spPr>
            <a:xfrm>
              <a:off x="10505282" y="3907066"/>
              <a:ext cx="217690" cy="99309"/>
            </a:xfrm>
            <a:prstGeom prst="rect">
              <a:avLst/>
            </a:prstGeom>
            <a:solidFill>
              <a:srgbClr val="F4B1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3AC1786C-C98A-CCA0-135B-4F003E11BEAD}"/>
                </a:ext>
              </a:extLst>
            </p:cNvPr>
            <p:cNvSpPr/>
            <p:nvPr/>
          </p:nvSpPr>
          <p:spPr>
            <a:xfrm>
              <a:off x="10766527" y="3907066"/>
              <a:ext cx="217690" cy="99309"/>
            </a:xfrm>
            <a:prstGeom prst="rect">
              <a:avLst/>
            </a:prstGeom>
            <a:solidFill>
              <a:srgbClr val="F4B1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D7356A3A-E990-0686-F748-D077A284C48B}"/>
                </a:ext>
              </a:extLst>
            </p:cNvPr>
            <p:cNvSpPr/>
            <p:nvPr/>
          </p:nvSpPr>
          <p:spPr>
            <a:xfrm>
              <a:off x="10505282" y="4046676"/>
              <a:ext cx="217690" cy="99309"/>
            </a:xfrm>
            <a:prstGeom prst="rect">
              <a:avLst/>
            </a:prstGeom>
            <a:solidFill>
              <a:srgbClr val="BC8FD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1E87970D-A960-4621-FE94-2CB8C86F543E}"/>
                </a:ext>
              </a:extLst>
            </p:cNvPr>
            <p:cNvSpPr/>
            <p:nvPr/>
          </p:nvSpPr>
          <p:spPr>
            <a:xfrm>
              <a:off x="10766527" y="4043415"/>
              <a:ext cx="217690" cy="99309"/>
            </a:xfrm>
            <a:prstGeom prst="rect">
              <a:avLst/>
            </a:prstGeom>
            <a:solidFill>
              <a:srgbClr val="F4B1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C987F094-55B0-C3D7-707B-255D90CCCBCD}"/>
              </a:ext>
            </a:extLst>
          </p:cNvPr>
          <p:cNvGrpSpPr/>
          <p:nvPr/>
        </p:nvGrpSpPr>
        <p:grpSpPr>
          <a:xfrm>
            <a:off x="7460485" y="1932319"/>
            <a:ext cx="4246280" cy="1018828"/>
            <a:chOff x="7460485" y="1932319"/>
            <a:chExt cx="4246280" cy="1018828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1E9C37A4-69D6-773F-4947-14DEE8093905}"/>
                </a:ext>
              </a:extLst>
            </p:cNvPr>
            <p:cNvSpPr/>
            <p:nvPr/>
          </p:nvSpPr>
          <p:spPr>
            <a:xfrm>
              <a:off x="7463284" y="2662538"/>
              <a:ext cx="4243480" cy="2886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Network-on-Chip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97ED645-2A8A-14BE-7E66-CD56F803317D}"/>
                </a:ext>
              </a:extLst>
            </p:cNvPr>
            <p:cNvSpPr/>
            <p:nvPr/>
          </p:nvSpPr>
          <p:spPr>
            <a:xfrm>
              <a:off x="7463284" y="2296997"/>
              <a:ext cx="4243480" cy="28860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LLC</a:t>
              </a: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AE951435-EC62-3D77-240A-F7694069E885}"/>
                </a:ext>
              </a:extLst>
            </p:cNvPr>
            <p:cNvSpPr/>
            <p:nvPr/>
          </p:nvSpPr>
          <p:spPr>
            <a:xfrm>
              <a:off x="7460485" y="1932319"/>
              <a:ext cx="2468868" cy="28860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DRAM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FAD6E2C3-7EAC-6034-780B-FE4A7F5FD742}"/>
                </a:ext>
              </a:extLst>
            </p:cNvPr>
            <p:cNvSpPr/>
            <p:nvPr/>
          </p:nvSpPr>
          <p:spPr>
            <a:xfrm>
              <a:off x="10008661" y="1932827"/>
              <a:ext cx="1698104" cy="288609"/>
            </a:xfrm>
            <a:prstGeom prst="rect">
              <a:avLst/>
            </a:prstGeom>
            <a:solidFill>
              <a:srgbClr val="B4C7E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Peripherals</a:t>
              </a:r>
            </a:p>
          </p:txBody>
        </p: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4CF472A9-9205-5518-9521-34CFF4B2A187}"/>
              </a:ext>
            </a:extLst>
          </p:cNvPr>
          <p:cNvSpPr txBox="1"/>
          <p:nvPr/>
        </p:nvSpPr>
        <p:spPr>
          <a:xfrm>
            <a:off x="7479428" y="1473548"/>
            <a:ext cx="425226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SoC Integration by ChipYard</a:t>
            </a: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D3E9E3A1-B159-37FC-A558-78207E859661}"/>
              </a:ext>
            </a:extLst>
          </p:cNvPr>
          <p:cNvGrpSpPr/>
          <p:nvPr/>
        </p:nvGrpSpPr>
        <p:grpSpPr>
          <a:xfrm>
            <a:off x="6148077" y="1429912"/>
            <a:ext cx="5702854" cy="4874937"/>
            <a:chOff x="6148077" y="1429912"/>
            <a:chExt cx="5702854" cy="4874937"/>
          </a:xfrm>
        </p:grpSpPr>
        <p:cxnSp>
          <p:nvCxnSpPr>
            <p:cNvPr id="130" name="Connector: Elbow 129">
              <a:extLst>
                <a:ext uri="{FF2B5EF4-FFF2-40B4-BE49-F238E27FC236}">
                  <a16:creationId xmlns:a16="http://schemas.microsoft.com/office/drawing/2014/main" id="{467DFDEF-C280-96DE-E160-AA8687C267E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343402" y="3267073"/>
              <a:ext cx="4854228" cy="1221324"/>
            </a:xfrm>
            <a:prstGeom prst="bentConnector3">
              <a:avLst>
                <a:gd name="adj1" fmla="val 46628"/>
              </a:avLst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or: Elbow 130">
              <a:extLst>
                <a:ext uri="{FF2B5EF4-FFF2-40B4-BE49-F238E27FC236}">
                  <a16:creationId xmlns:a16="http://schemas.microsoft.com/office/drawing/2014/main" id="{3B373B60-711F-2487-8178-C406C357534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852168" y="2306084"/>
              <a:ext cx="4874935" cy="3122591"/>
            </a:xfrm>
            <a:prstGeom prst="bentConnector3">
              <a:avLst>
                <a:gd name="adj1" fmla="val 61000"/>
              </a:avLst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38D58F7-D734-71DD-2835-D3F1F53BE14B}"/>
                </a:ext>
              </a:extLst>
            </p:cNvPr>
            <p:cNvCxnSpPr/>
            <p:nvPr/>
          </p:nvCxnSpPr>
          <p:spPr>
            <a:xfrm>
              <a:off x="7368987" y="1450621"/>
              <a:ext cx="448194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E6B3CB80-D6FC-F25B-622D-65DE6690F282}"/>
                </a:ext>
              </a:extLst>
            </p:cNvPr>
            <p:cNvCxnSpPr>
              <a:cxnSpLocks/>
            </p:cNvCxnSpPr>
            <p:nvPr/>
          </p:nvCxnSpPr>
          <p:spPr>
            <a:xfrm>
              <a:off x="6148077" y="6304847"/>
              <a:ext cx="2580263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81E7F00-2E4C-C2EB-61E3-ABFA41CDD40A}"/>
              </a:ext>
            </a:extLst>
          </p:cNvPr>
          <p:cNvGrpSpPr/>
          <p:nvPr/>
        </p:nvGrpSpPr>
        <p:grpSpPr>
          <a:xfrm>
            <a:off x="9206821" y="4489641"/>
            <a:ext cx="2417027" cy="407634"/>
            <a:chOff x="9206821" y="4489641"/>
            <a:chExt cx="2417027" cy="407634"/>
          </a:xfrm>
        </p:grpSpPr>
        <p:sp>
          <p:nvSpPr>
            <p:cNvPr id="135" name="Arrow: Right 79">
              <a:extLst>
                <a:ext uri="{FF2B5EF4-FFF2-40B4-BE49-F238E27FC236}">
                  <a16:creationId xmlns:a16="http://schemas.microsoft.com/office/drawing/2014/main" id="{A4C878D3-FD58-D4BD-01D1-B0FA4C0D354A}"/>
                </a:ext>
              </a:extLst>
            </p:cNvPr>
            <p:cNvSpPr/>
            <p:nvPr/>
          </p:nvSpPr>
          <p:spPr>
            <a:xfrm rot="5400000">
              <a:off x="9220344" y="4514422"/>
              <a:ext cx="369330" cy="396376"/>
            </a:xfrm>
            <a:prstGeom prst="rightArrow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C2B2453F-C4FF-8F92-0A30-D04DEB3A83EE}"/>
                </a:ext>
              </a:extLst>
            </p:cNvPr>
            <p:cNvSpPr txBox="1"/>
            <p:nvPr/>
          </p:nvSpPr>
          <p:spPr>
            <a:xfrm>
              <a:off x="9468084" y="4489641"/>
              <a:ext cx="21557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Physical Design</a:t>
              </a:r>
            </a:p>
          </p:txBody>
        </p:sp>
      </p:grpSp>
      <p:sp>
        <p:nvSpPr>
          <p:cNvPr id="137" name="Slide Number Placeholder 9">
            <a:extLst>
              <a:ext uri="{FF2B5EF4-FFF2-40B4-BE49-F238E27FC236}">
                <a16:creationId xmlns:a16="http://schemas.microsoft.com/office/drawing/2014/main" id="{E5F170ED-F0D0-B15B-B1CF-9DC31795B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ABAC16-E5BA-449B-BF38-6E6607D970C6}" type="slidenum">
              <a:rPr lang="en-US" smtClean="0"/>
              <a:t>43</a:t>
            </a:fld>
            <a:endParaRPr lang="en-US"/>
          </a:p>
        </p:txBody>
      </p:sp>
      <p:pic>
        <p:nvPicPr>
          <p:cNvPr id="138" name="Picture 2">
            <a:extLst>
              <a:ext uri="{FF2B5EF4-FFF2-40B4-BE49-F238E27FC236}">
                <a16:creationId xmlns:a16="http://schemas.microsoft.com/office/drawing/2014/main" id="{2284EEEF-9B4F-2E71-7D40-DDB5A50F0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338" y="6164898"/>
            <a:ext cx="3008212" cy="63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AutoShape 4">
            <a:extLst>
              <a:ext uri="{FF2B5EF4-FFF2-40B4-BE49-F238E27FC236}">
                <a16:creationId xmlns:a16="http://schemas.microsoft.com/office/drawing/2014/main" id="{3163300D-306E-0190-DF29-E7FED1E084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53E9F32A-799A-E516-991D-F0400D3837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037" y="613115"/>
            <a:ext cx="2791158" cy="7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1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A2498-6C87-6AE8-AEEE-6AED789BA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FPGA Overlay Limitation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87D7B-2817-CFA0-0FD7-8693327A2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0067"/>
            <a:ext cx="10515600" cy="3317875"/>
          </a:xfrm>
        </p:spPr>
        <p:txBody>
          <a:bodyPr>
            <a:normAutofit/>
          </a:bodyPr>
          <a:lstStyle/>
          <a:p>
            <a:r>
              <a:rPr lang="en-US" sz="3200" dirty="0"/>
              <a:t>This is NOT magic! mostly engineering effort.</a:t>
            </a:r>
          </a:p>
          <a:p>
            <a:endParaRPr lang="en-US" sz="1100" dirty="0"/>
          </a:p>
          <a:p>
            <a:r>
              <a:rPr lang="en-US" sz="3200" dirty="0"/>
              <a:t>Heavily depends on FPGA IP generator!</a:t>
            </a:r>
          </a:p>
          <a:p>
            <a:endParaRPr lang="en-US" sz="1000" dirty="0"/>
          </a:p>
          <a:p>
            <a:r>
              <a:rPr lang="en-US" sz="3200" dirty="0"/>
              <a:t>Integration is mostly done by </a:t>
            </a:r>
            <a:r>
              <a:rPr lang="en-US" sz="3200" dirty="0" err="1"/>
              <a:t>ChipYard</a:t>
            </a:r>
            <a:endParaRPr lang="en-US" sz="3200" dirty="0"/>
          </a:p>
          <a:p>
            <a:pPr lvl="1"/>
            <a:r>
              <a:rPr lang="en-US" sz="2800" dirty="0"/>
              <a:t>Need to generate </a:t>
            </a:r>
            <a:r>
              <a:rPr lang="en-US" sz="2800" dirty="0" err="1"/>
              <a:t>Vivado</a:t>
            </a:r>
            <a:r>
              <a:rPr lang="en-US" sz="2800" dirty="0"/>
              <a:t> FPGA IP</a:t>
            </a:r>
          </a:p>
          <a:p>
            <a:pPr lvl="1"/>
            <a:r>
              <a:rPr lang="en-US" sz="2800" dirty="0"/>
              <a:t>FPGA Overlay is done by Chisel </a:t>
            </a:r>
            <a:r>
              <a:rPr lang="en-US" sz="2800" dirty="0" err="1"/>
              <a:t>BlackBox</a:t>
            </a:r>
            <a:r>
              <a:rPr lang="en-US" sz="2800" dirty="0"/>
              <a:t> Wrapper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88269-CCFD-81BB-1824-95AE56CC2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528" y="4746116"/>
            <a:ext cx="9840943" cy="211188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19473-7BB1-A929-9B0A-62618375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889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72659-A3EA-034F-C071-2A6EEC321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Hand-on: FPGA Flow Command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98EC69-3212-6279-C07F-FB6900AA8618}"/>
              </a:ext>
            </a:extLst>
          </p:cNvPr>
          <p:cNvSpPr txBox="1">
            <a:spLocks/>
          </p:cNvSpPr>
          <p:nvPr/>
        </p:nvSpPr>
        <p:spPr>
          <a:xfrm>
            <a:off x="-1" y="3600093"/>
            <a:ext cx="12192000" cy="28224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Compile FPGA bitstream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  	$ cd $SS/</a:t>
            </a:r>
            <a:r>
              <a:rPr lang="en-US" sz="2400" dirty="0" err="1"/>
              <a:t>chipyard</a:t>
            </a:r>
            <a:r>
              <a:rPr lang="en-US" sz="2400" dirty="0"/>
              <a:t>/</a:t>
            </a:r>
            <a:r>
              <a:rPr lang="en-US" sz="2400" dirty="0" err="1"/>
              <a:t>fpga</a:t>
            </a: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  	$ make CONFIG=MeshDSARocketVCU118Config100MHz SUB_PROJECT=vcu118 bitstream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FPGA Bring-up Flow</a:t>
            </a: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	// Where to fine the FPGA Bitstream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	$ cd $SS/</a:t>
            </a:r>
            <a:r>
              <a:rPr lang="en-US" sz="2400" dirty="0" err="1"/>
              <a:t>chipyard</a:t>
            </a:r>
            <a:r>
              <a:rPr lang="en-US" sz="2400" dirty="0"/>
              <a:t>/</a:t>
            </a:r>
            <a:r>
              <a:rPr lang="en-US" sz="2400" dirty="0" err="1"/>
              <a:t>fpga</a:t>
            </a:r>
            <a:r>
              <a:rPr lang="en-US" sz="2400" dirty="0"/>
              <a:t>/generated-</a:t>
            </a:r>
            <a:r>
              <a:rPr lang="en-US" sz="2400" dirty="0" err="1"/>
              <a:t>src</a:t>
            </a:r>
            <a:r>
              <a:rPr lang="en-US" sz="2400" dirty="0"/>
              <a:t>/&lt;Your CONFIG&gt;/obj/VCU118FPGATestHarness.bit</a:t>
            </a:r>
            <a:endParaRPr lang="en-US" sz="2400" b="1" dirty="0"/>
          </a:p>
        </p:txBody>
      </p:sp>
      <p:pic>
        <p:nvPicPr>
          <p:cNvPr id="5" name="Graphic 4" descr="Gears outline">
            <a:extLst>
              <a:ext uri="{FF2B5EF4-FFF2-40B4-BE49-F238E27FC236}">
                <a16:creationId xmlns:a16="http://schemas.microsoft.com/office/drawing/2014/main" id="{B4B3AB0F-8DED-7ED7-1101-F9B9818FE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2390" y="1861781"/>
            <a:ext cx="1567219" cy="156721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575EA5-1406-B54B-9173-49DF61272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00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0E9D3-EDC9-1598-EF04-4C5C61351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499"/>
          </a:xfrm>
        </p:spPr>
        <p:txBody>
          <a:bodyPr>
            <a:normAutofit/>
          </a:bodyPr>
          <a:lstStyle/>
          <a:p>
            <a:r>
              <a:rPr lang="en-US" sz="5400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8C047-5313-BBB8-3DC6-B242544B1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938"/>
            <a:ext cx="10515600" cy="5505061"/>
          </a:xfrm>
        </p:spPr>
        <p:txBody>
          <a:bodyPr>
            <a:normAutofit lnSpcReduction="10000"/>
          </a:bodyPr>
          <a:lstStyle/>
          <a:p>
            <a:r>
              <a:rPr lang="en-US" altLang="zh-CN" sz="3600" b="1" dirty="0"/>
              <a:t>Micro-architecture Overview (30 min)</a:t>
            </a:r>
          </a:p>
          <a:p>
            <a:pPr lvl="1"/>
            <a:r>
              <a:rPr lang="en-US" sz="3200" b="1" dirty="0"/>
              <a:t>Stream Dispatcher</a:t>
            </a:r>
          </a:p>
          <a:p>
            <a:pPr lvl="1"/>
            <a:r>
              <a:rPr lang="en-US" sz="3200" b="1" dirty="0"/>
              <a:t>Spatial Memory System &amp; Sync. System</a:t>
            </a:r>
          </a:p>
          <a:p>
            <a:pPr lvl="1"/>
            <a:r>
              <a:rPr lang="en-US" sz="3200" b="1" dirty="0"/>
              <a:t>Spatial Compute System</a:t>
            </a:r>
          </a:p>
          <a:p>
            <a:r>
              <a:rPr lang="en-US" sz="3600" dirty="0"/>
              <a:t>Coffee Break (30 min)</a:t>
            </a:r>
          </a:p>
          <a:p>
            <a:r>
              <a:rPr lang="en-US" sz="3600" dirty="0"/>
              <a:t>Hand-on: Compose Your Own DSA (30 min)</a:t>
            </a:r>
          </a:p>
          <a:p>
            <a:pPr lvl="1"/>
            <a:r>
              <a:rPr lang="en-US" sz="3200" dirty="0"/>
              <a:t>Architecture Description Graph (ADG)</a:t>
            </a:r>
          </a:p>
          <a:p>
            <a:pPr lvl="1"/>
            <a:r>
              <a:rPr lang="en-US" sz="3200" dirty="0"/>
              <a:t>Using our own DSA by using Domain-specific Language</a:t>
            </a:r>
          </a:p>
          <a:p>
            <a:r>
              <a:rPr lang="en-US" sz="3600" dirty="0"/>
              <a:t>Hard-on: RTL &amp; FPGA Simulation (15 min)</a:t>
            </a:r>
          </a:p>
          <a:p>
            <a:pPr lvl="1"/>
            <a:r>
              <a:rPr lang="en-US" sz="3200" dirty="0"/>
              <a:t>How to do RTL simulation with customized ISA</a:t>
            </a:r>
          </a:p>
          <a:p>
            <a:pPr lvl="1"/>
            <a:r>
              <a:rPr lang="en-US" sz="3200" dirty="0"/>
              <a:t>Understand the simulation log and FPGA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546F5-3227-36B6-FBCE-6AF04FE5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45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02865-CB67-B019-9D86-129A9F92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DSAGEN Architecture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2A57E2-7812-2D69-FC66-F64E6F8C1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948" y="1788714"/>
            <a:ext cx="4912779" cy="442515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3176C9-DD88-F4C1-35EA-22E645E24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2030" y="1825624"/>
            <a:ext cx="6617845" cy="48438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Integrate as </a:t>
            </a:r>
            <a:r>
              <a:rPr lang="en-US" b="1" dirty="0" err="1"/>
              <a:t>RoCC</a:t>
            </a:r>
            <a:r>
              <a:rPr lang="en-US" b="1" dirty="0"/>
              <a:t> accelerator</a:t>
            </a:r>
          </a:p>
          <a:p>
            <a:pPr>
              <a:buFontTx/>
              <a:buChar char="-"/>
            </a:pPr>
            <a:r>
              <a:rPr lang="en-US" dirty="0" err="1"/>
              <a:t>DCache</a:t>
            </a:r>
            <a:r>
              <a:rPr lang="en-US" dirty="0"/>
              <a:t> (</a:t>
            </a:r>
            <a:r>
              <a:rPr lang="en-US" dirty="0" err="1"/>
              <a:t>HellaCache</a:t>
            </a:r>
            <a:r>
              <a:rPr lang="en-US" dirty="0"/>
              <a:t>) for bitstream load</a:t>
            </a:r>
          </a:p>
          <a:p>
            <a:pPr>
              <a:buFontTx/>
              <a:buChar char="-"/>
            </a:pPr>
            <a:r>
              <a:rPr lang="en-US" dirty="0"/>
              <a:t>L2 Cache access via </a:t>
            </a:r>
            <a:r>
              <a:rPr lang="en-US" dirty="0" err="1"/>
              <a:t>NoC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Multi-core support</a:t>
            </a:r>
          </a:p>
          <a:p>
            <a:pPr>
              <a:buFontTx/>
              <a:buChar char="-"/>
            </a:pPr>
            <a:r>
              <a:rPr lang="en-US" dirty="0"/>
              <a:t>FPGA proved</a:t>
            </a:r>
          </a:p>
          <a:p>
            <a:pPr marL="0" indent="0">
              <a:buNone/>
            </a:pPr>
            <a:r>
              <a:rPr lang="en-US" b="1" dirty="0"/>
              <a:t>Four major subsystem:</a:t>
            </a:r>
          </a:p>
          <a:p>
            <a:pPr>
              <a:buFontTx/>
              <a:buChar char="-"/>
            </a:pPr>
            <a:r>
              <a:rPr lang="en-US" dirty="0"/>
              <a:t>Spatial Compute System – CGRA Generator</a:t>
            </a:r>
          </a:p>
          <a:p>
            <a:pPr>
              <a:buFontTx/>
              <a:buChar char="-"/>
            </a:pPr>
            <a:r>
              <a:rPr lang="en-US" dirty="0"/>
              <a:t>Spatial Memory System – Memory Gen.</a:t>
            </a:r>
          </a:p>
          <a:p>
            <a:pPr>
              <a:buFontTx/>
              <a:buChar char="-"/>
            </a:pPr>
            <a:r>
              <a:rPr lang="en-US" dirty="0"/>
              <a:t>Synchronization System – Vector ports</a:t>
            </a:r>
          </a:p>
          <a:p>
            <a:pPr>
              <a:buFontTx/>
              <a:buChar char="-"/>
            </a:pPr>
            <a:r>
              <a:rPr lang="en-US" dirty="0"/>
              <a:t>Control System – Manage Streams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6123B6-63A7-4574-B94C-A8C6FE74F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08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B9CA7-1380-5BEE-B5ED-A5DA650C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Control System: Stream Dispatcher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20F37-3EDC-F898-08E6-0206F7893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4060" y="2279301"/>
            <a:ext cx="6695489" cy="34576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Source Code Path</a:t>
            </a:r>
          </a:p>
          <a:p>
            <a:pPr marL="0" indent="0">
              <a:buNone/>
            </a:pPr>
            <a:r>
              <a:rPr lang="en-US" sz="2100" dirty="0" err="1">
                <a:latin typeface="Consolas" panose="020B0609020204030204" pitchFamily="49" charset="0"/>
              </a:rPr>
              <a:t>chipyard</a:t>
            </a:r>
            <a:r>
              <a:rPr lang="en-US" sz="2100" dirty="0">
                <a:latin typeface="Consolas" panose="020B0609020204030204" pitchFamily="49" charset="0"/>
              </a:rPr>
              <a:t>/generators/dsagen2/</a:t>
            </a:r>
            <a:r>
              <a:rPr lang="en-US" sz="2100" dirty="0" err="1">
                <a:latin typeface="Consolas" panose="020B0609020204030204" pitchFamily="49" charset="0"/>
              </a:rPr>
              <a:t>src</a:t>
            </a:r>
            <a:r>
              <a:rPr lang="en-US" sz="2100" dirty="0">
                <a:latin typeface="Consolas" panose="020B0609020204030204" pitchFamily="49" charset="0"/>
              </a:rPr>
              <a:t>/main/</a:t>
            </a:r>
            <a:r>
              <a:rPr lang="en-US" sz="2100" dirty="0" err="1">
                <a:latin typeface="Consolas" panose="020B0609020204030204" pitchFamily="49" charset="0"/>
              </a:rPr>
              <a:t>scala</a:t>
            </a:r>
            <a:r>
              <a:rPr lang="en-US" sz="2100" dirty="0">
                <a:latin typeface="Consolas" panose="020B0609020204030204" pitchFamily="49" charset="0"/>
              </a:rPr>
              <a:t>/dsagen2/</a:t>
            </a:r>
          </a:p>
          <a:p>
            <a:pPr marL="0" indent="0">
              <a:buNone/>
            </a:pPr>
            <a:r>
              <a:rPr lang="en-US" sz="2100" dirty="0">
                <a:latin typeface="Consolas" panose="020B0609020204030204" pitchFamily="49" charset="0"/>
              </a:rPr>
              <a:t>	ctrl/module</a:t>
            </a:r>
            <a:endParaRPr lang="en-US" sz="2100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err="1"/>
              <a:t>RoCC</a:t>
            </a:r>
            <a:r>
              <a:rPr lang="en-US" b="1" dirty="0"/>
              <a:t> interface entrance</a:t>
            </a:r>
          </a:p>
          <a:p>
            <a:pPr>
              <a:buFontTx/>
              <a:buChar char="-"/>
            </a:pPr>
            <a:r>
              <a:rPr lang="en-US" dirty="0" err="1"/>
              <a:t>Dcache</a:t>
            </a:r>
            <a:r>
              <a:rPr lang="en-US" dirty="0"/>
              <a:t> (</a:t>
            </a:r>
            <a:r>
              <a:rPr lang="en-US" dirty="0" err="1"/>
              <a:t>HellaCache</a:t>
            </a:r>
            <a:r>
              <a:rPr lang="en-US" dirty="0"/>
              <a:t>) for bitstream load</a:t>
            </a:r>
          </a:p>
          <a:p>
            <a:pPr>
              <a:buFontTx/>
              <a:buChar char="-"/>
            </a:pPr>
            <a:r>
              <a:rPr lang="en-US" dirty="0"/>
              <a:t>Stream Command Decode</a:t>
            </a:r>
          </a:p>
          <a:p>
            <a:pPr>
              <a:buFontTx/>
              <a:buChar char="-"/>
            </a:pPr>
            <a:r>
              <a:rPr lang="en-US" dirty="0"/>
              <a:t>A simple out-of-order issue queue</a:t>
            </a:r>
          </a:p>
          <a:p>
            <a:pPr>
              <a:buFontTx/>
              <a:buChar char="-"/>
            </a:pPr>
            <a:r>
              <a:rPr lang="en-US" dirty="0"/>
              <a:t>Support barrier command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B1ED6-3F97-FD1D-024C-DEC4C7922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451" y="1523416"/>
            <a:ext cx="4999945" cy="49694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5475E-4F65-152A-AE36-F72CBF861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49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91952-BCE2-9508-3BFD-0D4C56A1D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Stream Dispatcher: Why we need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A2504-DC46-8389-7308-DFDD50A6C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512" y="1825625"/>
            <a:ext cx="6107597" cy="2010879"/>
          </a:xfrm>
        </p:spPr>
        <p:txBody>
          <a:bodyPr>
            <a:normAutofit/>
          </a:bodyPr>
          <a:lstStyle/>
          <a:p>
            <a:r>
              <a:rPr lang="en-US" sz="2400" dirty="0"/>
              <a:t>A bridge between RISC-V and DSA </a:t>
            </a:r>
          </a:p>
          <a:p>
            <a:r>
              <a:rPr lang="en-US" sz="2400" dirty="0"/>
              <a:t>Manage the stream pattern parameters</a:t>
            </a:r>
          </a:p>
          <a:p>
            <a:r>
              <a:rPr lang="en-US" sz="2400" dirty="0"/>
              <a:t>Manage stream dependency &amp; resources</a:t>
            </a:r>
          </a:p>
          <a:p>
            <a:r>
              <a:rPr lang="en-US" sz="2400" dirty="0"/>
              <a:t>Solve stream conflicts – Out-of-order issue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C655A1-B383-CC67-01C2-D65DD5240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451" y="1523416"/>
            <a:ext cx="4999945" cy="49694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217575-B486-FDF6-D47A-BC6EC1E06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050" y="3647658"/>
            <a:ext cx="6599585" cy="770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C0DAB2-E3AC-7BA3-B896-C207A60A9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265" y="4483369"/>
            <a:ext cx="6691153" cy="22363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86F2443-5A80-C1C3-BE5D-F51795F5F3AD}"/>
              </a:ext>
            </a:extLst>
          </p:cNvPr>
          <p:cNvSpPr/>
          <p:nvPr/>
        </p:nvSpPr>
        <p:spPr>
          <a:xfrm>
            <a:off x="636104" y="1523416"/>
            <a:ext cx="1938131" cy="8371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E2BB9C-4F02-F29D-8870-7425C0F23DDF}"/>
              </a:ext>
            </a:extLst>
          </p:cNvPr>
          <p:cNvSpPr/>
          <p:nvPr/>
        </p:nvSpPr>
        <p:spPr>
          <a:xfrm>
            <a:off x="5297265" y="3552878"/>
            <a:ext cx="6691153" cy="8600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F475D8-D3FF-8B2F-FAE0-2EF83DAAC4A9}"/>
              </a:ext>
            </a:extLst>
          </p:cNvPr>
          <p:cNvSpPr/>
          <p:nvPr/>
        </p:nvSpPr>
        <p:spPr>
          <a:xfrm>
            <a:off x="5993296" y="5778905"/>
            <a:ext cx="839856" cy="88031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0AFEFB-4EA2-3EBF-0606-05D8B7DE79D7}"/>
              </a:ext>
            </a:extLst>
          </p:cNvPr>
          <p:cNvSpPr/>
          <p:nvPr/>
        </p:nvSpPr>
        <p:spPr>
          <a:xfrm>
            <a:off x="5993295" y="5442680"/>
            <a:ext cx="1773661" cy="270960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1DF699-D9B0-A279-8BD1-B1E121AC8E43}"/>
              </a:ext>
            </a:extLst>
          </p:cNvPr>
          <p:cNvSpPr/>
          <p:nvPr/>
        </p:nvSpPr>
        <p:spPr>
          <a:xfrm>
            <a:off x="8462986" y="5437259"/>
            <a:ext cx="651985" cy="880311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A6F38D-A717-92C2-4F91-C08C106AF3C0}"/>
              </a:ext>
            </a:extLst>
          </p:cNvPr>
          <p:cNvSpPr txBox="1"/>
          <p:nvPr/>
        </p:nvSpPr>
        <p:spPr>
          <a:xfrm>
            <a:off x="6060068" y="5038151"/>
            <a:ext cx="164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Config Stream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F0410F-4030-4620-0142-777024772EBE}"/>
              </a:ext>
            </a:extLst>
          </p:cNvPr>
          <p:cNvSpPr txBox="1"/>
          <p:nvPr/>
        </p:nvSpPr>
        <p:spPr>
          <a:xfrm>
            <a:off x="6773461" y="5994404"/>
            <a:ext cx="1017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Start 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Stream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0D68F6-C348-671A-ED6C-7FE2C434F6A8}"/>
              </a:ext>
            </a:extLst>
          </p:cNvPr>
          <p:cNvSpPr txBox="1"/>
          <p:nvPr/>
        </p:nvSpPr>
        <p:spPr>
          <a:xfrm>
            <a:off x="9004507" y="5388942"/>
            <a:ext cx="1017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Control </a:t>
            </a:r>
          </a:p>
          <a:p>
            <a:pPr algn="ctr"/>
            <a:r>
              <a:rPr lang="en-US" b="1" dirty="0">
                <a:solidFill>
                  <a:schemeClr val="accent4"/>
                </a:solidFill>
              </a:rPr>
              <a:t>Stream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992759E-9477-AB7A-BACB-B63C7EAE3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4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7E3C4-8186-4B74-3CA2-8BD391CB6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Stream Concurrent Execution Mode</a:t>
            </a:r>
            <a:r>
              <a:rPr lang="en-US" altLang="zh-CN" b="1" dirty="0"/>
              <a:t>l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B2223-F729-873B-445D-263C92F5C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5C0F-367D-4CA9-A572-5B9D4E5CC458}" type="slidenum">
              <a:rPr lang="en-US" smtClean="0"/>
              <a:t>9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F0FB457-E671-8FD8-A0CD-D23E5E405E3D}"/>
              </a:ext>
            </a:extLst>
          </p:cNvPr>
          <p:cNvSpPr txBox="1">
            <a:spLocks/>
          </p:cNvSpPr>
          <p:nvPr/>
        </p:nvSpPr>
        <p:spPr>
          <a:xfrm>
            <a:off x="212679" y="1694484"/>
            <a:ext cx="6456567" cy="1361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Consolas" panose="020B0609020204030204" pitchFamily="49" charset="0"/>
              </a:rPr>
              <a:t>for (int j = 0; 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 &lt; M; ++j)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Consolas" panose="020B0609020204030204" pitchFamily="49" charset="0"/>
              </a:rPr>
              <a:t>  for (int 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 = 0; 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 &lt; N; ++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Consolas" panose="020B0609020204030204" pitchFamily="49" charset="0"/>
              </a:rPr>
              <a:t>    c[j*</a:t>
            </a:r>
            <a:r>
              <a:rPr lang="en-US" sz="2400" dirty="0" err="1">
                <a:latin typeface="Consolas" panose="020B0609020204030204" pitchFamily="49" charset="0"/>
              </a:rPr>
              <a:t>K+i</a:t>
            </a:r>
            <a:r>
              <a:rPr lang="en-US" sz="2400" dirty="0">
                <a:latin typeface="Consolas" panose="020B0609020204030204" pitchFamily="49" charset="0"/>
              </a:rPr>
              <a:t>] += a[j*</a:t>
            </a:r>
            <a:r>
              <a:rPr lang="en-US" sz="2400" dirty="0" err="1">
                <a:latin typeface="Consolas" panose="020B0609020204030204" pitchFamily="49" charset="0"/>
              </a:rPr>
              <a:t>K+i</a:t>
            </a:r>
            <a:r>
              <a:rPr lang="en-US" sz="2400" dirty="0">
                <a:latin typeface="Consolas" panose="020B0609020204030204" pitchFamily="49" charset="0"/>
              </a:rPr>
              <a:t>] * b[j*</a:t>
            </a:r>
            <a:r>
              <a:rPr lang="en-US" sz="2400" dirty="0" err="1">
                <a:latin typeface="Consolas" panose="020B0609020204030204" pitchFamily="49" charset="0"/>
              </a:rPr>
              <a:t>K+i</a:t>
            </a:r>
            <a:r>
              <a:rPr lang="en-US" sz="2400" dirty="0">
                <a:latin typeface="Consolas" panose="020B0609020204030204" pitchFamily="49" charset="0"/>
              </a:rPr>
              <a:t>];</a:t>
            </a: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FB12E344-F258-14E2-5665-9953C0369991}"/>
              </a:ext>
            </a:extLst>
          </p:cNvPr>
          <p:cNvGrpSpPr/>
          <p:nvPr/>
        </p:nvGrpSpPr>
        <p:grpSpPr>
          <a:xfrm>
            <a:off x="585041" y="3308178"/>
            <a:ext cx="4765194" cy="3494473"/>
            <a:chOff x="585041" y="3308178"/>
            <a:chExt cx="4765194" cy="349447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714BD0A-9939-59CB-120E-68B85B437724}"/>
                </a:ext>
              </a:extLst>
            </p:cNvPr>
            <p:cNvSpPr/>
            <p:nvPr/>
          </p:nvSpPr>
          <p:spPr>
            <a:xfrm>
              <a:off x="2639558" y="4500548"/>
              <a:ext cx="474806" cy="48172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4000" b="1" dirty="0">
                  <a:solidFill>
                    <a:schemeClr val="tx1"/>
                  </a:solidFill>
                </a:rPr>
                <a:t>×</a:t>
              </a:r>
              <a:endParaRPr lang="en-US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FE07039-5231-A664-77E9-0D4E29A0E309}"/>
                </a:ext>
              </a:extLst>
            </p:cNvPr>
            <p:cNvSpPr/>
            <p:nvPr/>
          </p:nvSpPr>
          <p:spPr>
            <a:xfrm>
              <a:off x="3260267" y="5165672"/>
              <a:ext cx="474806" cy="48172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20" rIns="0" bIns="0" rtlCol="0" anchor="ctr"/>
            <a:lstStyle/>
            <a:p>
              <a:pPr algn="ctr"/>
              <a:r>
                <a:rPr lang="zh-CN" altLang="en-US" sz="4000" b="1" dirty="0">
                  <a:solidFill>
                    <a:schemeClr val="tx1"/>
                  </a:solidFill>
                </a:rPr>
                <a:t>＋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F732F60-4754-5849-4D0E-8FBBA8B000E9}"/>
                </a:ext>
              </a:extLst>
            </p:cNvPr>
            <p:cNvCxnSpPr>
              <a:cxnSpLocks/>
              <a:stCxn id="7" idx="5"/>
              <a:endCxn id="8" idx="1"/>
            </p:cNvCxnSpPr>
            <p:nvPr/>
          </p:nvCxnSpPr>
          <p:spPr>
            <a:xfrm>
              <a:off x="3044830" y="4911728"/>
              <a:ext cx="284971" cy="32449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1DD4A6-202B-38C1-2FAA-42EADF9A6715}"/>
                </a:ext>
              </a:extLst>
            </p:cNvPr>
            <p:cNvSpPr/>
            <p:nvPr/>
          </p:nvSpPr>
          <p:spPr>
            <a:xfrm>
              <a:off x="1717767" y="3813179"/>
              <a:ext cx="1125495" cy="38500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a[0:N]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1230B0D-FFE1-3737-A6E2-C9BE43FDDDE1}"/>
                </a:ext>
              </a:extLst>
            </p:cNvPr>
            <p:cNvCxnSpPr>
              <a:cxnSpLocks/>
              <a:stCxn id="10" idx="2"/>
              <a:endCxn id="7" idx="1"/>
            </p:cNvCxnSpPr>
            <p:nvPr/>
          </p:nvCxnSpPr>
          <p:spPr>
            <a:xfrm>
              <a:off x="2280516" y="4198184"/>
              <a:ext cx="428576" cy="3729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638FAA1-041C-A078-CF18-999AFE4F2013}"/>
                </a:ext>
              </a:extLst>
            </p:cNvPr>
            <p:cNvCxnSpPr>
              <a:cxnSpLocks/>
              <a:endCxn id="7" idx="7"/>
            </p:cNvCxnSpPr>
            <p:nvPr/>
          </p:nvCxnSpPr>
          <p:spPr>
            <a:xfrm flipH="1">
              <a:off x="3044830" y="4198184"/>
              <a:ext cx="493219" cy="3729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CE7074B-66E9-B170-897A-8D000FC44F2B}"/>
                </a:ext>
              </a:extLst>
            </p:cNvPr>
            <p:cNvCxnSpPr>
              <a:cxnSpLocks/>
              <a:endCxn id="8" idx="7"/>
            </p:cNvCxnSpPr>
            <p:nvPr/>
          </p:nvCxnSpPr>
          <p:spPr>
            <a:xfrm flipH="1">
              <a:off x="3665540" y="4198184"/>
              <a:ext cx="1123582" cy="10380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DBE0946-13E1-7136-812F-31BAB873AE2F}"/>
                </a:ext>
              </a:extLst>
            </p:cNvPr>
            <p:cNvSpPr/>
            <p:nvPr/>
          </p:nvSpPr>
          <p:spPr>
            <a:xfrm>
              <a:off x="2934925" y="6417646"/>
              <a:ext cx="1125490" cy="38500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c[0:N]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F31F839-7B60-F05A-D423-E071218CD962}"/>
                </a:ext>
              </a:extLst>
            </p:cNvPr>
            <p:cNvCxnSpPr>
              <a:cxnSpLocks/>
              <a:stCxn id="8" idx="4"/>
            </p:cNvCxnSpPr>
            <p:nvPr/>
          </p:nvCxnSpPr>
          <p:spPr>
            <a:xfrm>
              <a:off x="3497670" y="5647399"/>
              <a:ext cx="0" cy="24767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4003617-F82F-42F6-24B9-9EC951EC0C52}"/>
                </a:ext>
              </a:extLst>
            </p:cNvPr>
            <p:cNvSpPr txBox="1"/>
            <p:nvPr/>
          </p:nvSpPr>
          <p:spPr>
            <a:xfrm>
              <a:off x="585041" y="3789490"/>
              <a:ext cx="1193207" cy="468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Streams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7697064-6578-AE9E-55CA-84B5DFF6DDE4}"/>
                </a:ext>
              </a:extLst>
            </p:cNvPr>
            <p:cNvSpPr txBox="1"/>
            <p:nvPr/>
          </p:nvSpPr>
          <p:spPr>
            <a:xfrm>
              <a:off x="1493734" y="5021482"/>
              <a:ext cx="1295162" cy="468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Dataflow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5FBF09F-1D1B-48E6-58D4-ACF799AE9FB3}"/>
                </a:ext>
              </a:extLst>
            </p:cNvPr>
            <p:cNvSpPr/>
            <p:nvPr/>
          </p:nvSpPr>
          <p:spPr>
            <a:xfrm>
              <a:off x="2933689" y="5944245"/>
              <a:ext cx="1125490" cy="38500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c[N+1:2N]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CF5C28F-03B1-B121-45E3-3B8BAC2098EF}"/>
                </a:ext>
              </a:extLst>
            </p:cNvPr>
            <p:cNvSpPr/>
            <p:nvPr/>
          </p:nvSpPr>
          <p:spPr>
            <a:xfrm>
              <a:off x="1717767" y="3308178"/>
              <a:ext cx="1125495" cy="38500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a[N+1:2N]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D632AEB-6EB7-B50A-88A5-EB273F3DED64}"/>
                </a:ext>
              </a:extLst>
            </p:cNvPr>
            <p:cNvSpPr/>
            <p:nvPr/>
          </p:nvSpPr>
          <p:spPr>
            <a:xfrm>
              <a:off x="2934922" y="3818998"/>
              <a:ext cx="1125495" cy="38500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b[0:N]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73DECD2-4907-0380-C20D-DF4E34170721}"/>
                </a:ext>
              </a:extLst>
            </p:cNvPr>
            <p:cNvSpPr/>
            <p:nvPr/>
          </p:nvSpPr>
          <p:spPr>
            <a:xfrm>
              <a:off x="2934922" y="3313997"/>
              <a:ext cx="1125495" cy="38500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b[N+1:2N]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E991A2C-DB17-0FEB-2BBF-1E44D4AB6A01}"/>
                </a:ext>
              </a:extLst>
            </p:cNvPr>
            <p:cNvSpPr/>
            <p:nvPr/>
          </p:nvSpPr>
          <p:spPr>
            <a:xfrm>
              <a:off x="4224740" y="3813179"/>
              <a:ext cx="1125495" cy="38500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c[0:N]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11BFA4D-4542-214E-6EC5-ABD267223CE5}"/>
                </a:ext>
              </a:extLst>
            </p:cNvPr>
            <p:cNvSpPr/>
            <p:nvPr/>
          </p:nvSpPr>
          <p:spPr>
            <a:xfrm>
              <a:off x="4224740" y="3308178"/>
              <a:ext cx="1125495" cy="38500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c[N+1:2N]</a:t>
              </a: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D48A522B-BC7B-BC9A-31E8-7001CABC4310}"/>
              </a:ext>
            </a:extLst>
          </p:cNvPr>
          <p:cNvGrpSpPr/>
          <p:nvPr/>
        </p:nvGrpSpPr>
        <p:grpSpPr>
          <a:xfrm>
            <a:off x="7187062" y="1545511"/>
            <a:ext cx="3511204" cy="4947364"/>
            <a:chOff x="7187062" y="1545511"/>
            <a:chExt cx="3511204" cy="494736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EDF9423-5BE8-D942-99A0-DF8034E50F47}"/>
                </a:ext>
              </a:extLst>
            </p:cNvPr>
            <p:cNvGrpSpPr/>
            <p:nvPr/>
          </p:nvGrpSpPr>
          <p:grpSpPr>
            <a:xfrm>
              <a:off x="7187062" y="2628050"/>
              <a:ext cx="3511204" cy="3864825"/>
              <a:chOff x="6096000" y="2600147"/>
              <a:chExt cx="3511204" cy="3864825"/>
            </a:xfrm>
          </p:grpSpPr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838F2A1B-32C1-6F1A-9A91-DA70D6702B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61708" y="3855922"/>
                <a:ext cx="2" cy="193071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71B986B3-6F0E-839B-2700-FF9E39E92F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14729" y="3844269"/>
                <a:ext cx="2" cy="193071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155C9B75-F466-D1BF-A147-CFF7985E44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56739" y="3848687"/>
                <a:ext cx="2" cy="193071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2BF50A15-E086-711A-7549-689A45B8CF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06703" y="3845337"/>
                <a:ext cx="2" cy="193071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A5300B1-ECB0-C2AA-2A39-BE7C27CB9F94}"/>
                  </a:ext>
                </a:extLst>
              </p:cNvPr>
              <p:cNvSpPr/>
              <p:nvPr/>
            </p:nvSpPr>
            <p:spPr>
              <a:xfrm>
                <a:off x="6096000" y="2600147"/>
                <a:ext cx="3511204" cy="72500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2800" dirty="0">
                    <a:solidFill>
                      <a:schemeClr val="tx1"/>
                    </a:solidFill>
                  </a:rPr>
                  <a:t>Memory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8C7642BA-CAE7-E286-059D-70CE080D41E3}"/>
                  </a:ext>
                </a:extLst>
              </p:cNvPr>
              <p:cNvSpPr/>
              <p:nvPr/>
            </p:nvSpPr>
            <p:spPr>
              <a:xfrm>
                <a:off x="7233235" y="4195534"/>
                <a:ext cx="391464" cy="39146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89FB11E8-D9F5-9B9A-955F-2CF614D8C0C1}"/>
                  </a:ext>
                </a:extLst>
              </p:cNvPr>
              <p:cNvSpPr/>
              <p:nvPr/>
            </p:nvSpPr>
            <p:spPr>
              <a:xfrm>
                <a:off x="7035915" y="4026646"/>
                <a:ext cx="144550" cy="1445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3FA1E7DE-A90C-1A31-D02C-BCF812BE884D}"/>
                  </a:ext>
                </a:extLst>
              </p:cNvPr>
              <p:cNvSpPr/>
              <p:nvPr/>
            </p:nvSpPr>
            <p:spPr>
              <a:xfrm>
                <a:off x="7035915" y="4652235"/>
                <a:ext cx="144550" cy="1445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A525510C-C2CF-1D0A-B972-041C42B8DA1E}"/>
                  </a:ext>
                </a:extLst>
              </p:cNvPr>
              <p:cNvSpPr/>
              <p:nvPr/>
            </p:nvSpPr>
            <p:spPr>
              <a:xfrm>
                <a:off x="7689185" y="4031173"/>
                <a:ext cx="144550" cy="1445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484D916-3491-C189-CF4A-CC25852B1F37}"/>
                  </a:ext>
                </a:extLst>
              </p:cNvPr>
              <p:cNvSpPr/>
              <p:nvPr/>
            </p:nvSpPr>
            <p:spPr>
              <a:xfrm>
                <a:off x="7692333" y="4652235"/>
                <a:ext cx="144550" cy="1445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E831C815-25CC-C336-C3C3-C60367909F34}"/>
                  </a:ext>
                </a:extLst>
              </p:cNvPr>
              <p:cNvCxnSpPr>
                <a:cxnSpLocks/>
                <a:stCxn id="38" idx="5"/>
                <a:endCxn id="37" idx="1"/>
              </p:cNvCxnSpPr>
              <p:nvPr/>
            </p:nvCxnSpPr>
            <p:spPr>
              <a:xfrm>
                <a:off x="7159295" y="4150026"/>
                <a:ext cx="131269" cy="102835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BE49944E-637A-4B35-B178-1099857F5ED1}"/>
                  </a:ext>
                </a:extLst>
              </p:cNvPr>
              <p:cNvCxnSpPr>
                <a:cxnSpLocks/>
                <a:stCxn id="40" idx="3"/>
                <a:endCxn id="37" idx="7"/>
              </p:cNvCxnSpPr>
              <p:nvPr/>
            </p:nvCxnSpPr>
            <p:spPr>
              <a:xfrm flipH="1">
                <a:off x="7567371" y="4154553"/>
                <a:ext cx="142985" cy="98309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895DABF8-7A5B-F647-03B7-1DDC568BB86A}"/>
                  </a:ext>
                </a:extLst>
              </p:cNvPr>
              <p:cNvCxnSpPr>
                <a:cxnSpLocks/>
                <a:stCxn id="39" idx="7"/>
                <a:endCxn id="37" idx="3"/>
              </p:cNvCxnSpPr>
              <p:nvPr/>
            </p:nvCxnSpPr>
            <p:spPr>
              <a:xfrm flipV="1">
                <a:off x="7159295" y="4529668"/>
                <a:ext cx="131269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EC0D1E10-20A9-F087-6BF5-B47DAA1C6359}"/>
                  </a:ext>
                </a:extLst>
              </p:cNvPr>
              <p:cNvCxnSpPr>
                <a:cxnSpLocks/>
                <a:stCxn id="37" idx="5"/>
                <a:endCxn id="41" idx="1"/>
              </p:cNvCxnSpPr>
              <p:nvPr/>
            </p:nvCxnSpPr>
            <p:spPr>
              <a:xfrm>
                <a:off x="7567371" y="4529668"/>
                <a:ext cx="146131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4FB210B8-1A65-3EA6-B959-145EDD42F049}"/>
                  </a:ext>
                </a:extLst>
              </p:cNvPr>
              <p:cNvCxnSpPr>
                <a:cxnSpLocks/>
                <a:stCxn id="39" idx="6"/>
                <a:endCxn id="41" idx="2"/>
              </p:cNvCxnSpPr>
              <p:nvPr/>
            </p:nvCxnSpPr>
            <p:spPr>
              <a:xfrm>
                <a:off x="7180465" y="4724511"/>
                <a:ext cx="511869" cy="0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EC77411E-0BF1-59D1-3FDB-62C27FE41665}"/>
                  </a:ext>
                </a:extLst>
              </p:cNvPr>
              <p:cNvCxnSpPr>
                <a:cxnSpLocks/>
                <a:stCxn id="38" idx="4"/>
                <a:endCxn id="39" idx="0"/>
              </p:cNvCxnSpPr>
              <p:nvPr/>
            </p:nvCxnSpPr>
            <p:spPr>
              <a:xfrm>
                <a:off x="7108190" y="4171196"/>
                <a:ext cx="0" cy="481039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0D0FA7D6-547B-233E-DF7A-21D9A610C119}"/>
                  </a:ext>
                </a:extLst>
              </p:cNvPr>
              <p:cNvCxnSpPr>
                <a:cxnSpLocks/>
                <a:stCxn id="38" idx="6"/>
                <a:endCxn id="40" idx="2"/>
              </p:cNvCxnSpPr>
              <p:nvPr/>
            </p:nvCxnSpPr>
            <p:spPr>
              <a:xfrm>
                <a:off x="7180465" y="4098922"/>
                <a:ext cx="508720" cy="4525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D911F6A3-8328-E751-87EC-A5B7952F42F9}"/>
                  </a:ext>
                </a:extLst>
              </p:cNvPr>
              <p:cNvCxnSpPr>
                <a:cxnSpLocks/>
                <a:stCxn id="41" idx="0"/>
                <a:endCxn id="40" idx="4"/>
              </p:cNvCxnSpPr>
              <p:nvPr/>
            </p:nvCxnSpPr>
            <p:spPr>
              <a:xfrm flipH="1" flipV="1">
                <a:off x="7761460" y="4175723"/>
                <a:ext cx="3146" cy="476513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B051C49C-DCD4-D3E1-7F90-7EC77D7EFE42}"/>
                  </a:ext>
                </a:extLst>
              </p:cNvPr>
              <p:cNvSpPr/>
              <p:nvPr/>
            </p:nvSpPr>
            <p:spPr>
              <a:xfrm>
                <a:off x="7886507" y="4201701"/>
                <a:ext cx="391464" cy="39146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AD0F7A86-A561-3D53-1AD0-A55D9F105522}"/>
                  </a:ext>
                </a:extLst>
              </p:cNvPr>
              <p:cNvSpPr/>
              <p:nvPr/>
            </p:nvSpPr>
            <p:spPr>
              <a:xfrm>
                <a:off x="8342457" y="4037339"/>
                <a:ext cx="144550" cy="1445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6CBFC2EE-1854-4AE1-3455-AFE867B2C58C}"/>
                  </a:ext>
                </a:extLst>
              </p:cNvPr>
              <p:cNvSpPr/>
              <p:nvPr/>
            </p:nvSpPr>
            <p:spPr>
              <a:xfrm>
                <a:off x="8345603" y="4658403"/>
                <a:ext cx="144550" cy="1445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D3704EA4-4C40-0356-7636-5150A1D51C5F}"/>
                  </a:ext>
                </a:extLst>
              </p:cNvPr>
              <p:cNvCxnSpPr>
                <a:cxnSpLocks/>
                <a:endCxn id="50" idx="1"/>
              </p:cNvCxnSpPr>
              <p:nvPr/>
            </p:nvCxnSpPr>
            <p:spPr>
              <a:xfrm>
                <a:off x="7812566" y="4156194"/>
                <a:ext cx="131269" cy="102835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E6CEC941-30A5-9422-65F6-E0FD78876168}"/>
                  </a:ext>
                </a:extLst>
              </p:cNvPr>
              <p:cNvCxnSpPr>
                <a:cxnSpLocks/>
                <a:stCxn id="51" idx="3"/>
                <a:endCxn id="50" idx="7"/>
              </p:cNvCxnSpPr>
              <p:nvPr/>
            </p:nvCxnSpPr>
            <p:spPr>
              <a:xfrm flipH="1">
                <a:off x="8220641" y="4160719"/>
                <a:ext cx="142985" cy="98309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597B7E85-5252-C995-839A-594E5D0A2C31}"/>
                  </a:ext>
                </a:extLst>
              </p:cNvPr>
              <p:cNvCxnSpPr>
                <a:cxnSpLocks/>
                <a:endCxn id="50" idx="3"/>
              </p:cNvCxnSpPr>
              <p:nvPr/>
            </p:nvCxnSpPr>
            <p:spPr>
              <a:xfrm flipV="1">
                <a:off x="7812566" y="4535835"/>
                <a:ext cx="131269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8F554886-053C-F5FD-6452-D8B206AC4C6C}"/>
                  </a:ext>
                </a:extLst>
              </p:cNvPr>
              <p:cNvCxnSpPr>
                <a:cxnSpLocks/>
                <a:stCxn id="50" idx="5"/>
                <a:endCxn id="52" idx="1"/>
              </p:cNvCxnSpPr>
              <p:nvPr/>
            </p:nvCxnSpPr>
            <p:spPr>
              <a:xfrm>
                <a:off x="8220641" y="4535835"/>
                <a:ext cx="146131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A353CA0C-25F9-7260-CE71-DD4A2EEF0214}"/>
                  </a:ext>
                </a:extLst>
              </p:cNvPr>
              <p:cNvCxnSpPr>
                <a:cxnSpLocks/>
                <a:endCxn id="52" idx="2"/>
              </p:cNvCxnSpPr>
              <p:nvPr/>
            </p:nvCxnSpPr>
            <p:spPr>
              <a:xfrm>
                <a:off x="7833736" y="4730677"/>
                <a:ext cx="511869" cy="0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5F2C3C38-D8A1-BBD3-5C1D-AD604B5900A7}"/>
                  </a:ext>
                </a:extLst>
              </p:cNvPr>
              <p:cNvCxnSpPr>
                <a:cxnSpLocks/>
                <a:endCxn id="51" idx="2"/>
              </p:cNvCxnSpPr>
              <p:nvPr/>
            </p:nvCxnSpPr>
            <p:spPr>
              <a:xfrm>
                <a:off x="7833736" y="4105089"/>
                <a:ext cx="508720" cy="4525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3DC249FD-DD70-DADC-65C6-FCB21C87B469}"/>
                  </a:ext>
                </a:extLst>
              </p:cNvPr>
              <p:cNvCxnSpPr>
                <a:cxnSpLocks/>
                <a:stCxn id="52" idx="0"/>
                <a:endCxn id="51" idx="4"/>
              </p:cNvCxnSpPr>
              <p:nvPr/>
            </p:nvCxnSpPr>
            <p:spPr>
              <a:xfrm flipH="1" flipV="1">
                <a:off x="8414730" y="4181889"/>
                <a:ext cx="3146" cy="476513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8C66BBFD-AF7D-0277-DC3A-E9877EBBAAC1}"/>
                  </a:ext>
                </a:extLst>
              </p:cNvPr>
              <p:cNvSpPr/>
              <p:nvPr/>
            </p:nvSpPr>
            <p:spPr>
              <a:xfrm>
                <a:off x="8539777" y="4202770"/>
                <a:ext cx="391464" cy="39146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9D083E24-7E78-E85B-2C0D-30ADD626CCF9}"/>
                  </a:ext>
                </a:extLst>
              </p:cNvPr>
              <p:cNvSpPr/>
              <p:nvPr/>
            </p:nvSpPr>
            <p:spPr>
              <a:xfrm>
                <a:off x="8995727" y="4038408"/>
                <a:ext cx="144550" cy="1445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BDEF9FB6-65DB-7F3F-C072-4EF91BC1AAB5}"/>
                  </a:ext>
                </a:extLst>
              </p:cNvPr>
              <p:cNvSpPr/>
              <p:nvPr/>
            </p:nvSpPr>
            <p:spPr>
              <a:xfrm>
                <a:off x="8998875" y="4659472"/>
                <a:ext cx="144550" cy="1445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A95E8208-863F-C928-7048-5E040BBD7880}"/>
                  </a:ext>
                </a:extLst>
              </p:cNvPr>
              <p:cNvCxnSpPr>
                <a:cxnSpLocks/>
                <a:endCxn id="60" idx="1"/>
              </p:cNvCxnSpPr>
              <p:nvPr/>
            </p:nvCxnSpPr>
            <p:spPr>
              <a:xfrm>
                <a:off x="8465836" y="4157262"/>
                <a:ext cx="131269" cy="102835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D26940BE-C91E-770D-7A63-6C0946FF1610}"/>
                  </a:ext>
                </a:extLst>
              </p:cNvPr>
              <p:cNvCxnSpPr>
                <a:cxnSpLocks/>
                <a:stCxn id="61" idx="3"/>
                <a:endCxn id="60" idx="7"/>
              </p:cNvCxnSpPr>
              <p:nvPr/>
            </p:nvCxnSpPr>
            <p:spPr>
              <a:xfrm flipH="1">
                <a:off x="8873911" y="4161787"/>
                <a:ext cx="142985" cy="98309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DED48489-D81A-6012-B3E0-74CCE1149988}"/>
                  </a:ext>
                </a:extLst>
              </p:cNvPr>
              <p:cNvCxnSpPr>
                <a:cxnSpLocks/>
                <a:endCxn id="60" idx="3"/>
              </p:cNvCxnSpPr>
              <p:nvPr/>
            </p:nvCxnSpPr>
            <p:spPr>
              <a:xfrm flipV="1">
                <a:off x="8465836" y="4536905"/>
                <a:ext cx="131269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EC7D3B11-B6BC-754C-5942-4D143EA81D66}"/>
                  </a:ext>
                </a:extLst>
              </p:cNvPr>
              <p:cNvCxnSpPr>
                <a:cxnSpLocks/>
                <a:stCxn id="60" idx="5"/>
                <a:endCxn id="62" idx="1"/>
              </p:cNvCxnSpPr>
              <p:nvPr/>
            </p:nvCxnSpPr>
            <p:spPr>
              <a:xfrm>
                <a:off x="8873911" y="4536905"/>
                <a:ext cx="146131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5899DD54-AAD4-75C2-68F2-14F3183AFBEA}"/>
                  </a:ext>
                </a:extLst>
              </p:cNvPr>
              <p:cNvCxnSpPr>
                <a:cxnSpLocks/>
                <a:endCxn id="62" idx="2"/>
              </p:cNvCxnSpPr>
              <p:nvPr/>
            </p:nvCxnSpPr>
            <p:spPr>
              <a:xfrm>
                <a:off x="8487006" y="4731747"/>
                <a:ext cx="511869" cy="0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582A8B6A-2333-FF9A-6C58-5546082F1855}"/>
                  </a:ext>
                </a:extLst>
              </p:cNvPr>
              <p:cNvCxnSpPr>
                <a:cxnSpLocks/>
                <a:endCxn id="61" idx="2"/>
              </p:cNvCxnSpPr>
              <p:nvPr/>
            </p:nvCxnSpPr>
            <p:spPr>
              <a:xfrm>
                <a:off x="8487006" y="4106158"/>
                <a:ext cx="508720" cy="4525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47FD373D-62D4-7E58-8D65-B3A8F4B46864}"/>
                  </a:ext>
                </a:extLst>
              </p:cNvPr>
              <p:cNvCxnSpPr>
                <a:cxnSpLocks/>
                <a:stCxn id="62" idx="0"/>
                <a:endCxn id="61" idx="4"/>
              </p:cNvCxnSpPr>
              <p:nvPr/>
            </p:nvCxnSpPr>
            <p:spPr>
              <a:xfrm flipH="1" flipV="1">
                <a:off x="9068002" y="4182957"/>
                <a:ext cx="3146" cy="476513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799BEB33-CE92-2A35-AE60-47F404C38AB4}"/>
                  </a:ext>
                </a:extLst>
              </p:cNvPr>
              <p:cNvSpPr/>
              <p:nvPr/>
            </p:nvSpPr>
            <p:spPr>
              <a:xfrm>
                <a:off x="7230089" y="4823101"/>
                <a:ext cx="391464" cy="39146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0E68998B-D6EF-7A95-9E04-DEF4170B39AB}"/>
                  </a:ext>
                </a:extLst>
              </p:cNvPr>
              <p:cNvSpPr/>
              <p:nvPr/>
            </p:nvSpPr>
            <p:spPr>
              <a:xfrm>
                <a:off x="7032769" y="5279805"/>
                <a:ext cx="144550" cy="1445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B6F3C3F6-21B2-B144-7C9D-E59EB21A754F}"/>
                  </a:ext>
                </a:extLst>
              </p:cNvPr>
              <p:cNvSpPr/>
              <p:nvPr/>
            </p:nvSpPr>
            <p:spPr>
              <a:xfrm>
                <a:off x="7689185" y="5279805"/>
                <a:ext cx="144550" cy="1445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EE9680D7-DB78-8EDD-D2E3-3E19445F3579}"/>
                  </a:ext>
                </a:extLst>
              </p:cNvPr>
              <p:cNvCxnSpPr>
                <a:cxnSpLocks/>
                <a:endCxn id="70" idx="1"/>
              </p:cNvCxnSpPr>
              <p:nvPr/>
            </p:nvCxnSpPr>
            <p:spPr>
              <a:xfrm>
                <a:off x="7156148" y="4777596"/>
                <a:ext cx="131269" cy="102835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D5AFCDAB-1E26-5514-9231-51139C6CFDD0}"/>
                  </a:ext>
                </a:extLst>
              </p:cNvPr>
              <p:cNvCxnSpPr>
                <a:cxnSpLocks/>
                <a:endCxn id="70" idx="7"/>
              </p:cNvCxnSpPr>
              <p:nvPr/>
            </p:nvCxnSpPr>
            <p:spPr>
              <a:xfrm flipH="1">
                <a:off x="7564223" y="4782121"/>
                <a:ext cx="142985" cy="98309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84E8A054-2702-C242-829A-646CCAB73457}"/>
                  </a:ext>
                </a:extLst>
              </p:cNvPr>
              <p:cNvCxnSpPr>
                <a:cxnSpLocks/>
                <a:stCxn id="71" idx="7"/>
                <a:endCxn id="70" idx="3"/>
              </p:cNvCxnSpPr>
              <p:nvPr/>
            </p:nvCxnSpPr>
            <p:spPr>
              <a:xfrm flipV="1">
                <a:off x="7156148" y="5157235"/>
                <a:ext cx="131269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10ED960B-5739-EE62-399B-1A5A7CBE2B95}"/>
                  </a:ext>
                </a:extLst>
              </p:cNvPr>
              <p:cNvCxnSpPr>
                <a:cxnSpLocks/>
                <a:stCxn id="70" idx="5"/>
                <a:endCxn id="72" idx="1"/>
              </p:cNvCxnSpPr>
              <p:nvPr/>
            </p:nvCxnSpPr>
            <p:spPr>
              <a:xfrm>
                <a:off x="7564223" y="5157235"/>
                <a:ext cx="146131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4BBFB08F-7CA5-16A9-40BA-67A4798B1DC7}"/>
                  </a:ext>
                </a:extLst>
              </p:cNvPr>
              <p:cNvCxnSpPr>
                <a:cxnSpLocks/>
                <a:stCxn id="71" idx="6"/>
                <a:endCxn id="72" idx="2"/>
              </p:cNvCxnSpPr>
              <p:nvPr/>
            </p:nvCxnSpPr>
            <p:spPr>
              <a:xfrm>
                <a:off x="7177318" y="5352078"/>
                <a:ext cx="511869" cy="0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DD52EF2A-446E-F4A5-F0D1-021015282D7A}"/>
                  </a:ext>
                </a:extLst>
              </p:cNvPr>
              <p:cNvCxnSpPr>
                <a:cxnSpLocks/>
                <a:endCxn id="71" idx="0"/>
              </p:cNvCxnSpPr>
              <p:nvPr/>
            </p:nvCxnSpPr>
            <p:spPr>
              <a:xfrm>
                <a:off x="7105043" y="4798765"/>
                <a:ext cx="0" cy="481039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2CB2B76F-DD48-C8F0-2214-46229D8BF9AC}"/>
                  </a:ext>
                </a:extLst>
              </p:cNvPr>
              <p:cNvCxnSpPr>
                <a:cxnSpLocks/>
                <a:stCxn id="72" idx="0"/>
              </p:cNvCxnSpPr>
              <p:nvPr/>
            </p:nvCxnSpPr>
            <p:spPr>
              <a:xfrm flipH="1" flipV="1">
                <a:off x="7758314" y="4803290"/>
                <a:ext cx="3146" cy="476513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1A0026E8-9554-DE44-302B-E9E31DABDEA2}"/>
                  </a:ext>
                </a:extLst>
              </p:cNvPr>
              <p:cNvSpPr/>
              <p:nvPr/>
            </p:nvSpPr>
            <p:spPr>
              <a:xfrm>
                <a:off x="7883359" y="4829268"/>
                <a:ext cx="391464" cy="39146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696DDE42-7820-B259-F960-DAB4B433D7F6}"/>
                  </a:ext>
                </a:extLst>
              </p:cNvPr>
              <p:cNvSpPr/>
              <p:nvPr/>
            </p:nvSpPr>
            <p:spPr>
              <a:xfrm>
                <a:off x="8342457" y="5285971"/>
                <a:ext cx="144550" cy="1445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74D263CF-8B4E-EF3C-09B9-2BAE678CF5E7}"/>
                  </a:ext>
                </a:extLst>
              </p:cNvPr>
              <p:cNvCxnSpPr>
                <a:cxnSpLocks/>
                <a:endCxn id="80" idx="1"/>
              </p:cNvCxnSpPr>
              <p:nvPr/>
            </p:nvCxnSpPr>
            <p:spPr>
              <a:xfrm>
                <a:off x="7809418" y="4783762"/>
                <a:ext cx="131269" cy="102835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05A9DF2C-DEED-02B5-FEA7-54147C2CAA40}"/>
                  </a:ext>
                </a:extLst>
              </p:cNvPr>
              <p:cNvCxnSpPr>
                <a:cxnSpLocks/>
                <a:endCxn id="80" idx="7"/>
              </p:cNvCxnSpPr>
              <p:nvPr/>
            </p:nvCxnSpPr>
            <p:spPr>
              <a:xfrm flipH="1">
                <a:off x="8217495" y="4788287"/>
                <a:ext cx="142985" cy="98309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405AC4DC-845F-9C00-6F40-9CD918F9A15A}"/>
                  </a:ext>
                </a:extLst>
              </p:cNvPr>
              <p:cNvCxnSpPr>
                <a:cxnSpLocks/>
                <a:endCxn id="80" idx="3"/>
              </p:cNvCxnSpPr>
              <p:nvPr/>
            </p:nvCxnSpPr>
            <p:spPr>
              <a:xfrm flipV="1">
                <a:off x="7809418" y="5163404"/>
                <a:ext cx="131269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A8290C09-73CB-E572-65AC-079A481B80F3}"/>
                  </a:ext>
                </a:extLst>
              </p:cNvPr>
              <p:cNvCxnSpPr>
                <a:cxnSpLocks/>
                <a:stCxn id="80" idx="5"/>
                <a:endCxn id="81" idx="1"/>
              </p:cNvCxnSpPr>
              <p:nvPr/>
            </p:nvCxnSpPr>
            <p:spPr>
              <a:xfrm>
                <a:off x="8217495" y="5163404"/>
                <a:ext cx="146131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57AEE3C3-51EB-6F78-FBF0-59D86D0769F6}"/>
                  </a:ext>
                </a:extLst>
              </p:cNvPr>
              <p:cNvCxnSpPr>
                <a:cxnSpLocks/>
                <a:endCxn id="81" idx="2"/>
              </p:cNvCxnSpPr>
              <p:nvPr/>
            </p:nvCxnSpPr>
            <p:spPr>
              <a:xfrm>
                <a:off x="7830588" y="5358244"/>
                <a:ext cx="511869" cy="0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BCDEB882-0897-51CF-B52A-FED845E52586}"/>
                  </a:ext>
                </a:extLst>
              </p:cNvPr>
              <p:cNvCxnSpPr>
                <a:cxnSpLocks/>
                <a:stCxn id="81" idx="0"/>
              </p:cNvCxnSpPr>
              <p:nvPr/>
            </p:nvCxnSpPr>
            <p:spPr>
              <a:xfrm flipH="1" flipV="1">
                <a:off x="8411584" y="4809456"/>
                <a:ext cx="3146" cy="476513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44F80CCF-E091-1D8E-4FA5-E779B8BFB7FD}"/>
                  </a:ext>
                </a:extLst>
              </p:cNvPr>
              <p:cNvSpPr/>
              <p:nvPr/>
            </p:nvSpPr>
            <p:spPr>
              <a:xfrm>
                <a:off x="8536631" y="4830338"/>
                <a:ext cx="391464" cy="39146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11670AC3-88B6-A389-B909-3DCC1E79E74B}"/>
                  </a:ext>
                </a:extLst>
              </p:cNvPr>
              <p:cNvSpPr/>
              <p:nvPr/>
            </p:nvSpPr>
            <p:spPr>
              <a:xfrm>
                <a:off x="8995727" y="5287039"/>
                <a:ext cx="144550" cy="1445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23CC086E-6893-5C7A-3034-D22A7097F26F}"/>
                  </a:ext>
                </a:extLst>
              </p:cNvPr>
              <p:cNvCxnSpPr>
                <a:cxnSpLocks/>
                <a:endCxn id="88" idx="1"/>
              </p:cNvCxnSpPr>
              <p:nvPr/>
            </p:nvCxnSpPr>
            <p:spPr>
              <a:xfrm>
                <a:off x="8462690" y="4784830"/>
                <a:ext cx="131269" cy="102835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6CA0E125-EF1A-CBF8-DDC9-A9231C0C3563}"/>
                  </a:ext>
                </a:extLst>
              </p:cNvPr>
              <p:cNvCxnSpPr>
                <a:cxnSpLocks/>
                <a:endCxn id="88" idx="7"/>
              </p:cNvCxnSpPr>
              <p:nvPr/>
            </p:nvCxnSpPr>
            <p:spPr>
              <a:xfrm flipH="1">
                <a:off x="8870765" y="4789356"/>
                <a:ext cx="142985" cy="98309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8C16E93C-94B5-475D-ECA8-F32CA5FF813B}"/>
                  </a:ext>
                </a:extLst>
              </p:cNvPr>
              <p:cNvCxnSpPr>
                <a:cxnSpLocks/>
                <a:endCxn id="88" idx="3"/>
              </p:cNvCxnSpPr>
              <p:nvPr/>
            </p:nvCxnSpPr>
            <p:spPr>
              <a:xfrm flipV="1">
                <a:off x="8462690" y="5164472"/>
                <a:ext cx="131269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8C7C9734-AE1E-6023-5451-333DE8B23AE2}"/>
                  </a:ext>
                </a:extLst>
              </p:cNvPr>
              <p:cNvCxnSpPr>
                <a:cxnSpLocks/>
                <a:stCxn id="88" idx="5"/>
                <a:endCxn id="89" idx="1"/>
              </p:cNvCxnSpPr>
              <p:nvPr/>
            </p:nvCxnSpPr>
            <p:spPr>
              <a:xfrm>
                <a:off x="8870765" y="5164472"/>
                <a:ext cx="146131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2A048872-0CBB-037A-5084-B8393506E490}"/>
                  </a:ext>
                </a:extLst>
              </p:cNvPr>
              <p:cNvCxnSpPr>
                <a:cxnSpLocks/>
                <a:endCxn id="89" idx="2"/>
              </p:cNvCxnSpPr>
              <p:nvPr/>
            </p:nvCxnSpPr>
            <p:spPr>
              <a:xfrm>
                <a:off x="8483860" y="5359315"/>
                <a:ext cx="511869" cy="0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8F6F432E-16A4-1ABE-8FD3-7BEE42579807}"/>
                  </a:ext>
                </a:extLst>
              </p:cNvPr>
              <p:cNvCxnSpPr>
                <a:cxnSpLocks/>
                <a:stCxn id="89" idx="0"/>
              </p:cNvCxnSpPr>
              <p:nvPr/>
            </p:nvCxnSpPr>
            <p:spPr>
              <a:xfrm flipH="1" flipV="1">
                <a:off x="9064854" y="4810526"/>
                <a:ext cx="3146" cy="476513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CDF8C6DF-20D9-2C3B-EA0F-9CDC61EEE525}"/>
                  </a:ext>
                </a:extLst>
              </p:cNvPr>
              <p:cNvSpPr/>
              <p:nvPr/>
            </p:nvSpPr>
            <p:spPr>
              <a:xfrm>
                <a:off x="7226941" y="5452976"/>
                <a:ext cx="391464" cy="39146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CFB3DB63-D6B5-D226-7674-9DCE32933D31}"/>
                  </a:ext>
                </a:extLst>
              </p:cNvPr>
              <p:cNvSpPr/>
              <p:nvPr/>
            </p:nvSpPr>
            <p:spPr>
              <a:xfrm>
                <a:off x="7029621" y="5909677"/>
                <a:ext cx="144550" cy="1445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B8735954-75F8-02E8-17E7-D069249DFF64}"/>
                  </a:ext>
                </a:extLst>
              </p:cNvPr>
              <p:cNvSpPr/>
              <p:nvPr/>
            </p:nvSpPr>
            <p:spPr>
              <a:xfrm>
                <a:off x="7686039" y="5909677"/>
                <a:ext cx="144550" cy="1445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8056059E-B012-4E47-33FE-E1CA1EA15523}"/>
                  </a:ext>
                </a:extLst>
              </p:cNvPr>
              <p:cNvCxnSpPr>
                <a:cxnSpLocks/>
                <a:endCxn id="96" idx="1"/>
              </p:cNvCxnSpPr>
              <p:nvPr/>
            </p:nvCxnSpPr>
            <p:spPr>
              <a:xfrm>
                <a:off x="7153002" y="5407467"/>
                <a:ext cx="131269" cy="102835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711FEF3E-45F6-B5BF-5613-225ADD02B0D3}"/>
                  </a:ext>
                </a:extLst>
              </p:cNvPr>
              <p:cNvCxnSpPr>
                <a:cxnSpLocks/>
                <a:endCxn id="96" idx="7"/>
              </p:cNvCxnSpPr>
              <p:nvPr/>
            </p:nvCxnSpPr>
            <p:spPr>
              <a:xfrm flipH="1">
                <a:off x="7561077" y="5411994"/>
                <a:ext cx="142985" cy="98309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753C826A-C2AD-8C78-AA34-2B5E27C62B77}"/>
                  </a:ext>
                </a:extLst>
              </p:cNvPr>
              <p:cNvCxnSpPr>
                <a:cxnSpLocks/>
                <a:stCxn id="97" idx="7"/>
                <a:endCxn id="96" idx="3"/>
              </p:cNvCxnSpPr>
              <p:nvPr/>
            </p:nvCxnSpPr>
            <p:spPr>
              <a:xfrm flipV="1">
                <a:off x="7153002" y="5787110"/>
                <a:ext cx="131269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56A6D31D-C847-0085-F91F-D38B2C04F30C}"/>
                  </a:ext>
                </a:extLst>
              </p:cNvPr>
              <p:cNvCxnSpPr>
                <a:cxnSpLocks/>
                <a:stCxn id="96" idx="5"/>
                <a:endCxn id="98" idx="1"/>
              </p:cNvCxnSpPr>
              <p:nvPr/>
            </p:nvCxnSpPr>
            <p:spPr>
              <a:xfrm>
                <a:off x="7561077" y="5787110"/>
                <a:ext cx="146131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660280EE-7957-7109-C754-FBF52F132A6C}"/>
                  </a:ext>
                </a:extLst>
              </p:cNvPr>
              <p:cNvCxnSpPr>
                <a:cxnSpLocks/>
                <a:stCxn id="97" idx="6"/>
                <a:endCxn id="98" idx="2"/>
              </p:cNvCxnSpPr>
              <p:nvPr/>
            </p:nvCxnSpPr>
            <p:spPr>
              <a:xfrm>
                <a:off x="7174172" y="5981953"/>
                <a:ext cx="511869" cy="0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F91517F9-5F61-A35D-0988-483D3FF36F47}"/>
                  </a:ext>
                </a:extLst>
              </p:cNvPr>
              <p:cNvCxnSpPr>
                <a:cxnSpLocks/>
                <a:endCxn id="97" idx="0"/>
              </p:cNvCxnSpPr>
              <p:nvPr/>
            </p:nvCxnSpPr>
            <p:spPr>
              <a:xfrm>
                <a:off x="7101897" y="5428637"/>
                <a:ext cx="0" cy="481039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64C9CF00-439C-1F24-5F55-A7998E4FB84E}"/>
                  </a:ext>
                </a:extLst>
              </p:cNvPr>
              <p:cNvCxnSpPr>
                <a:cxnSpLocks/>
                <a:stCxn id="98" idx="0"/>
              </p:cNvCxnSpPr>
              <p:nvPr/>
            </p:nvCxnSpPr>
            <p:spPr>
              <a:xfrm flipH="1" flipV="1">
                <a:off x="7755167" y="5433164"/>
                <a:ext cx="3146" cy="476513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B248C7B7-0AC6-18B4-ABBE-6C538904F85E}"/>
                  </a:ext>
                </a:extLst>
              </p:cNvPr>
              <p:cNvSpPr/>
              <p:nvPr/>
            </p:nvSpPr>
            <p:spPr>
              <a:xfrm>
                <a:off x="7880213" y="5459141"/>
                <a:ext cx="391464" cy="39146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769780D0-EAB3-781D-4812-644EED675E89}"/>
                  </a:ext>
                </a:extLst>
              </p:cNvPr>
              <p:cNvSpPr/>
              <p:nvPr/>
            </p:nvSpPr>
            <p:spPr>
              <a:xfrm>
                <a:off x="8339309" y="5915843"/>
                <a:ext cx="144550" cy="1445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6D7B0DB9-9B7A-8264-9750-DBAF829C6340}"/>
                  </a:ext>
                </a:extLst>
              </p:cNvPr>
              <p:cNvCxnSpPr>
                <a:cxnSpLocks/>
                <a:endCxn id="106" idx="1"/>
              </p:cNvCxnSpPr>
              <p:nvPr/>
            </p:nvCxnSpPr>
            <p:spPr>
              <a:xfrm>
                <a:off x="7806272" y="5413635"/>
                <a:ext cx="131269" cy="102835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25C7EA93-8B33-0054-B7DF-C8D6CCC5D25F}"/>
                  </a:ext>
                </a:extLst>
              </p:cNvPr>
              <p:cNvCxnSpPr>
                <a:cxnSpLocks/>
                <a:endCxn id="106" idx="7"/>
              </p:cNvCxnSpPr>
              <p:nvPr/>
            </p:nvCxnSpPr>
            <p:spPr>
              <a:xfrm flipH="1">
                <a:off x="8214347" y="5418160"/>
                <a:ext cx="142985" cy="98309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3A14FAF8-A1EC-B3D9-BD58-C9AC909D01CC}"/>
                  </a:ext>
                </a:extLst>
              </p:cNvPr>
              <p:cNvCxnSpPr>
                <a:cxnSpLocks/>
                <a:endCxn id="106" idx="3"/>
              </p:cNvCxnSpPr>
              <p:nvPr/>
            </p:nvCxnSpPr>
            <p:spPr>
              <a:xfrm flipV="1">
                <a:off x="7806272" y="5793276"/>
                <a:ext cx="131269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C0B7104F-BEF2-FEFA-C36D-37DE638A286E}"/>
                  </a:ext>
                </a:extLst>
              </p:cNvPr>
              <p:cNvCxnSpPr>
                <a:cxnSpLocks/>
                <a:stCxn id="106" idx="5"/>
                <a:endCxn id="107" idx="1"/>
              </p:cNvCxnSpPr>
              <p:nvPr/>
            </p:nvCxnSpPr>
            <p:spPr>
              <a:xfrm>
                <a:off x="8214347" y="5793276"/>
                <a:ext cx="146131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B681BB17-134E-700F-F332-AAA024026E96}"/>
                  </a:ext>
                </a:extLst>
              </p:cNvPr>
              <p:cNvCxnSpPr>
                <a:cxnSpLocks/>
                <a:endCxn id="107" idx="2"/>
              </p:cNvCxnSpPr>
              <p:nvPr/>
            </p:nvCxnSpPr>
            <p:spPr>
              <a:xfrm>
                <a:off x="7827442" y="5988118"/>
                <a:ext cx="511869" cy="0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E70B741D-370B-8F66-624D-63CD5F471D7A}"/>
                  </a:ext>
                </a:extLst>
              </p:cNvPr>
              <p:cNvCxnSpPr>
                <a:cxnSpLocks/>
                <a:stCxn id="107" idx="0"/>
              </p:cNvCxnSpPr>
              <p:nvPr/>
            </p:nvCxnSpPr>
            <p:spPr>
              <a:xfrm flipH="1" flipV="1">
                <a:off x="8408438" y="5439330"/>
                <a:ext cx="3146" cy="476513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46E3CFD3-CD03-4502-C8BF-90AF1F5AE701}"/>
                  </a:ext>
                </a:extLst>
              </p:cNvPr>
              <p:cNvSpPr/>
              <p:nvPr/>
            </p:nvSpPr>
            <p:spPr>
              <a:xfrm>
                <a:off x="8533483" y="5460210"/>
                <a:ext cx="391464" cy="39146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A2FA7BF1-9CD7-A6A5-1724-A9EBDDFA20F9}"/>
                  </a:ext>
                </a:extLst>
              </p:cNvPr>
              <p:cNvSpPr/>
              <p:nvPr/>
            </p:nvSpPr>
            <p:spPr>
              <a:xfrm>
                <a:off x="8992580" y="5916913"/>
                <a:ext cx="144550" cy="1445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1BEE40A9-32B8-627D-8E5C-2B45FAA91328}"/>
                  </a:ext>
                </a:extLst>
              </p:cNvPr>
              <p:cNvCxnSpPr>
                <a:cxnSpLocks/>
                <a:endCxn id="114" idx="1"/>
              </p:cNvCxnSpPr>
              <p:nvPr/>
            </p:nvCxnSpPr>
            <p:spPr>
              <a:xfrm>
                <a:off x="8459542" y="5414704"/>
                <a:ext cx="131269" cy="102835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>
                <a:extLst>
                  <a:ext uri="{FF2B5EF4-FFF2-40B4-BE49-F238E27FC236}">
                    <a16:creationId xmlns:a16="http://schemas.microsoft.com/office/drawing/2014/main" id="{5B7053B5-F51F-BC66-3CA1-E9ABD7F65F1F}"/>
                  </a:ext>
                </a:extLst>
              </p:cNvPr>
              <p:cNvCxnSpPr>
                <a:cxnSpLocks/>
                <a:endCxn id="114" idx="7"/>
              </p:cNvCxnSpPr>
              <p:nvPr/>
            </p:nvCxnSpPr>
            <p:spPr>
              <a:xfrm flipH="1">
                <a:off x="8867619" y="5419229"/>
                <a:ext cx="142985" cy="98309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4E571AD0-DD27-3537-9114-B994B12EEC64}"/>
                  </a:ext>
                </a:extLst>
              </p:cNvPr>
              <p:cNvCxnSpPr>
                <a:cxnSpLocks/>
                <a:endCxn id="114" idx="3"/>
              </p:cNvCxnSpPr>
              <p:nvPr/>
            </p:nvCxnSpPr>
            <p:spPr>
              <a:xfrm flipV="1">
                <a:off x="8459542" y="5794345"/>
                <a:ext cx="131269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>
                <a:extLst>
                  <a:ext uri="{FF2B5EF4-FFF2-40B4-BE49-F238E27FC236}">
                    <a16:creationId xmlns:a16="http://schemas.microsoft.com/office/drawing/2014/main" id="{D6D0C1CB-AD12-D267-3309-6F5FB8329EB4}"/>
                  </a:ext>
                </a:extLst>
              </p:cNvPr>
              <p:cNvCxnSpPr>
                <a:cxnSpLocks/>
                <a:stCxn id="114" idx="5"/>
                <a:endCxn id="115" idx="1"/>
              </p:cNvCxnSpPr>
              <p:nvPr/>
            </p:nvCxnSpPr>
            <p:spPr>
              <a:xfrm>
                <a:off x="8867619" y="5794345"/>
                <a:ext cx="146131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>
                <a:extLst>
                  <a:ext uri="{FF2B5EF4-FFF2-40B4-BE49-F238E27FC236}">
                    <a16:creationId xmlns:a16="http://schemas.microsoft.com/office/drawing/2014/main" id="{08905C78-3C50-C50D-A67F-1FCB76529DFA}"/>
                  </a:ext>
                </a:extLst>
              </p:cNvPr>
              <p:cNvCxnSpPr>
                <a:cxnSpLocks/>
                <a:endCxn id="115" idx="2"/>
              </p:cNvCxnSpPr>
              <p:nvPr/>
            </p:nvCxnSpPr>
            <p:spPr>
              <a:xfrm>
                <a:off x="8480712" y="5989186"/>
                <a:ext cx="511869" cy="0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3534DDD6-7B47-467E-F6B6-6A9EA024BBBC}"/>
                  </a:ext>
                </a:extLst>
              </p:cNvPr>
              <p:cNvCxnSpPr>
                <a:cxnSpLocks/>
                <a:stCxn id="115" idx="0"/>
              </p:cNvCxnSpPr>
              <p:nvPr/>
            </p:nvCxnSpPr>
            <p:spPr>
              <a:xfrm flipH="1" flipV="1">
                <a:off x="9061708" y="5440399"/>
                <a:ext cx="3146" cy="476513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BBBBE891-C93B-5BD4-BA8D-74B8BDD7F4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61708" y="6066632"/>
                <a:ext cx="2" cy="193071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>
                <a:extLst>
                  <a:ext uri="{FF2B5EF4-FFF2-40B4-BE49-F238E27FC236}">
                    <a16:creationId xmlns:a16="http://schemas.microsoft.com/office/drawing/2014/main" id="{61F5C890-2E42-FCBC-164C-63E27CCFDD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14729" y="6054979"/>
                <a:ext cx="2" cy="193071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>
                <a:extLst>
                  <a:ext uri="{FF2B5EF4-FFF2-40B4-BE49-F238E27FC236}">
                    <a16:creationId xmlns:a16="http://schemas.microsoft.com/office/drawing/2014/main" id="{4203E41A-17E8-9ACD-4047-5563EF5A3A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56739" y="6059395"/>
                <a:ext cx="2" cy="193071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>
                <a:extLst>
                  <a:ext uri="{FF2B5EF4-FFF2-40B4-BE49-F238E27FC236}">
                    <a16:creationId xmlns:a16="http://schemas.microsoft.com/office/drawing/2014/main" id="{D8A8B463-2F84-4666-C3D0-7DD38E7CBB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06703" y="6056048"/>
                <a:ext cx="2" cy="193071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D2F10197-EA28-620A-23FC-FC8A4B96DA1F}"/>
                  </a:ext>
                </a:extLst>
              </p:cNvPr>
              <p:cNvSpPr/>
              <p:nvPr/>
            </p:nvSpPr>
            <p:spPr>
              <a:xfrm>
                <a:off x="6347333" y="6251683"/>
                <a:ext cx="2766332" cy="21328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Output port</a:t>
                </a:r>
              </a:p>
            </p:txBody>
          </p:sp>
          <p:cxnSp>
            <p:nvCxnSpPr>
              <p:cNvPr id="127" name="Connector: Elbow 126">
                <a:extLst>
                  <a:ext uri="{FF2B5EF4-FFF2-40B4-BE49-F238E27FC236}">
                    <a16:creationId xmlns:a16="http://schemas.microsoft.com/office/drawing/2014/main" id="{CEA97045-1A82-D9B2-8656-EE4CF60F5CEA}"/>
                  </a:ext>
                </a:extLst>
              </p:cNvPr>
              <p:cNvCxnSpPr>
                <a:cxnSpLocks/>
                <a:stCxn id="126" idx="3"/>
                <a:endCxn id="36" idx="3"/>
              </p:cNvCxnSpPr>
              <p:nvPr/>
            </p:nvCxnSpPr>
            <p:spPr>
              <a:xfrm flipV="1">
                <a:off x="9113665" y="2962649"/>
                <a:ext cx="493539" cy="3395679"/>
              </a:xfrm>
              <a:prstGeom prst="bentConnector3">
                <a:avLst>
                  <a:gd name="adj1" fmla="val 133453"/>
                </a:avLst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>
                <a:extLst>
                  <a:ext uri="{FF2B5EF4-FFF2-40B4-BE49-F238E27FC236}">
                    <a16:creationId xmlns:a16="http://schemas.microsoft.com/office/drawing/2014/main" id="{93CAE241-78D2-8F83-FDEA-6E3F492A34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41077" y="3845337"/>
                <a:ext cx="2" cy="193071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3E820757-E9AB-A89A-90BE-0C8DBA77E82A}"/>
                  </a:ext>
                </a:extLst>
              </p:cNvPr>
              <p:cNvSpPr/>
              <p:nvPr/>
            </p:nvSpPr>
            <p:spPr>
              <a:xfrm>
                <a:off x="6567609" y="4195534"/>
                <a:ext cx="391464" cy="39146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F26F1A83-A3E6-B023-D813-285E1CEA8190}"/>
                  </a:ext>
                </a:extLst>
              </p:cNvPr>
              <p:cNvSpPr/>
              <p:nvPr/>
            </p:nvSpPr>
            <p:spPr>
              <a:xfrm>
                <a:off x="6370289" y="4026646"/>
                <a:ext cx="144550" cy="1445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51EFFA93-6BF6-327C-C33F-5BC66288DA63}"/>
                  </a:ext>
                </a:extLst>
              </p:cNvPr>
              <p:cNvSpPr/>
              <p:nvPr/>
            </p:nvSpPr>
            <p:spPr>
              <a:xfrm>
                <a:off x="6370289" y="4652235"/>
                <a:ext cx="144550" cy="1445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2" name="Straight Arrow Connector 131">
                <a:extLst>
                  <a:ext uri="{FF2B5EF4-FFF2-40B4-BE49-F238E27FC236}">
                    <a16:creationId xmlns:a16="http://schemas.microsoft.com/office/drawing/2014/main" id="{6410EF8D-33F4-EA94-FA99-034A7F69CA58}"/>
                  </a:ext>
                </a:extLst>
              </p:cNvPr>
              <p:cNvCxnSpPr>
                <a:cxnSpLocks/>
                <a:stCxn id="130" idx="5"/>
                <a:endCxn id="129" idx="1"/>
              </p:cNvCxnSpPr>
              <p:nvPr/>
            </p:nvCxnSpPr>
            <p:spPr>
              <a:xfrm>
                <a:off x="6493669" y="4150026"/>
                <a:ext cx="131269" cy="102835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id="{CD90BEEB-DD07-7B40-06D2-59FA0962EFD0}"/>
                  </a:ext>
                </a:extLst>
              </p:cNvPr>
              <p:cNvCxnSpPr>
                <a:cxnSpLocks/>
                <a:endCxn id="129" idx="7"/>
              </p:cNvCxnSpPr>
              <p:nvPr/>
            </p:nvCxnSpPr>
            <p:spPr>
              <a:xfrm flipH="1">
                <a:off x="6901745" y="4154553"/>
                <a:ext cx="142985" cy="98309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>
                <a:extLst>
                  <a:ext uri="{FF2B5EF4-FFF2-40B4-BE49-F238E27FC236}">
                    <a16:creationId xmlns:a16="http://schemas.microsoft.com/office/drawing/2014/main" id="{5777336F-9B1D-7DB7-828E-99A416B4A7B1}"/>
                  </a:ext>
                </a:extLst>
              </p:cNvPr>
              <p:cNvCxnSpPr>
                <a:cxnSpLocks/>
                <a:stCxn id="131" idx="7"/>
                <a:endCxn id="129" idx="3"/>
              </p:cNvCxnSpPr>
              <p:nvPr/>
            </p:nvCxnSpPr>
            <p:spPr>
              <a:xfrm flipV="1">
                <a:off x="6493669" y="4529668"/>
                <a:ext cx="131269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>
                <a:extLst>
                  <a:ext uri="{FF2B5EF4-FFF2-40B4-BE49-F238E27FC236}">
                    <a16:creationId xmlns:a16="http://schemas.microsoft.com/office/drawing/2014/main" id="{508AFC62-78EC-ACAE-347A-64DE79317949}"/>
                  </a:ext>
                </a:extLst>
              </p:cNvPr>
              <p:cNvCxnSpPr>
                <a:cxnSpLocks/>
                <a:stCxn id="129" idx="5"/>
              </p:cNvCxnSpPr>
              <p:nvPr/>
            </p:nvCxnSpPr>
            <p:spPr>
              <a:xfrm>
                <a:off x="6901745" y="4529668"/>
                <a:ext cx="146131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>
                <a:extLst>
                  <a:ext uri="{FF2B5EF4-FFF2-40B4-BE49-F238E27FC236}">
                    <a16:creationId xmlns:a16="http://schemas.microsoft.com/office/drawing/2014/main" id="{BCEF2964-E6C8-2198-770B-7D2DB4D88B39}"/>
                  </a:ext>
                </a:extLst>
              </p:cNvPr>
              <p:cNvCxnSpPr>
                <a:cxnSpLocks/>
                <a:stCxn id="131" idx="6"/>
              </p:cNvCxnSpPr>
              <p:nvPr/>
            </p:nvCxnSpPr>
            <p:spPr>
              <a:xfrm>
                <a:off x="6514838" y="4724511"/>
                <a:ext cx="511869" cy="0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>
                <a:extLst>
                  <a:ext uri="{FF2B5EF4-FFF2-40B4-BE49-F238E27FC236}">
                    <a16:creationId xmlns:a16="http://schemas.microsoft.com/office/drawing/2014/main" id="{0D48582B-41B6-BCF7-679B-5121F8B527BA}"/>
                  </a:ext>
                </a:extLst>
              </p:cNvPr>
              <p:cNvCxnSpPr>
                <a:cxnSpLocks/>
                <a:stCxn id="130" idx="4"/>
                <a:endCxn id="131" idx="0"/>
              </p:cNvCxnSpPr>
              <p:nvPr/>
            </p:nvCxnSpPr>
            <p:spPr>
              <a:xfrm>
                <a:off x="6442565" y="4171196"/>
                <a:ext cx="0" cy="481039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>
                <a:extLst>
                  <a:ext uri="{FF2B5EF4-FFF2-40B4-BE49-F238E27FC236}">
                    <a16:creationId xmlns:a16="http://schemas.microsoft.com/office/drawing/2014/main" id="{4A80A16B-39C1-CCD2-75ED-C462A06B3C62}"/>
                  </a:ext>
                </a:extLst>
              </p:cNvPr>
              <p:cNvCxnSpPr>
                <a:cxnSpLocks/>
                <a:stCxn id="130" idx="6"/>
              </p:cNvCxnSpPr>
              <p:nvPr/>
            </p:nvCxnSpPr>
            <p:spPr>
              <a:xfrm>
                <a:off x="6514838" y="4098922"/>
                <a:ext cx="508720" cy="4525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E0A66E8E-3740-72EB-70C7-2EFE5E0FB35D}"/>
                  </a:ext>
                </a:extLst>
              </p:cNvPr>
              <p:cNvSpPr/>
              <p:nvPr/>
            </p:nvSpPr>
            <p:spPr>
              <a:xfrm>
                <a:off x="6564462" y="4823101"/>
                <a:ext cx="391464" cy="39146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8A71930E-7510-EF44-D944-8A7E7141E61F}"/>
                  </a:ext>
                </a:extLst>
              </p:cNvPr>
              <p:cNvSpPr/>
              <p:nvPr/>
            </p:nvSpPr>
            <p:spPr>
              <a:xfrm>
                <a:off x="6367143" y="5279805"/>
                <a:ext cx="144550" cy="1445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1" name="Straight Arrow Connector 140">
                <a:extLst>
                  <a:ext uri="{FF2B5EF4-FFF2-40B4-BE49-F238E27FC236}">
                    <a16:creationId xmlns:a16="http://schemas.microsoft.com/office/drawing/2014/main" id="{8BC55025-62F5-122D-CF2C-A9031ACB7FCB}"/>
                  </a:ext>
                </a:extLst>
              </p:cNvPr>
              <p:cNvCxnSpPr>
                <a:cxnSpLocks/>
                <a:endCxn id="139" idx="1"/>
              </p:cNvCxnSpPr>
              <p:nvPr/>
            </p:nvCxnSpPr>
            <p:spPr>
              <a:xfrm>
                <a:off x="6490523" y="4777596"/>
                <a:ext cx="131269" cy="102835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141">
                <a:extLst>
                  <a:ext uri="{FF2B5EF4-FFF2-40B4-BE49-F238E27FC236}">
                    <a16:creationId xmlns:a16="http://schemas.microsoft.com/office/drawing/2014/main" id="{FB5B03D0-67FC-8F3E-A9AA-887172082A78}"/>
                  </a:ext>
                </a:extLst>
              </p:cNvPr>
              <p:cNvCxnSpPr>
                <a:cxnSpLocks/>
                <a:endCxn id="139" idx="7"/>
              </p:cNvCxnSpPr>
              <p:nvPr/>
            </p:nvCxnSpPr>
            <p:spPr>
              <a:xfrm flipH="1">
                <a:off x="6898598" y="4782121"/>
                <a:ext cx="142985" cy="98309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>
                <a:extLst>
                  <a:ext uri="{FF2B5EF4-FFF2-40B4-BE49-F238E27FC236}">
                    <a16:creationId xmlns:a16="http://schemas.microsoft.com/office/drawing/2014/main" id="{8FACFC59-4ED9-500B-C3B3-865D0B1E1FBB}"/>
                  </a:ext>
                </a:extLst>
              </p:cNvPr>
              <p:cNvCxnSpPr>
                <a:cxnSpLocks/>
                <a:stCxn id="140" idx="7"/>
                <a:endCxn id="139" idx="3"/>
              </p:cNvCxnSpPr>
              <p:nvPr/>
            </p:nvCxnSpPr>
            <p:spPr>
              <a:xfrm flipV="1">
                <a:off x="6490523" y="5157235"/>
                <a:ext cx="131269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>
                <a:extLst>
                  <a:ext uri="{FF2B5EF4-FFF2-40B4-BE49-F238E27FC236}">
                    <a16:creationId xmlns:a16="http://schemas.microsoft.com/office/drawing/2014/main" id="{2E48A201-9B50-DEF5-3FD4-4CBA208583BD}"/>
                  </a:ext>
                </a:extLst>
              </p:cNvPr>
              <p:cNvCxnSpPr>
                <a:cxnSpLocks/>
                <a:stCxn id="139" idx="5"/>
              </p:cNvCxnSpPr>
              <p:nvPr/>
            </p:nvCxnSpPr>
            <p:spPr>
              <a:xfrm>
                <a:off x="6898598" y="5157235"/>
                <a:ext cx="146131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>
                <a:extLst>
                  <a:ext uri="{FF2B5EF4-FFF2-40B4-BE49-F238E27FC236}">
                    <a16:creationId xmlns:a16="http://schemas.microsoft.com/office/drawing/2014/main" id="{6FC52BFE-E249-AC66-28B2-BA004C30BBCB}"/>
                  </a:ext>
                </a:extLst>
              </p:cNvPr>
              <p:cNvCxnSpPr>
                <a:cxnSpLocks/>
                <a:stCxn id="140" idx="6"/>
              </p:cNvCxnSpPr>
              <p:nvPr/>
            </p:nvCxnSpPr>
            <p:spPr>
              <a:xfrm>
                <a:off x="6511692" y="5352078"/>
                <a:ext cx="511869" cy="0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>
                <a:extLst>
                  <a:ext uri="{FF2B5EF4-FFF2-40B4-BE49-F238E27FC236}">
                    <a16:creationId xmlns:a16="http://schemas.microsoft.com/office/drawing/2014/main" id="{67235E9F-7F33-49ED-1BA2-7D6D3ED4D024}"/>
                  </a:ext>
                </a:extLst>
              </p:cNvPr>
              <p:cNvCxnSpPr>
                <a:cxnSpLocks/>
                <a:endCxn id="140" idx="0"/>
              </p:cNvCxnSpPr>
              <p:nvPr/>
            </p:nvCxnSpPr>
            <p:spPr>
              <a:xfrm>
                <a:off x="6439416" y="4798765"/>
                <a:ext cx="0" cy="481039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B8EEDB6B-550C-F9D1-A397-BECC23D17561}"/>
                  </a:ext>
                </a:extLst>
              </p:cNvPr>
              <p:cNvSpPr/>
              <p:nvPr/>
            </p:nvSpPr>
            <p:spPr>
              <a:xfrm>
                <a:off x="6561315" y="5452976"/>
                <a:ext cx="391464" cy="39146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A241F347-4AE5-CD9B-7A32-16C3AF65B494}"/>
                  </a:ext>
                </a:extLst>
              </p:cNvPr>
              <p:cNvSpPr/>
              <p:nvPr/>
            </p:nvSpPr>
            <p:spPr>
              <a:xfrm>
                <a:off x="6363995" y="5909677"/>
                <a:ext cx="144550" cy="1445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9" name="Straight Arrow Connector 148">
                <a:extLst>
                  <a:ext uri="{FF2B5EF4-FFF2-40B4-BE49-F238E27FC236}">
                    <a16:creationId xmlns:a16="http://schemas.microsoft.com/office/drawing/2014/main" id="{70E1F9D4-C17F-2449-4335-DDF1117E1ADF}"/>
                  </a:ext>
                </a:extLst>
              </p:cNvPr>
              <p:cNvCxnSpPr>
                <a:cxnSpLocks/>
                <a:endCxn id="147" idx="1"/>
              </p:cNvCxnSpPr>
              <p:nvPr/>
            </p:nvCxnSpPr>
            <p:spPr>
              <a:xfrm>
                <a:off x="6487375" y="5407467"/>
                <a:ext cx="131269" cy="102835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Arrow Connector 149">
                <a:extLst>
                  <a:ext uri="{FF2B5EF4-FFF2-40B4-BE49-F238E27FC236}">
                    <a16:creationId xmlns:a16="http://schemas.microsoft.com/office/drawing/2014/main" id="{A69B6508-5F46-4B15-320E-55F743D7C97C}"/>
                  </a:ext>
                </a:extLst>
              </p:cNvPr>
              <p:cNvCxnSpPr>
                <a:cxnSpLocks/>
                <a:endCxn id="147" idx="7"/>
              </p:cNvCxnSpPr>
              <p:nvPr/>
            </p:nvCxnSpPr>
            <p:spPr>
              <a:xfrm flipH="1">
                <a:off x="6895451" y="5411994"/>
                <a:ext cx="142985" cy="98309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Arrow Connector 150">
                <a:extLst>
                  <a:ext uri="{FF2B5EF4-FFF2-40B4-BE49-F238E27FC236}">
                    <a16:creationId xmlns:a16="http://schemas.microsoft.com/office/drawing/2014/main" id="{C347DB2F-2C16-56E9-18BC-D068D61099D0}"/>
                  </a:ext>
                </a:extLst>
              </p:cNvPr>
              <p:cNvCxnSpPr>
                <a:cxnSpLocks/>
                <a:stCxn id="148" idx="7"/>
                <a:endCxn id="147" idx="3"/>
              </p:cNvCxnSpPr>
              <p:nvPr/>
            </p:nvCxnSpPr>
            <p:spPr>
              <a:xfrm flipV="1">
                <a:off x="6487375" y="5787110"/>
                <a:ext cx="131269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Arrow Connector 151">
                <a:extLst>
                  <a:ext uri="{FF2B5EF4-FFF2-40B4-BE49-F238E27FC236}">
                    <a16:creationId xmlns:a16="http://schemas.microsoft.com/office/drawing/2014/main" id="{CF8AC4C3-39BF-5F55-E1A0-1F77633EB0B0}"/>
                  </a:ext>
                </a:extLst>
              </p:cNvPr>
              <p:cNvCxnSpPr>
                <a:cxnSpLocks/>
                <a:stCxn id="147" idx="5"/>
              </p:cNvCxnSpPr>
              <p:nvPr/>
            </p:nvCxnSpPr>
            <p:spPr>
              <a:xfrm>
                <a:off x="6895451" y="5787110"/>
                <a:ext cx="146131" cy="143736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Arrow Connector 152">
                <a:extLst>
                  <a:ext uri="{FF2B5EF4-FFF2-40B4-BE49-F238E27FC236}">
                    <a16:creationId xmlns:a16="http://schemas.microsoft.com/office/drawing/2014/main" id="{CABB59A8-D043-B1F8-D86C-01EAEABC9C44}"/>
                  </a:ext>
                </a:extLst>
              </p:cNvPr>
              <p:cNvCxnSpPr>
                <a:cxnSpLocks/>
                <a:stCxn id="148" idx="6"/>
              </p:cNvCxnSpPr>
              <p:nvPr/>
            </p:nvCxnSpPr>
            <p:spPr>
              <a:xfrm>
                <a:off x="6508544" y="5981953"/>
                <a:ext cx="511869" cy="0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Arrow Connector 153">
                <a:extLst>
                  <a:ext uri="{FF2B5EF4-FFF2-40B4-BE49-F238E27FC236}">
                    <a16:creationId xmlns:a16="http://schemas.microsoft.com/office/drawing/2014/main" id="{4AE7094E-5DA7-82B3-9566-CC01C437CF72}"/>
                  </a:ext>
                </a:extLst>
              </p:cNvPr>
              <p:cNvCxnSpPr>
                <a:cxnSpLocks/>
                <a:endCxn id="148" idx="0"/>
              </p:cNvCxnSpPr>
              <p:nvPr/>
            </p:nvCxnSpPr>
            <p:spPr>
              <a:xfrm>
                <a:off x="6436270" y="5428637"/>
                <a:ext cx="0" cy="481039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>
                <a:extLst>
                  <a:ext uri="{FF2B5EF4-FFF2-40B4-BE49-F238E27FC236}">
                    <a16:creationId xmlns:a16="http://schemas.microsoft.com/office/drawing/2014/main" id="{30524792-2107-EF54-4B2A-9CD761CE9A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41077" y="6056048"/>
                <a:ext cx="2" cy="193071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72E8932B-8B15-166A-ABC2-D176DB123792}"/>
                  </a:ext>
                </a:extLst>
              </p:cNvPr>
              <p:cNvSpPr/>
              <p:nvPr/>
            </p:nvSpPr>
            <p:spPr>
              <a:xfrm>
                <a:off x="6347331" y="3654584"/>
                <a:ext cx="2766332" cy="21328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Input port</a:t>
                </a:r>
              </a:p>
            </p:txBody>
          </p:sp>
          <p:cxnSp>
            <p:nvCxnSpPr>
              <p:cNvPr id="157" name="Straight Arrow Connector 156">
                <a:extLst>
                  <a:ext uri="{FF2B5EF4-FFF2-40B4-BE49-F238E27FC236}">
                    <a16:creationId xmlns:a16="http://schemas.microsoft.com/office/drawing/2014/main" id="{0D61B6DF-536C-72F7-7241-C9F9D1A0FE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21649" y="3325151"/>
                <a:ext cx="0" cy="329433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>
                <a:extLst>
                  <a:ext uri="{FF2B5EF4-FFF2-40B4-BE49-F238E27FC236}">
                    <a16:creationId xmlns:a16="http://schemas.microsoft.com/office/drawing/2014/main" id="{A94434C1-8FEC-0A33-5C1C-CD8B742E74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29207" y="3325151"/>
                <a:ext cx="0" cy="329433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>
                <a:extLst>
                  <a:ext uri="{FF2B5EF4-FFF2-40B4-BE49-F238E27FC236}">
                    <a16:creationId xmlns:a16="http://schemas.microsoft.com/office/drawing/2014/main" id="{5ADFEEC4-59C0-9341-B90A-213D4D751A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61181" y="3325151"/>
                <a:ext cx="0" cy="329433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Arrow Connector 159">
                <a:extLst>
                  <a:ext uri="{FF2B5EF4-FFF2-40B4-BE49-F238E27FC236}">
                    <a16:creationId xmlns:a16="http://schemas.microsoft.com/office/drawing/2014/main" id="{26D3A780-1371-1CEE-4C0F-DA56C3D94B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21358" y="3325151"/>
                <a:ext cx="0" cy="329433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Arrow Connector 160">
                <a:extLst>
                  <a:ext uri="{FF2B5EF4-FFF2-40B4-BE49-F238E27FC236}">
                    <a16:creationId xmlns:a16="http://schemas.microsoft.com/office/drawing/2014/main" id="{0D3C4F37-84DD-089A-AF2C-822A92F4BE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9557" y="3325151"/>
                <a:ext cx="0" cy="329433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7C4253C1-9DF9-4483-4275-45DFD5EEC164}"/>
                </a:ext>
              </a:extLst>
            </p:cNvPr>
            <p:cNvGrpSpPr/>
            <p:nvPr/>
          </p:nvGrpSpPr>
          <p:grpSpPr>
            <a:xfrm>
              <a:off x="8715951" y="3781071"/>
              <a:ext cx="1568053" cy="2563812"/>
              <a:chOff x="7624889" y="3753168"/>
              <a:chExt cx="1568053" cy="2563812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20B04AEF-4B71-0757-4F79-A8D1E7668FEE}"/>
                  </a:ext>
                </a:extLst>
              </p:cNvPr>
              <p:cNvSpPr/>
              <p:nvPr/>
            </p:nvSpPr>
            <p:spPr>
              <a:xfrm>
                <a:off x="7871607" y="4180878"/>
                <a:ext cx="411480" cy="41148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3600" b="1" dirty="0">
                    <a:solidFill>
                      <a:schemeClr val="tx1"/>
                    </a:solidFill>
                  </a:rPr>
                  <a:t>×</a:t>
                </a:r>
                <a:endParaRPr lang="en-US" sz="3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4" name="Straight Arrow Connector 163">
                <a:extLst>
                  <a:ext uri="{FF2B5EF4-FFF2-40B4-BE49-F238E27FC236}">
                    <a16:creationId xmlns:a16="http://schemas.microsoft.com/office/drawing/2014/main" id="{02FC328A-7695-9CEA-73CF-AC07E9E4E0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7592" y="4555632"/>
                <a:ext cx="378060" cy="355882"/>
              </a:xfrm>
              <a:prstGeom prst="straightConnector1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22D954C7-CA8E-86BC-E11F-1313B3A4AC4A}"/>
                  </a:ext>
                </a:extLst>
              </p:cNvPr>
              <p:cNvSpPr/>
              <p:nvPr/>
            </p:nvSpPr>
            <p:spPr>
              <a:xfrm>
                <a:off x="8540627" y="4827720"/>
                <a:ext cx="411480" cy="41148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45720" rIns="0" bIns="0" rtlCol="0" anchor="ctr"/>
              <a:lstStyle/>
              <a:p>
                <a:pPr algn="ctr"/>
                <a:r>
                  <a:rPr lang="zh-CN" altLang="en-US" sz="3600" b="1" dirty="0">
                    <a:solidFill>
                      <a:schemeClr val="tx1"/>
                    </a:solidFill>
                  </a:rPr>
                  <a:t>＋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72D54EDC-6260-851B-841F-067CD2167494}"/>
                  </a:ext>
                </a:extLst>
              </p:cNvPr>
              <p:cNvSpPr/>
              <p:nvPr/>
            </p:nvSpPr>
            <p:spPr>
              <a:xfrm>
                <a:off x="8880825" y="3829531"/>
                <a:ext cx="312117" cy="1072445"/>
              </a:xfrm>
              <a:custGeom>
                <a:avLst/>
                <a:gdLst>
                  <a:gd name="connsiteX0" fmla="*/ 342900 w 342900"/>
                  <a:gd name="connsiteY0" fmla="*/ 0 h 1061085"/>
                  <a:gd name="connsiteX1" fmla="*/ 220980 w 342900"/>
                  <a:gd name="connsiteY1" fmla="*/ 127635 h 1061085"/>
                  <a:gd name="connsiteX2" fmla="*/ 236220 w 342900"/>
                  <a:gd name="connsiteY2" fmla="*/ 474345 h 1061085"/>
                  <a:gd name="connsiteX3" fmla="*/ 245745 w 342900"/>
                  <a:gd name="connsiteY3" fmla="*/ 792480 h 1061085"/>
                  <a:gd name="connsiteX4" fmla="*/ 0 w 342900"/>
                  <a:gd name="connsiteY4" fmla="*/ 1061085 h 1061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0" h="1061085">
                    <a:moveTo>
                      <a:pt x="342900" y="0"/>
                    </a:moveTo>
                    <a:cubicBezTo>
                      <a:pt x="290830" y="24289"/>
                      <a:pt x="238760" y="48578"/>
                      <a:pt x="220980" y="127635"/>
                    </a:cubicBezTo>
                    <a:cubicBezTo>
                      <a:pt x="203200" y="206693"/>
                      <a:pt x="232093" y="363538"/>
                      <a:pt x="236220" y="474345"/>
                    </a:cubicBezTo>
                    <a:cubicBezTo>
                      <a:pt x="240347" y="585152"/>
                      <a:pt x="285115" y="694690"/>
                      <a:pt x="245745" y="792480"/>
                    </a:cubicBezTo>
                    <a:cubicBezTo>
                      <a:pt x="206375" y="890270"/>
                      <a:pt x="103187" y="975677"/>
                      <a:pt x="0" y="1061085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0D1396BD-F0AE-4D3D-0173-426BECE21DDA}"/>
                  </a:ext>
                </a:extLst>
              </p:cNvPr>
              <p:cNvSpPr/>
              <p:nvPr/>
            </p:nvSpPr>
            <p:spPr>
              <a:xfrm>
                <a:off x="8219652" y="3771251"/>
                <a:ext cx="270502" cy="485914"/>
              </a:xfrm>
              <a:custGeom>
                <a:avLst/>
                <a:gdLst>
                  <a:gd name="connsiteX0" fmla="*/ 342900 w 342900"/>
                  <a:gd name="connsiteY0" fmla="*/ 0 h 1061085"/>
                  <a:gd name="connsiteX1" fmla="*/ 220980 w 342900"/>
                  <a:gd name="connsiteY1" fmla="*/ 127635 h 1061085"/>
                  <a:gd name="connsiteX2" fmla="*/ 236220 w 342900"/>
                  <a:gd name="connsiteY2" fmla="*/ 474345 h 1061085"/>
                  <a:gd name="connsiteX3" fmla="*/ 245745 w 342900"/>
                  <a:gd name="connsiteY3" fmla="*/ 792480 h 1061085"/>
                  <a:gd name="connsiteX4" fmla="*/ 0 w 342900"/>
                  <a:gd name="connsiteY4" fmla="*/ 1061085 h 1061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0" h="1061085">
                    <a:moveTo>
                      <a:pt x="342900" y="0"/>
                    </a:moveTo>
                    <a:cubicBezTo>
                      <a:pt x="290830" y="24289"/>
                      <a:pt x="238760" y="48578"/>
                      <a:pt x="220980" y="127635"/>
                    </a:cubicBezTo>
                    <a:cubicBezTo>
                      <a:pt x="203200" y="206693"/>
                      <a:pt x="232093" y="363538"/>
                      <a:pt x="236220" y="474345"/>
                    </a:cubicBezTo>
                    <a:cubicBezTo>
                      <a:pt x="240347" y="585152"/>
                      <a:pt x="285115" y="694690"/>
                      <a:pt x="245745" y="792480"/>
                    </a:cubicBezTo>
                    <a:cubicBezTo>
                      <a:pt x="206375" y="890270"/>
                      <a:pt x="103187" y="975677"/>
                      <a:pt x="0" y="1061085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52116722-83AD-22C7-F3B1-D39B06C20E46}"/>
                  </a:ext>
                </a:extLst>
              </p:cNvPr>
              <p:cNvSpPr/>
              <p:nvPr/>
            </p:nvSpPr>
            <p:spPr>
              <a:xfrm flipH="1">
                <a:off x="7624889" y="3753168"/>
                <a:ext cx="328420" cy="485914"/>
              </a:xfrm>
              <a:custGeom>
                <a:avLst/>
                <a:gdLst>
                  <a:gd name="connsiteX0" fmla="*/ 342900 w 342900"/>
                  <a:gd name="connsiteY0" fmla="*/ 0 h 1061085"/>
                  <a:gd name="connsiteX1" fmla="*/ 220980 w 342900"/>
                  <a:gd name="connsiteY1" fmla="*/ 127635 h 1061085"/>
                  <a:gd name="connsiteX2" fmla="*/ 236220 w 342900"/>
                  <a:gd name="connsiteY2" fmla="*/ 474345 h 1061085"/>
                  <a:gd name="connsiteX3" fmla="*/ 245745 w 342900"/>
                  <a:gd name="connsiteY3" fmla="*/ 792480 h 1061085"/>
                  <a:gd name="connsiteX4" fmla="*/ 0 w 342900"/>
                  <a:gd name="connsiteY4" fmla="*/ 1061085 h 1061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0" h="1061085">
                    <a:moveTo>
                      <a:pt x="342900" y="0"/>
                    </a:moveTo>
                    <a:cubicBezTo>
                      <a:pt x="290830" y="24289"/>
                      <a:pt x="238760" y="48578"/>
                      <a:pt x="220980" y="127635"/>
                    </a:cubicBezTo>
                    <a:cubicBezTo>
                      <a:pt x="203200" y="206693"/>
                      <a:pt x="232093" y="363538"/>
                      <a:pt x="236220" y="474345"/>
                    </a:cubicBezTo>
                    <a:cubicBezTo>
                      <a:pt x="240347" y="585152"/>
                      <a:pt x="285115" y="694690"/>
                      <a:pt x="245745" y="792480"/>
                    </a:cubicBezTo>
                    <a:cubicBezTo>
                      <a:pt x="206375" y="890270"/>
                      <a:pt x="103187" y="975677"/>
                      <a:pt x="0" y="1061085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640E4692-29F4-49BE-D1DC-8680DE90BB14}"/>
                  </a:ext>
                </a:extLst>
              </p:cNvPr>
              <p:cNvSpPr/>
              <p:nvPr/>
            </p:nvSpPr>
            <p:spPr>
              <a:xfrm>
                <a:off x="8376878" y="5185410"/>
                <a:ext cx="203242" cy="1131570"/>
              </a:xfrm>
              <a:custGeom>
                <a:avLst/>
                <a:gdLst>
                  <a:gd name="connsiteX0" fmla="*/ 203242 w 203242"/>
                  <a:gd name="connsiteY0" fmla="*/ 0 h 1131570"/>
                  <a:gd name="connsiteX1" fmla="*/ 16552 w 203242"/>
                  <a:gd name="connsiteY1" fmla="*/ 175260 h 1131570"/>
                  <a:gd name="connsiteX2" fmla="*/ 16552 w 203242"/>
                  <a:gd name="connsiteY2" fmla="*/ 575310 h 1131570"/>
                  <a:gd name="connsiteX3" fmla="*/ 81322 w 203242"/>
                  <a:gd name="connsiteY3" fmla="*/ 1131570 h 1131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42" h="1131570">
                    <a:moveTo>
                      <a:pt x="203242" y="0"/>
                    </a:moveTo>
                    <a:cubicBezTo>
                      <a:pt x="125454" y="39687"/>
                      <a:pt x="47667" y="79375"/>
                      <a:pt x="16552" y="175260"/>
                    </a:cubicBezTo>
                    <a:cubicBezTo>
                      <a:pt x="-14563" y="271145"/>
                      <a:pt x="5757" y="415925"/>
                      <a:pt x="16552" y="575310"/>
                    </a:cubicBezTo>
                    <a:cubicBezTo>
                      <a:pt x="27347" y="734695"/>
                      <a:pt x="54334" y="933132"/>
                      <a:pt x="81322" y="113157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D827FFBF-2418-071A-0A22-54AAA6C8F60B}"/>
                </a:ext>
              </a:extLst>
            </p:cNvPr>
            <p:cNvSpPr/>
            <p:nvPr/>
          </p:nvSpPr>
          <p:spPr>
            <a:xfrm>
              <a:off x="8756213" y="1545511"/>
              <a:ext cx="1906635" cy="6309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/>
                  </a:solidFill>
                </a:rPr>
                <a:t>Control Core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EBDDC42A-D0CC-5C35-A632-A7C7FF86F9FA}"/>
                </a:ext>
              </a:extLst>
            </p:cNvPr>
            <p:cNvCxnSpPr>
              <a:cxnSpLocks/>
              <a:stCxn id="174" idx="2"/>
            </p:cNvCxnSpPr>
            <p:nvPr/>
          </p:nvCxnSpPr>
          <p:spPr>
            <a:xfrm>
              <a:off x="9709531" y="2176471"/>
              <a:ext cx="4001" cy="4544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309A0424-FE06-6F8D-278B-5D77FE3B202D}"/>
              </a:ext>
            </a:extLst>
          </p:cNvPr>
          <p:cNvGrpSpPr/>
          <p:nvPr/>
        </p:nvGrpSpPr>
        <p:grpSpPr>
          <a:xfrm>
            <a:off x="9467940" y="1615347"/>
            <a:ext cx="1807632" cy="659799"/>
            <a:chOff x="9878832" y="3370374"/>
            <a:chExt cx="2026367" cy="692412"/>
          </a:xfrm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B4664968-DA87-95DE-7E4E-22E78F1C42F9}"/>
                </a:ext>
              </a:extLst>
            </p:cNvPr>
            <p:cNvSpPr/>
            <p:nvPr/>
          </p:nvSpPr>
          <p:spPr>
            <a:xfrm>
              <a:off x="9878832" y="3370375"/>
              <a:ext cx="975385" cy="32886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a[N+1:2N]</a:t>
              </a: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2A84D239-A855-68DB-0183-036216CC8AAE}"/>
                </a:ext>
              </a:extLst>
            </p:cNvPr>
            <p:cNvSpPr/>
            <p:nvPr/>
          </p:nvSpPr>
          <p:spPr>
            <a:xfrm>
              <a:off x="10929818" y="3370374"/>
              <a:ext cx="975381" cy="32886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b[N+1:2N]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42339368-7D3E-2EE1-238F-86007B9E0327}"/>
                </a:ext>
              </a:extLst>
            </p:cNvPr>
            <p:cNvSpPr/>
            <p:nvPr/>
          </p:nvSpPr>
          <p:spPr>
            <a:xfrm>
              <a:off x="10428334" y="3733924"/>
              <a:ext cx="975381" cy="32886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c[N+1:2N]</a:t>
              </a: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7C54F5DF-3E4F-4204-AE39-9771FF067C3E}"/>
              </a:ext>
            </a:extLst>
          </p:cNvPr>
          <p:cNvGrpSpPr/>
          <p:nvPr/>
        </p:nvGrpSpPr>
        <p:grpSpPr>
          <a:xfrm>
            <a:off x="8662750" y="2680852"/>
            <a:ext cx="1807632" cy="659799"/>
            <a:chOff x="9878832" y="3370374"/>
            <a:chExt cx="2026367" cy="692412"/>
          </a:xfrm>
        </p:grpSpPr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E4C750E6-9CDE-1545-062B-4ED42F4CC16B}"/>
                </a:ext>
              </a:extLst>
            </p:cNvPr>
            <p:cNvSpPr/>
            <p:nvPr/>
          </p:nvSpPr>
          <p:spPr>
            <a:xfrm>
              <a:off x="9878832" y="3370375"/>
              <a:ext cx="975385" cy="32886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</a:rPr>
                <a:t>a[0:N]</a:t>
              </a: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09E0EA89-D58C-B3AF-3D45-11CB74E24165}"/>
                </a:ext>
              </a:extLst>
            </p:cNvPr>
            <p:cNvSpPr/>
            <p:nvPr/>
          </p:nvSpPr>
          <p:spPr>
            <a:xfrm>
              <a:off x="10929818" y="3370374"/>
              <a:ext cx="975381" cy="32886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</a:rPr>
                <a:t>b[0:N]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4F21FCA0-0AD2-26B2-DAA5-248119B20358}"/>
                </a:ext>
              </a:extLst>
            </p:cNvPr>
            <p:cNvSpPr/>
            <p:nvPr/>
          </p:nvSpPr>
          <p:spPr>
            <a:xfrm>
              <a:off x="10428334" y="3733924"/>
              <a:ext cx="975381" cy="32886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chemeClr val="tx1"/>
                  </a:solidFill>
                </a:rPr>
                <a:t>c[0:N]</a:t>
              </a: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CDFD346F-62E2-82F4-0725-07C664708786}"/>
              </a:ext>
            </a:extLst>
          </p:cNvPr>
          <p:cNvGrpSpPr/>
          <p:nvPr/>
        </p:nvGrpSpPr>
        <p:grpSpPr>
          <a:xfrm>
            <a:off x="6967830" y="1928719"/>
            <a:ext cx="3740449" cy="1490205"/>
            <a:chOff x="6967830" y="1928719"/>
            <a:chExt cx="3740449" cy="1490205"/>
          </a:xfrm>
        </p:grpSpPr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145956D8-2589-0FE4-C099-9CF684416CCD}"/>
                </a:ext>
              </a:extLst>
            </p:cNvPr>
            <p:cNvSpPr/>
            <p:nvPr/>
          </p:nvSpPr>
          <p:spPr>
            <a:xfrm>
              <a:off x="8521168" y="2569516"/>
              <a:ext cx="2187111" cy="84940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A9B29223-C754-D7CA-8CD4-DA3D13164AD7}"/>
                </a:ext>
              </a:extLst>
            </p:cNvPr>
            <p:cNvSpPr txBox="1"/>
            <p:nvPr/>
          </p:nvSpPr>
          <p:spPr>
            <a:xfrm>
              <a:off x="6967830" y="1928719"/>
              <a:ext cx="16427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Concurrent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(Out-of-Order)</a:t>
              </a:r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91FCC7E1-1FDB-B350-D305-D7527247DD1F}"/>
              </a:ext>
            </a:extLst>
          </p:cNvPr>
          <p:cNvGrpSpPr/>
          <p:nvPr/>
        </p:nvGrpSpPr>
        <p:grpSpPr>
          <a:xfrm>
            <a:off x="10782303" y="1510118"/>
            <a:ext cx="958415" cy="1954551"/>
            <a:chOff x="10782303" y="1510118"/>
            <a:chExt cx="958415" cy="1954551"/>
          </a:xfrm>
        </p:grpSpPr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1338E201-2147-35FE-B2FF-4DAA6137FD54}"/>
                </a:ext>
              </a:extLst>
            </p:cNvPr>
            <p:cNvCxnSpPr/>
            <p:nvPr/>
          </p:nvCxnSpPr>
          <p:spPr>
            <a:xfrm flipH="1">
              <a:off x="10782303" y="1510118"/>
              <a:ext cx="745824" cy="1938404"/>
            </a:xfrm>
            <a:prstGeom prst="straightConnector1">
              <a:avLst/>
            </a:prstGeom>
            <a:ln w="76200">
              <a:solidFill>
                <a:schemeClr val="accent5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4592FC59-6FDF-FA6B-6F09-4B518ECA753A}"/>
                </a:ext>
              </a:extLst>
            </p:cNvPr>
            <p:cNvSpPr txBox="1"/>
            <p:nvPr/>
          </p:nvSpPr>
          <p:spPr>
            <a:xfrm rot="17627321">
              <a:off x="10674181" y="2398131"/>
              <a:ext cx="16714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5"/>
                  </a:solidFill>
                </a:rPr>
                <a:t>Sequential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775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B5E02FC852E043BE7989DFBB488C81" ma:contentTypeVersion="8" ma:contentTypeDescription="Create a new document." ma:contentTypeScope="" ma:versionID="c796de12e51230e67ae12758c26e2430">
  <xsd:schema xmlns:xsd="http://www.w3.org/2001/XMLSchema" xmlns:xs="http://www.w3.org/2001/XMLSchema" xmlns:p="http://schemas.microsoft.com/office/2006/metadata/properties" xmlns:ns3="097f42c0-73eb-4f91-a093-ffb60ff320de" xmlns:ns4="8b28465c-b3bf-4d25-a8d0-0ed091e7cc88" targetNamespace="http://schemas.microsoft.com/office/2006/metadata/properties" ma:root="true" ma:fieldsID="93c493ed1536fba741dd6396393e0688" ns3:_="" ns4:_="">
    <xsd:import namespace="097f42c0-73eb-4f91-a093-ffb60ff320de"/>
    <xsd:import namespace="8b28465c-b3bf-4d25-a8d0-0ed091e7cc8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f42c0-73eb-4f91-a093-ffb60ff320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28465c-b3bf-4d25-a8d0-0ed091e7cc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DAAE6A-DE9E-4619-AD0E-1B20D77984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7f42c0-73eb-4f91-a093-ffb60ff320de"/>
    <ds:schemaRef ds:uri="8b28465c-b3bf-4d25-a8d0-0ed091e7cc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D30A44-BC7D-4185-9FEC-DAA92A275787}">
  <ds:schemaRefs>
    <ds:schemaRef ds:uri="http://schemas.microsoft.com/office/infopath/2007/PartnerControls"/>
    <ds:schemaRef ds:uri="097f42c0-73eb-4f91-a093-ffb60ff320de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8b28465c-b3bf-4d25-a8d0-0ed091e7cc8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FBC5DE4-AB99-4FE2-8D9B-8188ADA833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3852</Words>
  <Application>Microsoft Office PowerPoint</Application>
  <PresentationFormat>Widescreen</PresentationFormat>
  <Paragraphs>782</Paragraphs>
  <Slides>45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Consolas</vt:lpstr>
      <vt:lpstr>Courier New</vt:lpstr>
      <vt:lpstr>Office Theme</vt:lpstr>
      <vt:lpstr>     : Domain-Specific Accelerator Generator Hardware Perspective</vt:lpstr>
      <vt:lpstr>Outline</vt:lpstr>
      <vt:lpstr>Before we start: Code Structure Overview</vt:lpstr>
      <vt:lpstr>Before we start: DSAGEN Code Structure</vt:lpstr>
      <vt:lpstr>Outline</vt:lpstr>
      <vt:lpstr>DSAGEN Architecture Overview</vt:lpstr>
      <vt:lpstr>Control System: Stream Dispatcher</vt:lpstr>
      <vt:lpstr>Stream Dispatcher: Why we need it?</vt:lpstr>
      <vt:lpstr>Stream Concurrent Execution Model</vt:lpstr>
      <vt:lpstr>Stream Dispatcher: What does it do?</vt:lpstr>
      <vt:lpstr>Stream Dispatcher: What does it do?</vt:lpstr>
      <vt:lpstr>Stream Dispatcher: What does it do?</vt:lpstr>
      <vt:lpstr>Stream Dispatcher: What does it do?</vt:lpstr>
      <vt:lpstr>Memory System: Design Requirement? Why?</vt:lpstr>
      <vt:lpstr>Memory System: Why we need it?</vt:lpstr>
      <vt:lpstr>Memory System: What does it do?</vt:lpstr>
      <vt:lpstr>Memory System: What does it do?</vt:lpstr>
      <vt:lpstr>Memory System: What does it do?</vt:lpstr>
      <vt:lpstr>Memory System: What does it do?</vt:lpstr>
      <vt:lpstr>Memory System: What does it do?</vt:lpstr>
      <vt:lpstr>Memory System: What does it do?</vt:lpstr>
      <vt:lpstr>Memory System: What does it do?</vt:lpstr>
      <vt:lpstr>Vector Ports: What? Why?</vt:lpstr>
      <vt:lpstr>Vector Ports: What? Why?</vt:lpstr>
      <vt:lpstr>Spatial Computing System – DSA-CGRA-GEN</vt:lpstr>
      <vt:lpstr>Before Coffee Break: Hand-on Exercise</vt:lpstr>
      <vt:lpstr>Before Coffee Break: Hand-on Exercise</vt:lpstr>
      <vt:lpstr>Coffee Break (3:00 ~ 3:30pm)</vt:lpstr>
      <vt:lpstr>Outline</vt:lpstr>
      <vt:lpstr>Architecture Description Graph (ADG)</vt:lpstr>
      <vt:lpstr>Compute System: An CGRA Generator</vt:lpstr>
      <vt:lpstr>A Scala Embedded DSL – Build A Simple CGRA </vt:lpstr>
      <vt:lpstr>A Scala Embedded DSL – Adding Memory System</vt:lpstr>
      <vt:lpstr>A Scala Embedded DSL – Build A Simple CGRA </vt:lpstr>
      <vt:lpstr>Hand-on Exercise (30 min)</vt:lpstr>
      <vt:lpstr>Hand-on Exercise (30 min)</vt:lpstr>
      <vt:lpstr>Outline</vt:lpstr>
      <vt:lpstr>Unit Test DSAGEN generated accelerator</vt:lpstr>
      <vt:lpstr>Unit Test DSAGEN generated accelerator</vt:lpstr>
      <vt:lpstr>RTL Simulation for real workloads</vt:lpstr>
      <vt:lpstr>Understand Simulation Log</vt:lpstr>
      <vt:lpstr>Understand Simulation Log</vt:lpstr>
      <vt:lpstr>FPGA Overlay Overview</vt:lpstr>
      <vt:lpstr>FPGA Overlay Limitation</vt:lpstr>
      <vt:lpstr>Hand-on: FPGA Flow Command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Abstraction, Compilation, Visualization, and Functional Simulation</dc:title>
  <dc:creator>翁 健</dc:creator>
  <cp:lastModifiedBy>Sihao Liu</cp:lastModifiedBy>
  <cp:revision>35</cp:revision>
  <dcterms:created xsi:type="dcterms:W3CDTF">2022-09-26T03:15:00Z</dcterms:created>
  <dcterms:modified xsi:type="dcterms:W3CDTF">2022-10-02T17:24:36Z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0x01010010B5E02FC852E043BE7989DFBB488C81</vt:lpwstr>
  </property>
</Properties>
</file>