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38B5EF-ACEE-45B6-8AEA-F31D4EFC47FA}">
  <a:tblStyle styleId="{A738B5EF-ACEE-45B6-8AEA-F31D4EFC47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d27d6a0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d27d6a0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set of input applications, how to create optimal hardware architecture for these applications. Specifically, how to automatically design </a:t>
            </a:r>
            <a:r>
              <a:rPr lang="en">
                <a:solidFill>
                  <a:schemeClr val="dk1"/>
                </a:solidFill>
              </a:rPr>
              <a:t>the spatial and system design parameters to achieve the best performance. Fundamentally, this algorithm must balance generality and specialization degree.</a:t>
            </a:r>
            <a:r>
              <a:rPr lang="en"/>
              <a:t> While system design parameters (# of tiles, # of banks, ect.) are concrete lets go into example on what spatial parameters are.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5a48040bd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5a48040bd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Synthesis takes hours, we modify every iteration. Doesnt need to be tooo accurate, motivates using machine learning. Predict all the different fpga resources, the DSE algorithm uses the most constrained resources when choosing designs.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5a48040b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5a48040b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an overview of the algorithm we implemented, it first performs spatial exploration, then scheduling (which is most intensive), then goes into system design and will finally select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5a48040bda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5a48040bd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5a48040bda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15a48040bda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5c5f1c10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5c5f1c10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ff5893878f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ff5893878f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5a48040b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5a48040b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Effectively reduces design space, only exploring schedules that are very likely to succeed versus ones that are not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5a48040bda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5a48040bda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Tie in performance, we would choose design with more tiles.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5a48040bda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5a48040bda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we go through steps.</a:t>
            </a:r>
            <a:endParaRPr/>
          </a:p>
          <a:p>
            <a:pPr indent="0" lvl="0" marL="0" rtl="0" algn="l">
              <a:spcBef>
                <a:spcPts val="0"/>
              </a:spcBef>
              <a:spcAft>
                <a:spcPts val="0"/>
              </a:spcAft>
              <a:buNone/>
            </a:pPr>
            <a:r>
              <a:t/>
            </a:r>
            <a:endParaRPr/>
          </a:p>
          <a:p>
            <a:pPr indent="0" lvl="0" marL="0" rtl="0" algn="l">
              <a:spcBef>
                <a:spcPts val="0"/>
              </a:spcBef>
              <a:spcAft>
                <a:spcPts val="0"/>
              </a:spcAft>
              <a:buNone/>
            </a:pPr>
            <a:br>
              <a:rPr lang="en"/>
            </a:br>
            <a:r>
              <a:rPr lang="en"/>
              <a:t>In practice, we found this algorithm effective in exploring different tradeoffs such 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Few Big vs Many Smaller Tiles, Vectorization degree depends highly on reuse rate (algorithm tended to add more tiles)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L2 vs Scratchpad Size, Tradeoff between adding capacities at different levels of </a:t>
            </a:r>
            <a:r>
              <a:rPr lang="en"/>
              <a:t>hierarchy</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Compute vs More Network: Incremental Workload (Generality). At beginning all fus contain one operation, but as more workload is added, we get fewer function al units with multiple operations and more generalized network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Datapath specialization: How generalized to make datapath? Explored in Leave-one-out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5a48040bda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5a48040bda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5d27d6a09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5d27d6a09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take a regular mesh-like pattern with a given dfg. We get a more irregular pattern that is closer to the original dataflow.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15a48040bd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15a48040bd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5a48040bd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5a48040bd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5a48040bd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5a48040bd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5a48040bd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15a48040bd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5d27d6a09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5d27d6a09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automated full-stack end-to-end method competitive with HLS Synthesis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d27d6a09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d27d6a09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f589387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f589387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f5893878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f5893878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f5893878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f5893878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compiler generates different vectorization degrees for a given workload. The DSE will choose the best vectorization degree between percentage signs. Additionally, weight parameter to specify how much to focus on this workload in comparison to others, use geometric mean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a48040b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a48040b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Command to run dfg. Currently, our DSE only supports fpga-based exploration, but will support ASIC-based exploration in the immediate future.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a48040b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5a48040b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Streams, know the access pattern and everything flowing into the accelerator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f5893878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ff5893878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a basic, the performance is the number of instructions times the number of tiles times the bottleneck factor. Bottleneck factor is calculated differently for each layer of the memory </a:t>
            </a:r>
            <a:r>
              <a:rPr lang="en"/>
              <a:t>hierarchy</a:t>
            </a:r>
            <a:r>
              <a:rPr lang="en"/>
              <a:t>, but for each layer it amounts to basically the amount of data that can be produced for that layer divided by the amount of data that can be used for that layer.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Rec bus, for forwarding loop-carried </a:t>
            </a:r>
            <a:r>
              <a:rPr lang="en"/>
              <a:t>dependencies, is special. Only cares about latency within the computation and whether it can hide the latency of recurrence.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Spad: Local memory that’s on each tile. Cares about capacity of this scratchpad and bus size.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LLC: Shared amongst all tiles, highly depends on reuse rate.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DRAM: Final memory layer, has a fixed production bandwidth that doesn’t change during exploration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take 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181850" y="33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DSE Goal Overview</a:t>
            </a:r>
            <a:endParaRPr/>
          </a:p>
        </p:txBody>
      </p:sp>
      <p:pic>
        <p:nvPicPr>
          <p:cNvPr id="55" name="Google Shape;55;p13"/>
          <p:cNvPicPr preferRelativeResize="0"/>
          <p:nvPr/>
        </p:nvPicPr>
        <p:blipFill>
          <a:blip r:embed="rId3">
            <a:alphaModFix/>
          </a:blip>
          <a:stretch>
            <a:fillRect/>
          </a:stretch>
        </p:blipFill>
        <p:spPr>
          <a:xfrm>
            <a:off x="5800300" y="1147350"/>
            <a:ext cx="3017574" cy="3648976"/>
          </a:xfrm>
          <a:prstGeom prst="rect">
            <a:avLst/>
          </a:prstGeom>
          <a:noFill/>
          <a:ln>
            <a:noFill/>
          </a:ln>
        </p:spPr>
      </p:pic>
      <p:sp>
        <p:nvSpPr>
          <p:cNvPr id="56" name="Google Shape;56;p13"/>
          <p:cNvSpPr/>
          <p:nvPr/>
        </p:nvSpPr>
        <p:spPr>
          <a:xfrm>
            <a:off x="3051550" y="2571750"/>
            <a:ext cx="2154900" cy="4113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2371788" y="1616275"/>
            <a:ext cx="3268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What’s the best hardware architecture for a given set of application workloads?</a:t>
            </a:r>
            <a:endParaRPr sz="1600"/>
          </a:p>
        </p:txBody>
      </p:sp>
      <p:pic>
        <p:nvPicPr>
          <p:cNvPr id="58" name="Google Shape;58;p13"/>
          <p:cNvPicPr preferRelativeResize="0"/>
          <p:nvPr/>
        </p:nvPicPr>
        <p:blipFill>
          <a:blip r:embed="rId4">
            <a:alphaModFix/>
          </a:blip>
          <a:stretch>
            <a:fillRect/>
          </a:stretch>
        </p:blipFill>
        <p:spPr>
          <a:xfrm>
            <a:off x="282850" y="1839900"/>
            <a:ext cx="1928625" cy="1960775"/>
          </a:xfrm>
          <a:prstGeom prst="rect">
            <a:avLst/>
          </a:prstGeom>
          <a:noFill/>
          <a:ln>
            <a:noFill/>
          </a:ln>
        </p:spPr>
      </p:pic>
      <p:sp>
        <p:nvSpPr>
          <p:cNvPr id="59" name="Google Shape;59;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 Estimation Models</a:t>
            </a:r>
            <a:endParaRPr/>
          </a:p>
        </p:txBody>
      </p:sp>
      <p:pic>
        <p:nvPicPr>
          <p:cNvPr id="295" name="Google Shape;295;p22"/>
          <p:cNvPicPr preferRelativeResize="0"/>
          <p:nvPr/>
        </p:nvPicPr>
        <p:blipFill>
          <a:blip r:embed="rId3">
            <a:alphaModFix/>
          </a:blip>
          <a:stretch>
            <a:fillRect/>
          </a:stretch>
        </p:blipFill>
        <p:spPr>
          <a:xfrm>
            <a:off x="3641800" y="1120125"/>
            <a:ext cx="4841525" cy="3611925"/>
          </a:xfrm>
          <a:prstGeom prst="rect">
            <a:avLst/>
          </a:prstGeom>
          <a:noFill/>
          <a:ln>
            <a:noFill/>
          </a:ln>
        </p:spPr>
      </p:pic>
      <p:sp>
        <p:nvSpPr>
          <p:cNvPr id="296" name="Google Shape;296;p22"/>
          <p:cNvSpPr txBox="1"/>
          <p:nvPr/>
        </p:nvSpPr>
        <p:spPr>
          <a:xfrm>
            <a:off x="311700" y="1790938"/>
            <a:ext cx="3717900" cy="193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Component-Based</a:t>
            </a:r>
            <a:endParaRPr sz="1900"/>
          </a:p>
          <a:p>
            <a:pPr indent="0" lvl="0" marL="0" rtl="0" algn="l">
              <a:spcBef>
                <a:spcPts val="0"/>
              </a:spcBef>
              <a:spcAft>
                <a:spcPts val="0"/>
              </a:spcAft>
              <a:buNone/>
            </a:pPr>
            <a:r>
              <a:t/>
            </a:r>
            <a:endParaRPr sz="1900">
              <a:solidFill>
                <a:schemeClr val="dk1"/>
              </a:solidFill>
            </a:endParaRPr>
          </a:p>
          <a:p>
            <a:pPr indent="-349250" lvl="0" marL="457200" rtl="0" algn="l">
              <a:spcBef>
                <a:spcPts val="0"/>
              </a:spcBef>
              <a:spcAft>
                <a:spcPts val="0"/>
              </a:spcAft>
              <a:buSzPts val="1900"/>
              <a:buChar char="●"/>
            </a:pPr>
            <a:r>
              <a:rPr lang="en" sz="1900">
                <a:solidFill>
                  <a:schemeClr val="dk1"/>
                </a:solidFill>
              </a:rPr>
              <a:t>3-layer MLP</a:t>
            </a:r>
            <a:endParaRPr sz="1900"/>
          </a:p>
          <a:p>
            <a:pPr indent="0" lvl="0" marL="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80/10/10 Train/Test/Validation Split</a:t>
            </a:r>
            <a:endParaRPr sz="1900"/>
          </a:p>
        </p:txBody>
      </p:sp>
      <p:sp>
        <p:nvSpPr>
          <p:cNvPr id="297" name="Google Shape;29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3"/>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Space Explorer</a:t>
            </a:r>
            <a:endParaRPr/>
          </a:p>
        </p:txBody>
      </p:sp>
      <p:pic>
        <p:nvPicPr>
          <p:cNvPr id="303" name="Google Shape;303;p23"/>
          <p:cNvPicPr preferRelativeResize="0"/>
          <p:nvPr/>
        </p:nvPicPr>
        <p:blipFill>
          <a:blip r:embed="rId3">
            <a:alphaModFix/>
          </a:blip>
          <a:stretch>
            <a:fillRect/>
          </a:stretch>
        </p:blipFill>
        <p:spPr>
          <a:xfrm>
            <a:off x="152400" y="776275"/>
            <a:ext cx="8839199" cy="2919046"/>
          </a:xfrm>
          <a:prstGeom prst="rect">
            <a:avLst/>
          </a:prstGeom>
          <a:noFill/>
          <a:ln>
            <a:noFill/>
          </a:ln>
        </p:spPr>
      </p:pic>
      <p:sp>
        <p:nvSpPr>
          <p:cNvPr id="304" name="Google Shape;30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Spatial Design Space Exploration</a:t>
            </a:r>
            <a:endParaRPr/>
          </a:p>
        </p:txBody>
      </p:sp>
      <p:cxnSp>
        <p:nvCxnSpPr>
          <p:cNvPr id="310" name="Google Shape;310;p24"/>
          <p:cNvCxnSpPr/>
          <p:nvPr/>
        </p:nvCxnSpPr>
        <p:spPr>
          <a:xfrm>
            <a:off x="5322591" y="1239754"/>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311" name="Google Shape;311;p24"/>
          <p:cNvCxnSpPr/>
          <p:nvPr/>
        </p:nvCxnSpPr>
        <p:spPr>
          <a:xfrm>
            <a:off x="4786683" y="1230316"/>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312" name="Google Shape;312;p24"/>
          <p:cNvCxnSpPr/>
          <p:nvPr/>
        </p:nvCxnSpPr>
        <p:spPr>
          <a:xfrm>
            <a:off x="4241655" y="1233894"/>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313" name="Google Shape;313;p24"/>
          <p:cNvCxnSpPr/>
          <p:nvPr/>
        </p:nvCxnSpPr>
        <p:spPr>
          <a:xfrm>
            <a:off x="3703215" y="1231181"/>
            <a:ext cx="0" cy="156600"/>
          </a:xfrm>
          <a:prstGeom prst="straightConnector1">
            <a:avLst/>
          </a:prstGeom>
          <a:noFill/>
          <a:ln cap="flat" cmpd="sng" w="12700">
            <a:solidFill>
              <a:srgbClr val="7F7F7F"/>
            </a:solidFill>
            <a:prstDash val="solid"/>
            <a:miter lim="800000"/>
            <a:headEnd len="sm" w="sm" type="none"/>
            <a:tailEnd len="sm" w="sm" type="triangle"/>
          </a:ln>
        </p:spPr>
      </p:cxnSp>
      <p:sp>
        <p:nvSpPr>
          <p:cNvPr id="314" name="Google Shape;314;p24"/>
          <p:cNvSpPr/>
          <p:nvPr/>
        </p:nvSpPr>
        <p:spPr>
          <a:xfrm>
            <a:off x="3808024" y="1514805"/>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15" name="Google Shape;315;p24"/>
          <p:cNvSpPr/>
          <p:nvPr/>
        </p:nvSpPr>
        <p:spPr>
          <a:xfrm>
            <a:off x="3644580" y="1378023"/>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4"/>
          <p:cNvSpPr/>
          <p:nvPr/>
        </p:nvSpPr>
        <p:spPr>
          <a:xfrm>
            <a:off x="3644580" y="1884688"/>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4"/>
          <p:cNvSpPr/>
          <p:nvPr/>
        </p:nvSpPr>
        <p:spPr>
          <a:xfrm>
            <a:off x="4185698" y="1381689"/>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4"/>
          <p:cNvSpPr/>
          <p:nvPr/>
        </p:nvSpPr>
        <p:spPr>
          <a:xfrm>
            <a:off x="4188306" y="1884688"/>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19" name="Google Shape;319;p24"/>
          <p:cNvCxnSpPr>
            <a:stCxn id="315" idx="5"/>
            <a:endCxn id="314" idx="1"/>
          </p:cNvCxnSpPr>
          <p:nvPr/>
        </p:nvCxnSpPr>
        <p:spPr>
          <a:xfrm>
            <a:off x="3746750" y="1477889"/>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20" name="Google Shape;320;p24"/>
          <p:cNvCxnSpPr>
            <a:stCxn id="317" idx="3"/>
            <a:endCxn id="314" idx="7"/>
          </p:cNvCxnSpPr>
          <p:nvPr/>
        </p:nvCxnSpPr>
        <p:spPr>
          <a:xfrm flipH="1">
            <a:off x="4084728" y="1481555"/>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21" name="Google Shape;321;p24"/>
          <p:cNvCxnSpPr>
            <a:stCxn id="316" idx="7"/>
            <a:endCxn id="314" idx="3"/>
          </p:cNvCxnSpPr>
          <p:nvPr/>
        </p:nvCxnSpPr>
        <p:spPr>
          <a:xfrm flipH="1" rot="10800000">
            <a:off x="3746750" y="1785422"/>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22" name="Google Shape;322;p24"/>
          <p:cNvCxnSpPr>
            <a:stCxn id="314" idx="5"/>
            <a:endCxn id="318" idx="1"/>
          </p:cNvCxnSpPr>
          <p:nvPr/>
        </p:nvCxnSpPr>
        <p:spPr>
          <a:xfrm>
            <a:off x="4084832" y="1785467"/>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23" name="Google Shape;323;p24"/>
          <p:cNvCxnSpPr>
            <a:stCxn id="316" idx="6"/>
            <a:endCxn id="318" idx="2"/>
          </p:cNvCxnSpPr>
          <p:nvPr/>
        </p:nvCxnSpPr>
        <p:spPr>
          <a:xfrm>
            <a:off x="3764280" y="1943188"/>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24" name="Google Shape;324;p24"/>
          <p:cNvCxnSpPr>
            <a:stCxn id="315" idx="4"/>
            <a:endCxn id="316" idx="0"/>
          </p:cNvCxnSpPr>
          <p:nvPr/>
        </p:nvCxnSpPr>
        <p:spPr>
          <a:xfrm>
            <a:off x="3704430" y="1495023"/>
            <a:ext cx="0" cy="389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25" name="Google Shape;325;p24"/>
          <p:cNvCxnSpPr>
            <a:stCxn id="315" idx="6"/>
            <a:endCxn id="317" idx="2"/>
          </p:cNvCxnSpPr>
          <p:nvPr/>
        </p:nvCxnSpPr>
        <p:spPr>
          <a:xfrm>
            <a:off x="3764280" y="1436523"/>
            <a:ext cx="421500" cy="36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26" name="Google Shape;326;p24"/>
          <p:cNvCxnSpPr>
            <a:stCxn id="318" idx="0"/>
            <a:endCxn id="317" idx="4"/>
          </p:cNvCxnSpPr>
          <p:nvPr/>
        </p:nvCxnSpPr>
        <p:spPr>
          <a:xfrm rot="10800000">
            <a:off x="4245456" y="1498588"/>
            <a:ext cx="2700" cy="386100"/>
          </a:xfrm>
          <a:prstGeom prst="straightConnector1">
            <a:avLst/>
          </a:prstGeom>
          <a:noFill/>
          <a:ln cap="flat" cmpd="sng" w="12700">
            <a:solidFill>
              <a:srgbClr val="7F7F7F"/>
            </a:solidFill>
            <a:prstDash val="solid"/>
            <a:miter lim="800000"/>
            <a:headEnd len="sm" w="sm" type="triangle"/>
            <a:tailEnd len="sm" w="sm" type="triangle"/>
          </a:ln>
        </p:spPr>
      </p:cxnSp>
      <p:sp>
        <p:nvSpPr>
          <p:cNvPr id="327" name="Google Shape;327;p24"/>
          <p:cNvSpPr/>
          <p:nvPr/>
        </p:nvSpPr>
        <p:spPr>
          <a:xfrm>
            <a:off x="4349145" y="1519800"/>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28" name="Google Shape;328;p24"/>
          <p:cNvSpPr/>
          <p:nvPr/>
        </p:nvSpPr>
        <p:spPr>
          <a:xfrm>
            <a:off x="4726819" y="1386683"/>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4"/>
          <p:cNvSpPr/>
          <p:nvPr/>
        </p:nvSpPr>
        <p:spPr>
          <a:xfrm>
            <a:off x="4729424" y="1889683"/>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30" name="Google Shape;330;p24"/>
          <p:cNvCxnSpPr>
            <a:endCxn id="327" idx="1"/>
          </p:cNvCxnSpPr>
          <p:nvPr/>
        </p:nvCxnSpPr>
        <p:spPr>
          <a:xfrm>
            <a:off x="4287737" y="1482838"/>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31" name="Google Shape;331;p24"/>
          <p:cNvCxnSpPr>
            <a:stCxn id="328" idx="3"/>
            <a:endCxn id="327" idx="7"/>
          </p:cNvCxnSpPr>
          <p:nvPr/>
        </p:nvCxnSpPr>
        <p:spPr>
          <a:xfrm flipH="1">
            <a:off x="4625848" y="1486549"/>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32" name="Google Shape;332;p24"/>
          <p:cNvCxnSpPr>
            <a:endCxn id="327" idx="3"/>
          </p:cNvCxnSpPr>
          <p:nvPr/>
        </p:nvCxnSpPr>
        <p:spPr>
          <a:xfrm flipH="1" rot="10800000">
            <a:off x="4287737" y="1790462"/>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33" name="Google Shape;333;p24"/>
          <p:cNvCxnSpPr>
            <a:stCxn id="327" idx="5"/>
            <a:endCxn id="329" idx="1"/>
          </p:cNvCxnSpPr>
          <p:nvPr/>
        </p:nvCxnSpPr>
        <p:spPr>
          <a:xfrm>
            <a:off x="4625952" y="1790462"/>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34" name="Google Shape;334;p24"/>
          <p:cNvCxnSpPr>
            <a:endCxn id="329" idx="2"/>
          </p:cNvCxnSpPr>
          <p:nvPr/>
        </p:nvCxnSpPr>
        <p:spPr>
          <a:xfrm>
            <a:off x="4305524" y="1948183"/>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35" name="Google Shape;335;p24"/>
          <p:cNvCxnSpPr>
            <a:endCxn id="328" idx="2"/>
          </p:cNvCxnSpPr>
          <p:nvPr/>
        </p:nvCxnSpPr>
        <p:spPr>
          <a:xfrm>
            <a:off x="4305319" y="1441583"/>
            <a:ext cx="421500" cy="36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36" name="Google Shape;336;p24"/>
          <p:cNvCxnSpPr>
            <a:stCxn id="329" idx="0"/>
            <a:endCxn id="328" idx="4"/>
          </p:cNvCxnSpPr>
          <p:nvPr/>
        </p:nvCxnSpPr>
        <p:spPr>
          <a:xfrm rot="10800000">
            <a:off x="4786574" y="1503583"/>
            <a:ext cx="2700" cy="386100"/>
          </a:xfrm>
          <a:prstGeom prst="straightConnector1">
            <a:avLst/>
          </a:prstGeom>
          <a:noFill/>
          <a:ln cap="flat" cmpd="sng" w="12700">
            <a:solidFill>
              <a:srgbClr val="7F7F7F"/>
            </a:solidFill>
            <a:prstDash val="solid"/>
            <a:miter lim="800000"/>
            <a:headEnd len="sm" w="sm" type="triangle"/>
            <a:tailEnd len="sm" w="sm" type="triangle"/>
          </a:ln>
        </p:spPr>
      </p:cxnSp>
      <p:sp>
        <p:nvSpPr>
          <p:cNvPr id="337" name="Google Shape;337;p24"/>
          <p:cNvSpPr/>
          <p:nvPr/>
        </p:nvSpPr>
        <p:spPr>
          <a:xfrm>
            <a:off x="4890263" y="1520666"/>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38" name="Google Shape;338;p24"/>
          <p:cNvSpPr/>
          <p:nvPr/>
        </p:nvSpPr>
        <p:spPr>
          <a:xfrm>
            <a:off x="5267937" y="1387549"/>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4"/>
          <p:cNvSpPr/>
          <p:nvPr/>
        </p:nvSpPr>
        <p:spPr>
          <a:xfrm>
            <a:off x="5270545" y="1890549"/>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40" name="Google Shape;340;p24"/>
          <p:cNvCxnSpPr>
            <a:endCxn id="337" idx="1"/>
          </p:cNvCxnSpPr>
          <p:nvPr/>
        </p:nvCxnSpPr>
        <p:spPr>
          <a:xfrm>
            <a:off x="4828856" y="1483704"/>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41" name="Google Shape;341;p24"/>
          <p:cNvCxnSpPr>
            <a:stCxn id="338" idx="3"/>
            <a:endCxn id="337" idx="7"/>
          </p:cNvCxnSpPr>
          <p:nvPr/>
        </p:nvCxnSpPr>
        <p:spPr>
          <a:xfrm flipH="1">
            <a:off x="5166967" y="1487415"/>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42" name="Google Shape;342;p24"/>
          <p:cNvCxnSpPr>
            <a:endCxn id="337" idx="3"/>
          </p:cNvCxnSpPr>
          <p:nvPr/>
        </p:nvCxnSpPr>
        <p:spPr>
          <a:xfrm flipH="1" rot="10800000">
            <a:off x="4828856" y="1791328"/>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43" name="Google Shape;343;p24"/>
          <p:cNvCxnSpPr>
            <a:stCxn id="337" idx="5"/>
            <a:endCxn id="339" idx="1"/>
          </p:cNvCxnSpPr>
          <p:nvPr/>
        </p:nvCxnSpPr>
        <p:spPr>
          <a:xfrm>
            <a:off x="5167071" y="1791328"/>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44" name="Google Shape;344;p24"/>
          <p:cNvCxnSpPr>
            <a:endCxn id="339" idx="2"/>
          </p:cNvCxnSpPr>
          <p:nvPr/>
        </p:nvCxnSpPr>
        <p:spPr>
          <a:xfrm>
            <a:off x="4846645" y="1949049"/>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45" name="Google Shape;345;p24"/>
          <p:cNvCxnSpPr>
            <a:endCxn id="338" idx="2"/>
          </p:cNvCxnSpPr>
          <p:nvPr/>
        </p:nvCxnSpPr>
        <p:spPr>
          <a:xfrm>
            <a:off x="4846437" y="1442449"/>
            <a:ext cx="421500" cy="36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46" name="Google Shape;346;p24"/>
          <p:cNvCxnSpPr>
            <a:stCxn id="339" idx="0"/>
            <a:endCxn id="338" idx="4"/>
          </p:cNvCxnSpPr>
          <p:nvPr/>
        </p:nvCxnSpPr>
        <p:spPr>
          <a:xfrm rot="10800000">
            <a:off x="5327695" y="1504449"/>
            <a:ext cx="2700" cy="386100"/>
          </a:xfrm>
          <a:prstGeom prst="straightConnector1">
            <a:avLst/>
          </a:prstGeom>
          <a:noFill/>
          <a:ln cap="flat" cmpd="sng" w="12700">
            <a:solidFill>
              <a:srgbClr val="7F7F7F"/>
            </a:solidFill>
            <a:prstDash val="solid"/>
            <a:miter lim="800000"/>
            <a:headEnd len="sm" w="sm" type="triangle"/>
            <a:tailEnd len="sm" w="sm" type="triangle"/>
          </a:ln>
        </p:spPr>
      </p:cxnSp>
      <p:sp>
        <p:nvSpPr>
          <p:cNvPr id="347" name="Google Shape;347;p24"/>
          <p:cNvSpPr/>
          <p:nvPr/>
        </p:nvSpPr>
        <p:spPr>
          <a:xfrm>
            <a:off x="3805418" y="2023072"/>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48" name="Google Shape;348;p24"/>
          <p:cNvSpPr/>
          <p:nvPr/>
        </p:nvSpPr>
        <p:spPr>
          <a:xfrm>
            <a:off x="3641974" y="2392957"/>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4"/>
          <p:cNvSpPr/>
          <p:nvPr/>
        </p:nvSpPr>
        <p:spPr>
          <a:xfrm>
            <a:off x="4185698" y="2392957"/>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50" name="Google Shape;350;p24"/>
          <p:cNvCxnSpPr>
            <a:endCxn id="347" idx="1"/>
          </p:cNvCxnSpPr>
          <p:nvPr/>
        </p:nvCxnSpPr>
        <p:spPr>
          <a:xfrm>
            <a:off x="3744011" y="1986110"/>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51" name="Google Shape;351;p24"/>
          <p:cNvCxnSpPr>
            <a:endCxn id="347" idx="7"/>
          </p:cNvCxnSpPr>
          <p:nvPr/>
        </p:nvCxnSpPr>
        <p:spPr>
          <a:xfrm flipH="1">
            <a:off x="4082226" y="1989710"/>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52" name="Google Shape;352;p24"/>
          <p:cNvCxnSpPr>
            <a:stCxn id="348" idx="7"/>
            <a:endCxn id="347" idx="3"/>
          </p:cNvCxnSpPr>
          <p:nvPr/>
        </p:nvCxnSpPr>
        <p:spPr>
          <a:xfrm flipH="1" rot="10800000">
            <a:off x="3744144" y="2293691"/>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53" name="Google Shape;353;p24"/>
          <p:cNvCxnSpPr>
            <a:stCxn id="347" idx="5"/>
            <a:endCxn id="349" idx="1"/>
          </p:cNvCxnSpPr>
          <p:nvPr/>
        </p:nvCxnSpPr>
        <p:spPr>
          <a:xfrm>
            <a:off x="4082226" y="2293734"/>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54" name="Google Shape;354;p24"/>
          <p:cNvCxnSpPr>
            <a:stCxn id="348" idx="6"/>
            <a:endCxn id="349" idx="2"/>
          </p:cNvCxnSpPr>
          <p:nvPr/>
        </p:nvCxnSpPr>
        <p:spPr>
          <a:xfrm>
            <a:off x="3761674" y="2451457"/>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55" name="Google Shape;355;p24"/>
          <p:cNvCxnSpPr>
            <a:endCxn id="348" idx="0"/>
          </p:cNvCxnSpPr>
          <p:nvPr/>
        </p:nvCxnSpPr>
        <p:spPr>
          <a:xfrm>
            <a:off x="3701824" y="2003557"/>
            <a:ext cx="0" cy="389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56" name="Google Shape;356;p24"/>
          <p:cNvCxnSpPr>
            <a:stCxn id="349" idx="0"/>
          </p:cNvCxnSpPr>
          <p:nvPr/>
        </p:nvCxnSpPr>
        <p:spPr>
          <a:xfrm rot="10800000">
            <a:off x="4243148" y="2007157"/>
            <a:ext cx="2400" cy="385800"/>
          </a:xfrm>
          <a:prstGeom prst="straightConnector1">
            <a:avLst/>
          </a:prstGeom>
          <a:noFill/>
          <a:ln cap="flat" cmpd="sng" w="12700">
            <a:solidFill>
              <a:srgbClr val="7F7F7F"/>
            </a:solidFill>
            <a:prstDash val="solid"/>
            <a:miter lim="800000"/>
            <a:headEnd len="sm" w="sm" type="triangle"/>
            <a:tailEnd len="sm" w="sm" type="triangle"/>
          </a:ln>
        </p:spPr>
      </p:cxnSp>
      <p:sp>
        <p:nvSpPr>
          <p:cNvPr id="357" name="Google Shape;357;p24"/>
          <p:cNvSpPr/>
          <p:nvPr/>
        </p:nvSpPr>
        <p:spPr>
          <a:xfrm>
            <a:off x="4346537" y="2028067"/>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58" name="Google Shape;358;p24"/>
          <p:cNvSpPr/>
          <p:nvPr/>
        </p:nvSpPr>
        <p:spPr>
          <a:xfrm>
            <a:off x="4726819" y="2397951"/>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59" name="Google Shape;359;p24"/>
          <p:cNvCxnSpPr>
            <a:endCxn id="357" idx="1"/>
          </p:cNvCxnSpPr>
          <p:nvPr/>
        </p:nvCxnSpPr>
        <p:spPr>
          <a:xfrm>
            <a:off x="4285130" y="1991105"/>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60" name="Google Shape;360;p24"/>
          <p:cNvCxnSpPr>
            <a:endCxn id="357" idx="7"/>
          </p:cNvCxnSpPr>
          <p:nvPr/>
        </p:nvCxnSpPr>
        <p:spPr>
          <a:xfrm flipH="1">
            <a:off x="4623344" y="1994705"/>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61" name="Google Shape;361;p24"/>
          <p:cNvCxnSpPr>
            <a:endCxn id="357" idx="3"/>
          </p:cNvCxnSpPr>
          <p:nvPr/>
        </p:nvCxnSpPr>
        <p:spPr>
          <a:xfrm flipH="1" rot="10800000">
            <a:off x="4285130" y="2298728"/>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62" name="Google Shape;362;p24"/>
          <p:cNvCxnSpPr>
            <a:stCxn id="357" idx="5"/>
            <a:endCxn id="358" idx="1"/>
          </p:cNvCxnSpPr>
          <p:nvPr/>
        </p:nvCxnSpPr>
        <p:spPr>
          <a:xfrm>
            <a:off x="4623344" y="2298728"/>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63" name="Google Shape;363;p24"/>
          <p:cNvCxnSpPr>
            <a:endCxn id="358" idx="2"/>
          </p:cNvCxnSpPr>
          <p:nvPr/>
        </p:nvCxnSpPr>
        <p:spPr>
          <a:xfrm>
            <a:off x="4302919" y="2456451"/>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64" name="Google Shape;364;p24"/>
          <p:cNvCxnSpPr>
            <a:stCxn id="358" idx="0"/>
          </p:cNvCxnSpPr>
          <p:nvPr/>
        </p:nvCxnSpPr>
        <p:spPr>
          <a:xfrm rot="10800000">
            <a:off x="4784269" y="2012151"/>
            <a:ext cx="2400" cy="385800"/>
          </a:xfrm>
          <a:prstGeom prst="straightConnector1">
            <a:avLst/>
          </a:prstGeom>
          <a:noFill/>
          <a:ln cap="flat" cmpd="sng" w="12700">
            <a:solidFill>
              <a:srgbClr val="7F7F7F"/>
            </a:solidFill>
            <a:prstDash val="solid"/>
            <a:miter lim="800000"/>
            <a:headEnd len="sm" w="sm" type="triangle"/>
            <a:tailEnd len="sm" w="sm" type="triangle"/>
          </a:ln>
        </p:spPr>
      </p:cxnSp>
      <p:sp>
        <p:nvSpPr>
          <p:cNvPr id="365" name="Google Shape;365;p24"/>
          <p:cNvSpPr/>
          <p:nvPr/>
        </p:nvSpPr>
        <p:spPr>
          <a:xfrm>
            <a:off x="4887657" y="2028933"/>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366" name="Google Shape;366;p24"/>
          <p:cNvSpPr/>
          <p:nvPr/>
        </p:nvSpPr>
        <p:spPr>
          <a:xfrm>
            <a:off x="5267937" y="2398815"/>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67" name="Google Shape;367;p24"/>
          <p:cNvCxnSpPr>
            <a:endCxn id="365" idx="1"/>
          </p:cNvCxnSpPr>
          <p:nvPr/>
        </p:nvCxnSpPr>
        <p:spPr>
          <a:xfrm>
            <a:off x="4826250" y="1991971"/>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68" name="Google Shape;368;p24"/>
          <p:cNvCxnSpPr>
            <a:endCxn id="365" idx="7"/>
          </p:cNvCxnSpPr>
          <p:nvPr/>
        </p:nvCxnSpPr>
        <p:spPr>
          <a:xfrm flipH="1">
            <a:off x="5164465" y="1995571"/>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69" name="Google Shape;369;p24"/>
          <p:cNvCxnSpPr>
            <a:endCxn id="365" idx="3"/>
          </p:cNvCxnSpPr>
          <p:nvPr/>
        </p:nvCxnSpPr>
        <p:spPr>
          <a:xfrm flipH="1" rot="10800000">
            <a:off x="4826250" y="2299595"/>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70" name="Google Shape;370;p24"/>
          <p:cNvCxnSpPr>
            <a:stCxn id="365" idx="5"/>
            <a:endCxn id="366" idx="1"/>
          </p:cNvCxnSpPr>
          <p:nvPr/>
        </p:nvCxnSpPr>
        <p:spPr>
          <a:xfrm>
            <a:off x="5164465" y="2299595"/>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71" name="Google Shape;371;p24"/>
          <p:cNvCxnSpPr>
            <a:endCxn id="366" idx="2"/>
          </p:cNvCxnSpPr>
          <p:nvPr/>
        </p:nvCxnSpPr>
        <p:spPr>
          <a:xfrm>
            <a:off x="4844037" y="2457315"/>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72" name="Google Shape;372;p24"/>
          <p:cNvCxnSpPr>
            <a:stCxn id="366" idx="0"/>
          </p:cNvCxnSpPr>
          <p:nvPr/>
        </p:nvCxnSpPr>
        <p:spPr>
          <a:xfrm rot="10800000">
            <a:off x="5325387" y="2013015"/>
            <a:ext cx="2400" cy="385800"/>
          </a:xfrm>
          <a:prstGeom prst="straightConnector1">
            <a:avLst/>
          </a:prstGeom>
          <a:noFill/>
          <a:ln cap="flat" cmpd="sng" w="12700">
            <a:solidFill>
              <a:srgbClr val="7F7F7F"/>
            </a:solidFill>
            <a:prstDash val="solid"/>
            <a:miter lim="800000"/>
            <a:headEnd len="sm" w="sm" type="triangle"/>
            <a:tailEnd len="sm" w="sm" type="triangle"/>
          </a:ln>
        </p:spPr>
      </p:cxnSp>
      <p:sp>
        <p:nvSpPr>
          <p:cNvPr id="373" name="Google Shape;373;p24"/>
          <p:cNvSpPr/>
          <p:nvPr/>
        </p:nvSpPr>
        <p:spPr>
          <a:xfrm>
            <a:off x="3802811" y="2533208"/>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374" name="Google Shape;374;p24"/>
          <p:cNvSpPr/>
          <p:nvPr/>
        </p:nvSpPr>
        <p:spPr>
          <a:xfrm>
            <a:off x="3639366" y="2903090"/>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24"/>
          <p:cNvSpPr/>
          <p:nvPr/>
        </p:nvSpPr>
        <p:spPr>
          <a:xfrm>
            <a:off x="4183092" y="2903090"/>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76" name="Google Shape;376;p24"/>
          <p:cNvCxnSpPr>
            <a:endCxn id="373" idx="1"/>
          </p:cNvCxnSpPr>
          <p:nvPr/>
        </p:nvCxnSpPr>
        <p:spPr>
          <a:xfrm>
            <a:off x="3741403" y="2496246"/>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77" name="Google Shape;377;p24"/>
          <p:cNvCxnSpPr>
            <a:endCxn id="373" idx="7"/>
          </p:cNvCxnSpPr>
          <p:nvPr/>
        </p:nvCxnSpPr>
        <p:spPr>
          <a:xfrm flipH="1">
            <a:off x="4079618" y="2499846"/>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78" name="Google Shape;378;p24"/>
          <p:cNvCxnSpPr>
            <a:stCxn id="374" idx="7"/>
            <a:endCxn id="373" idx="3"/>
          </p:cNvCxnSpPr>
          <p:nvPr/>
        </p:nvCxnSpPr>
        <p:spPr>
          <a:xfrm flipH="1" rot="10800000">
            <a:off x="3741536" y="2803824"/>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79" name="Google Shape;379;p24"/>
          <p:cNvCxnSpPr>
            <a:stCxn id="373" idx="5"/>
            <a:endCxn id="375" idx="1"/>
          </p:cNvCxnSpPr>
          <p:nvPr/>
        </p:nvCxnSpPr>
        <p:spPr>
          <a:xfrm>
            <a:off x="4079618" y="2803870"/>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80" name="Google Shape;380;p24"/>
          <p:cNvCxnSpPr>
            <a:stCxn id="374" idx="6"/>
            <a:endCxn id="375" idx="2"/>
          </p:cNvCxnSpPr>
          <p:nvPr/>
        </p:nvCxnSpPr>
        <p:spPr>
          <a:xfrm>
            <a:off x="3759066" y="2961590"/>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81" name="Google Shape;381;p24"/>
          <p:cNvCxnSpPr>
            <a:endCxn id="374" idx="0"/>
          </p:cNvCxnSpPr>
          <p:nvPr/>
        </p:nvCxnSpPr>
        <p:spPr>
          <a:xfrm>
            <a:off x="3699216" y="2513690"/>
            <a:ext cx="0" cy="389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82" name="Google Shape;382;p24"/>
          <p:cNvCxnSpPr>
            <a:stCxn id="375" idx="0"/>
          </p:cNvCxnSpPr>
          <p:nvPr/>
        </p:nvCxnSpPr>
        <p:spPr>
          <a:xfrm rot="10800000">
            <a:off x="4240542" y="2517290"/>
            <a:ext cx="2400" cy="385800"/>
          </a:xfrm>
          <a:prstGeom prst="straightConnector1">
            <a:avLst/>
          </a:prstGeom>
          <a:noFill/>
          <a:ln cap="flat" cmpd="sng" w="12700">
            <a:solidFill>
              <a:srgbClr val="7F7F7F"/>
            </a:solidFill>
            <a:prstDash val="solid"/>
            <a:miter lim="800000"/>
            <a:headEnd len="sm" w="sm" type="triangle"/>
            <a:tailEnd len="sm" w="sm" type="triangle"/>
          </a:ln>
        </p:spPr>
      </p:cxnSp>
      <p:sp>
        <p:nvSpPr>
          <p:cNvPr id="383" name="Google Shape;383;p24"/>
          <p:cNvSpPr/>
          <p:nvPr/>
        </p:nvSpPr>
        <p:spPr>
          <a:xfrm>
            <a:off x="4343931" y="2538201"/>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384" name="Google Shape;384;p24"/>
          <p:cNvSpPr/>
          <p:nvPr/>
        </p:nvSpPr>
        <p:spPr>
          <a:xfrm>
            <a:off x="4724211" y="2908084"/>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85" name="Google Shape;385;p24"/>
          <p:cNvCxnSpPr>
            <a:endCxn id="383" idx="1"/>
          </p:cNvCxnSpPr>
          <p:nvPr/>
        </p:nvCxnSpPr>
        <p:spPr>
          <a:xfrm>
            <a:off x="4282524" y="2501239"/>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86" name="Google Shape;386;p24"/>
          <p:cNvCxnSpPr>
            <a:endCxn id="383" idx="7"/>
          </p:cNvCxnSpPr>
          <p:nvPr/>
        </p:nvCxnSpPr>
        <p:spPr>
          <a:xfrm flipH="1">
            <a:off x="4620738" y="2504839"/>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87" name="Google Shape;387;p24"/>
          <p:cNvCxnSpPr>
            <a:endCxn id="383" idx="3"/>
          </p:cNvCxnSpPr>
          <p:nvPr/>
        </p:nvCxnSpPr>
        <p:spPr>
          <a:xfrm flipH="1" rot="10800000">
            <a:off x="4282524" y="2808863"/>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88" name="Google Shape;388;p24"/>
          <p:cNvCxnSpPr>
            <a:stCxn id="383" idx="5"/>
            <a:endCxn id="384" idx="1"/>
          </p:cNvCxnSpPr>
          <p:nvPr/>
        </p:nvCxnSpPr>
        <p:spPr>
          <a:xfrm>
            <a:off x="4620738" y="2808863"/>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89" name="Google Shape;389;p24"/>
          <p:cNvCxnSpPr>
            <a:endCxn id="384" idx="2"/>
          </p:cNvCxnSpPr>
          <p:nvPr/>
        </p:nvCxnSpPr>
        <p:spPr>
          <a:xfrm>
            <a:off x="4300311" y="2966584"/>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90" name="Google Shape;390;p24"/>
          <p:cNvCxnSpPr>
            <a:stCxn id="384" idx="0"/>
          </p:cNvCxnSpPr>
          <p:nvPr/>
        </p:nvCxnSpPr>
        <p:spPr>
          <a:xfrm rot="10800000">
            <a:off x="4781661" y="2522284"/>
            <a:ext cx="2400" cy="385800"/>
          </a:xfrm>
          <a:prstGeom prst="straightConnector1">
            <a:avLst/>
          </a:prstGeom>
          <a:noFill/>
          <a:ln cap="flat" cmpd="sng" w="12700">
            <a:solidFill>
              <a:srgbClr val="7F7F7F"/>
            </a:solidFill>
            <a:prstDash val="solid"/>
            <a:miter lim="800000"/>
            <a:headEnd len="sm" w="sm" type="triangle"/>
            <a:tailEnd len="sm" w="sm" type="triangle"/>
          </a:ln>
        </p:spPr>
      </p:cxnSp>
      <p:sp>
        <p:nvSpPr>
          <p:cNvPr id="391" name="Google Shape;391;p24"/>
          <p:cNvSpPr/>
          <p:nvPr/>
        </p:nvSpPr>
        <p:spPr>
          <a:xfrm>
            <a:off x="4885050" y="2539067"/>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392" name="Google Shape;392;p24"/>
          <p:cNvSpPr/>
          <p:nvPr/>
        </p:nvSpPr>
        <p:spPr>
          <a:xfrm>
            <a:off x="5265330" y="2908951"/>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393" name="Google Shape;393;p24"/>
          <p:cNvCxnSpPr>
            <a:endCxn id="391" idx="1"/>
          </p:cNvCxnSpPr>
          <p:nvPr/>
        </p:nvCxnSpPr>
        <p:spPr>
          <a:xfrm>
            <a:off x="4823642" y="2502105"/>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394" name="Google Shape;394;p24"/>
          <p:cNvCxnSpPr>
            <a:endCxn id="391" idx="7"/>
          </p:cNvCxnSpPr>
          <p:nvPr/>
        </p:nvCxnSpPr>
        <p:spPr>
          <a:xfrm flipH="1">
            <a:off x="5161857" y="2505705"/>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395" name="Google Shape;395;p24"/>
          <p:cNvCxnSpPr>
            <a:endCxn id="391" idx="3"/>
          </p:cNvCxnSpPr>
          <p:nvPr/>
        </p:nvCxnSpPr>
        <p:spPr>
          <a:xfrm flipH="1" rot="10800000">
            <a:off x="4823642" y="2809728"/>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396" name="Google Shape;396;p24"/>
          <p:cNvCxnSpPr>
            <a:stCxn id="391" idx="5"/>
            <a:endCxn id="392" idx="1"/>
          </p:cNvCxnSpPr>
          <p:nvPr/>
        </p:nvCxnSpPr>
        <p:spPr>
          <a:xfrm>
            <a:off x="5161857" y="2809728"/>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97" name="Google Shape;397;p24"/>
          <p:cNvCxnSpPr>
            <a:endCxn id="392" idx="2"/>
          </p:cNvCxnSpPr>
          <p:nvPr/>
        </p:nvCxnSpPr>
        <p:spPr>
          <a:xfrm>
            <a:off x="4841430" y="2967451"/>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398" name="Google Shape;398;p24"/>
          <p:cNvCxnSpPr>
            <a:stCxn id="392" idx="0"/>
          </p:cNvCxnSpPr>
          <p:nvPr/>
        </p:nvCxnSpPr>
        <p:spPr>
          <a:xfrm rot="10800000">
            <a:off x="5322780" y="2523151"/>
            <a:ext cx="2400" cy="385800"/>
          </a:xfrm>
          <a:prstGeom prst="straightConnector1">
            <a:avLst/>
          </a:prstGeom>
          <a:noFill/>
          <a:ln cap="flat" cmpd="sng" w="12700">
            <a:solidFill>
              <a:srgbClr val="7F7F7F"/>
            </a:solidFill>
            <a:prstDash val="solid"/>
            <a:miter lim="800000"/>
            <a:headEnd len="sm" w="sm" type="triangle"/>
            <a:tailEnd len="sm" w="sm" type="triangle"/>
          </a:ln>
        </p:spPr>
      </p:cxnSp>
      <p:cxnSp>
        <p:nvCxnSpPr>
          <p:cNvPr id="399" name="Google Shape;399;p24"/>
          <p:cNvCxnSpPr/>
          <p:nvPr/>
        </p:nvCxnSpPr>
        <p:spPr>
          <a:xfrm>
            <a:off x="5322591" y="3030208"/>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400" name="Google Shape;400;p24"/>
          <p:cNvCxnSpPr/>
          <p:nvPr/>
        </p:nvCxnSpPr>
        <p:spPr>
          <a:xfrm>
            <a:off x="4786683" y="3020770"/>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401" name="Google Shape;401;p24"/>
          <p:cNvCxnSpPr/>
          <p:nvPr/>
        </p:nvCxnSpPr>
        <p:spPr>
          <a:xfrm>
            <a:off x="4241655" y="3024347"/>
            <a:ext cx="0" cy="156600"/>
          </a:xfrm>
          <a:prstGeom prst="straightConnector1">
            <a:avLst/>
          </a:prstGeom>
          <a:noFill/>
          <a:ln cap="flat" cmpd="sng" w="12700">
            <a:solidFill>
              <a:srgbClr val="7F7F7F"/>
            </a:solidFill>
            <a:prstDash val="solid"/>
            <a:miter lim="800000"/>
            <a:headEnd len="sm" w="sm" type="none"/>
            <a:tailEnd len="sm" w="sm" type="triangle"/>
          </a:ln>
        </p:spPr>
      </p:cxnSp>
      <p:cxnSp>
        <p:nvCxnSpPr>
          <p:cNvPr id="402" name="Google Shape;402;p24"/>
          <p:cNvCxnSpPr/>
          <p:nvPr/>
        </p:nvCxnSpPr>
        <p:spPr>
          <a:xfrm>
            <a:off x="3703215" y="3021636"/>
            <a:ext cx="0" cy="156600"/>
          </a:xfrm>
          <a:prstGeom prst="straightConnector1">
            <a:avLst/>
          </a:prstGeom>
          <a:noFill/>
          <a:ln cap="flat" cmpd="sng" w="12700">
            <a:solidFill>
              <a:srgbClr val="7F7F7F"/>
            </a:solidFill>
            <a:prstDash val="solid"/>
            <a:miter lim="800000"/>
            <a:headEnd len="sm" w="sm" type="none"/>
            <a:tailEnd len="sm" w="sm" type="triangle"/>
          </a:ln>
        </p:spPr>
      </p:cxnSp>
      <p:sp>
        <p:nvSpPr>
          <p:cNvPr id="403" name="Google Shape;403;p24"/>
          <p:cNvSpPr/>
          <p:nvPr/>
        </p:nvSpPr>
        <p:spPr>
          <a:xfrm>
            <a:off x="3074211" y="3180081"/>
            <a:ext cx="2291400" cy="1728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404" name="Google Shape;404;p24"/>
          <p:cNvCxnSpPr/>
          <p:nvPr/>
        </p:nvCxnSpPr>
        <p:spPr>
          <a:xfrm>
            <a:off x="3151861" y="1231181"/>
            <a:ext cx="0" cy="156600"/>
          </a:xfrm>
          <a:prstGeom prst="straightConnector1">
            <a:avLst/>
          </a:prstGeom>
          <a:noFill/>
          <a:ln cap="flat" cmpd="sng" w="12700">
            <a:solidFill>
              <a:srgbClr val="7F7F7F"/>
            </a:solidFill>
            <a:prstDash val="solid"/>
            <a:miter lim="800000"/>
            <a:headEnd len="sm" w="sm" type="none"/>
            <a:tailEnd len="sm" w="sm" type="triangle"/>
          </a:ln>
        </p:spPr>
      </p:cxnSp>
      <p:sp>
        <p:nvSpPr>
          <p:cNvPr id="405" name="Google Shape;405;p24"/>
          <p:cNvSpPr/>
          <p:nvPr/>
        </p:nvSpPr>
        <p:spPr>
          <a:xfrm>
            <a:off x="3256671" y="1514805"/>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06" name="Google Shape;406;p24"/>
          <p:cNvSpPr/>
          <p:nvPr/>
        </p:nvSpPr>
        <p:spPr>
          <a:xfrm>
            <a:off x="3093226" y="1378023"/>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4"/>
          <p:cNvSpPr/>
          <p:nvPr/>
        </p:nvSpPr>
        <p:spPr>
          <a:xfrm>
            <a:off x="3093226" y="1884688"/>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08" name="Google Shape;408;p24"/>
          <p:cNvCxnSpPr>
            <a:stCxn id="406" idx="5"/>
            <a:endCxn id="405" idx="1"/>
          </p:cNvCxnSpPr>
          <p:nvPr/>
        </p:nvCxnSpPr>
        <p:spPr>
          <a:xfrm>
            <a:off x="3195396" y="1477889"/>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409" name="Google Shape;409;p24"/>
          <p:cNvCxnSpPr>
            <a:endCxn id="405" idx="7"/>
          </p:cNvCxnSpPr>
          <p:nvPr/>
        </p:nvCxnSpPr>
        <p:spPr>
          <a:xfrm flipH="1">
            <a:off x="3533478" y="1481444"/>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410" name="Google Shape;410;p24"/>
          <p:cNvCxnSpPr>
            <a:stCxn id="407" idx="7"/>
            <a:endCxn id="405" idx="3"/>
          </p:cNvCxnSpPr>
          <p:nvPr/>
        </p:nvCxnSpPr>
        <p:spPr>
          <a:xfrm flipH="1" rot="10800000">
            <a:off x="3195396" y="1785422"/>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411" name="Google Shape;411;p24"/>
          <p:cNvCxnSpPr>
            <a:stCxn id="405" idx="5"/>
          </p:cNvCxnSpPr>
          <p:nvPr/>
        </p:nvCxnSpPr>
        <p:spPr>
          <a:xfrm>
            <a:off x="3533478" y="1785467"/>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12" name="Google Shape;412;p24"/>
          <p:cNvCxnSpPr>
            <a:stCxn id="407" idx="6"/>
          </p:cNvCxnSpPr>
          <p:nvPr/>
        </p:nvCxnSpPr>
        <p:spPr>
          <a:xfrm>
            <a:off x="3212926" y="1943188"/>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13" name="Google Shape;413;p24"/>
          <p:cNvCxnSpPr>
            <a:stCxn id="406" idx="4"/>
            <a:endCxn id="407" idx="0"/>
          </p:cNvCxnSpPr>
          <p:nvPr/>
        </p:nvCxnSpPr>
        <p:spPr>
          <a:xfrm>
            <a:off x="3153076" y="1495023"/>
            <a:ext cx="0" cy="389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14" name="Google Shape;414;p24"/>
          <p:cNvCxnSpPr>
            <a:stCxn id="406" idx="6"/>
          </p:cNvCxnSpPr>
          <p:nvPr/>
        </p:nvCxnSpPr>
        <p:spPr>
          <a:xfrm>
            <a:off x="3212926" y="1436523"/>
            <a:ext cx="421500" cy="3600"/>
          </a:xfrm>
          <a:prstGeom prst="straightConnector1">
            <a:avLst/>
          </a:prstGeom>
          <a:noFill/>
          <a:ln cap="flat" cmpd="sng" w="12700">
            <a:solidFill>
              <a:srgbClr val="7F7F7F"/>
            </a:solidFill>
            <a:prstDash val="solid"/>
            <a:miter lim="800000"/>
            <a:headEnd len="sm" w="sm" type="triangle"/>
            <a:tailEnd len="sm" w="sm" type="triangle"/>
          </a:ln>
        </p:spPr>
      </p:cxnSp>
      <p:sp>
        <p:nvSpPr>
          <p:cNvPr id="415" name="Google Shape;415;p24"/>
          <p:cNvSpPr/>
          <p:nvPr/>
        </p:nvSpPr>
        <p:spPr>
          <a:xfrm>
            <a:off x="3254064" y="2023072"/>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16" name="Google Shape;416;p24"/>
          <p:cNvSpPr/>
          <p:nvPr/>
        </p:nvSpPr>
        <p:spPr>
          <a:xfrm>
            <a:off x="3090620" y="2392957"/>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17" name="Google Shape;417;p24"/>
          <p:cNvCxnSpPr>
            <a:endCxn id="415" idx="1"/>
          </p:cNvCxnSpPr>
          <p:nvPr/>
        </p:nvCxnSpPr>
        <p:spPr>
          <a:xfrm>
            <a:off x="3192657" y="1986110"/>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418" name="Google Shape;418;p24"/>
          <p:cNvCxnSpPr>
            <a:endCxn id="415" idx="7"/>
          </p:cNvCxnSpPr>
          <p:nvPr/>
        </p:nvCxnSpPr>
        <p:spPr>
          <a:xfrm flipH="1">
            <a:off x="3530871" y="1989710"/>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419" name="Google Shape;419;p24"/>
          <p:cNvCxnSpPr>
            <a:stCxn id="416" idx="7"/>
            <a:endCxn id="415" idx="3"/>
          </p:cNvCxnSpPr>
          <p:nvPr/>
        </p:nvCxnSpPr>
        <p:spPr>
          <a:xfrm flipH="1" rot="10800000">
            <a:off x="3192791" y="2293691"/>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420" name="Google Shape;420;p24"/>
          <p:cNvCxnSpPr>
            <a:stCxn id="415" idx="5"/>
          </p:cNvCxnSpPr>
          <p:nvPr/>
        </p:nvCxnSpPr>
        <p:spPr>
          <a:xfrm>
            <a:off x="3530871" y="2293734"/>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21" name="Google Shape;421;p24"/>
          <p:cNvCxnSpPr>
            <a:stCxn id="416" idx="6"/>
          </p:cNvCxnSpPr>
          <p:nvPr/>
        </p:nvCxnSpPr>
        <p:spPr>
          <a:xfrm>
            <a:off x="3210320" y="2451457"/>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22" name="Google Shape;422;p24"/>
          <p:cNvCxnSpPr>
            <a:endCxn id="416" idx="0"/>
          </p:cNvCxnSpPr>
          <p:nvPr/>
        </p:nvCxnSpPr>
        <p:spPr>
          <a:xfrm>
            <a:off x="3150470" y="2003557"/>
            <a:ext cx="0" cy="389400"/>
          </a:xfrm>
          <a:prstGeom prst="straightConnector1">
            <a:avLst/>
          </a:prstGeom>
          <a:noFill/>
          <a:ln cap="flat" cmpd="sng" w="12700">
            <a:solidFill>
              <a:srgbClr val="7F7F7F"/>
            </a:solidFill>
            <a:prstDash val="solid"/>
            <a:miter lim="800000"/>
            <a:headEnd len="sm" w="sm" type="triangle"/>
            <a:tailEnd len="sm" w="sm" type="triangle"/>
          </a:ln>
        </p:spPr>
      </p:cxnSp>
      <p:sp>
        <p:nvSpPr>
          <p:cNvPr id="423" name="Google Shape;423;p24"/>
          <p:cNvSpPr/>
          <p:nvPr/>
        </p:nvSpPr>
        <p:spPr>
          <a:xfrm>
            <a:off x="3251457" y="2533208"/>
            <a:ext cx="324300" cy="3171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424" name="Google Shape;424;p24"/>
          <p:cNvSpPr/>
          <p:nvPr/>
        </p:nvSpPr>
        <p:spPr>
          <a:xfrm>
            <a:off x="3088013" y="2903090"/>
            <a:ext cx="119700" cy="1170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25" name="Google Shape;425;p24"/>
          <p:cNvCxnSpPr>
            <a:endCxn id="423" idx="1"/>
          </p:cNvCxnSpPr>
          <p:nvPr/>
        </p:nvCxnSpPr>
        <p:spPr>
          <a:xfrm>
            <a:off x="3190050" y="2496246"/>
            <a:ext cx="108900" cy="83400"/>
          </a:xfrm>
          <a:prstGeom prst="straightConnector1">
            <a:avLst/>
          </a:prstGeom>
          <a:noFill/>
          <a:ln cap="flat" cmpd="sng" w="12700">
            <a:solidFill>
              <a:srgbClr val="7F7F7F"/>
            </a:solidFill>
            <a:prstDash val="solid"/>
            <a:miter lim="800000"/>
            <a:headEnd len="sm" w="sm" type="none"/>
            <a:tailEnd len="sm" w="sm" type="triangle"/>
          </a:ln>
        </p:spPr>
      </p:cxnSp>
      <p:cxnSp>
        <p:nvCxnSpPr>
          <p:cNvPr id="426" name="Google Shape;426;p24"/>
          <p:cNvCxnSpPr>
            <a:endCxn id="423" idx="7"/>
          </p:cNvCxnSpPr>
          <p:nvPr/>
        </p:nvCxnSpPr>
        <p:spPr>
          <a:xfrm flipH="1">
            <a:off x="3528265" y="2499846"/>
            <a:ext cx="118500" cy="79800"/>
          </a:xfrm>
          <a:prstGeom prst="straightConnector1">
            <a:avLst/>
          </a:prstGeom>
          <a:noFill/>
          <a:ln cap="flat" cmpd="sng" w="12700">
            <a:solidFill>
              <a:srgbClr val="7F7F7F"/>
            </a:solidFill>
            <a:prstDash val="solid"/>
            <a:miter lim="800000"/>
            <a:headEnd len="sm" w="sm" type="none"/>
            <a:tailEnd len="sm" w="sm" type="triangle"/>
          </a:ln>
        </p:spPr>
      </p:cxnSp>
      <p:cxnSp>
        <p:nvCxnSpPr>
          <p:cNvPr id="427" name="Google Shape;427;p24"/>
          <p:cNvCxnSpPr>
            <a:stCxn id="424" idx="7"/>
            <a:endCxn id="423" idx="3"/>
          </p:cNvCxnSpPr>
          <p:nvPr/>
        </p:nvCxnSpPr>
        <p:spPr>
          <a:xfrm flipH="1" rot="10800000">
            <a:off x="3190183" y="2803824"/>
            <a:ext cx="108900" cy="116400"/>
          </a:xfrm>
          <a:prstGeom prst="straightConnector1">
            <a:avLst/>
          </a:prstGeom>
          <a:noFill/>
          <a:ln cap="flat" cmpd="sng" w="12700">
            <a:solidFill>
              <a:srgbClr val="7F7F7F"/>
            </a:solidFill>
            <a:prstDash val="solid"/>
            <a:miter lim="800000"/>
            <a:headEnd len="sm" w="sm" type="none"/>
            <a:tailEnd len="sm" w="sm" type="triangle"/>
          </a:ln>
        </p:spPr>
      </p:cxnSp>
      <p:cxnSp>
        <p:nvCxnSpPr>
          <p:cNvPr id="428" name="Google Shape;428;p24"/>
          <p:cNvCxnSpPr>
            <a:stCxn id="423" idx="5"/>
          </p:cNvCxnSpPr>
          <p:nvPr/>
        </p:nvCxnSpPr>
        <p:spPr>
          <a:xfrm>
            <a:off x="3528265" y="2803870"/>
            <a:ext cx="120900" cy="11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29" name="Google Shape;429;p24"/>
          <p:cNvCxnSpPr>
            <a:stCxn id="424" idx="6"/>
          </p:cNvCxnSpPr>
          <p:nvPr/>
        </p:nvCxnSpPr>
        <p:spPr>
          <a:xfrm>
            <a:off x="3207713" y="2961590"/>
            <a:ext cx="4239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30" name="Google Shape;430;p24"/>
          <p:cNvCxnSpPr>
            <a:endCxn id="424" idx="0"/>
          </p:cNvCxnSpPr>
          <p:nvPr/>
        </p:nvCxnSpPr>
        <p:spPr>
          <a:xfrm>
            <a:off x="3147863" y="2513690"/>
            <a:ext cx="0" cy="389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31" name="Google Shape;431;p24"/>
          <p:cNvCxnSpPr/>
          <p:nvPr/>
        </p:nvCxnSpPr>
        <p:spPr>
          <a:xfrm>
            <a:off x="3151861" y="3021636"/>
            <a:ext cx="0" cy="156600"/>
          </a:xfrm>
          <a:prstGeom prst="straightConnector1">
            <a:avLst/>
          </a:prstGeom>
          <a:noFill/>
          <a:ln cap="flat" cmpd="sng" w="12700">
            <a:solidFill>
              <a:srgbClr val="7F7F7F"/>
            </a:solidFill>
            <a:prstDash val="solid"/>
            <a:miter lim="800000"/>
            <a:headEnd len="sm" w="sm" type="none"/>
            <a:tailEnd len="sm" w="sm" type="triangle"/>
          </a:ln>
        </p:spPr>
      </p:cxnSp>
      <p:sp>
        <p:nvSpPr>
          <p:cNvPr id="432" name="Google Shape;432;p24"/>
          <p:cNvSpPr/>
          <p:nvPr/>
        </p:nvSpPr>
        <p:spPr>
          <a:xfrm>
            <a:off x="3074209" y="1076690"/>
            <a:ext cx="2291400" cy="1728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24"/>
          <p:cNvSpPr/>
          <p:nvPr/>
        </p:nvSpPr>
        <p:spPr>
          <a:xfrm flipH="1" rot="-8328062">
            <a:off x="2077890" y="2388362"/>
            <a:ext cx="991990" cy="794357"/>
          </a:xfrm>
          <a:prstGeom prst="arc">
            <a:avLst>
              <a:gd fmla="val 16200000" name="adj1"/>
              <a:gd fmla="val 0" name="adj2"/>
            </a:avLst>
          </a:prstGeom>
          <a:noFill/>
          <a:ln cap="flat" cmpd="sng" w="41275">
            <a:solidFill>
              <a:srgbClr val="000000"/>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4"/>
          <p:cNvSpPr txBox="1"/>
          <p:nvPr/>
        </p:nvSpPr>
        <p:spPr>
          <a:xfrm>
            <a:off x="133405" y="3512850"/>
            <a:ext cx="3056700" cy="1169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a:t>Remove Functionality</a:t>
            </a:r>
            <a:endParaRPr/>
          </a:p>
          <a:p>
            <a:pPr indent="0" lvl="0" marL="0" rtl="0" algn="l">
              <a:spcBef>
                <a:spcPts val="0"/>
              </a:spcBef>
              <a:spcAft>
                <a:spcPts val="0"/>
              </a:spcAft>
              <a:buNone/>
            </a:pPr>
            <a:r>
              <a:rPr lang="en"/>
              <a:t>+ Save resources</a:t>
            </a:r>
            <a:endParaRPr/>
          </a:p>
          <a:p>
            <a:pPr indent="0" lvl="0" marL="0" rtl="0" algn="l">
              <a:spcBef>
                <a:spcPts val="0"/>
              </a:spcBef>
              <a:spcAft>
                <a:spcPts val="0"/>
              </a:spcAft>
              <a:buNone/>
            </a:pPr>
            <a:r>
              <a:rPr lang="en"/>
              <a:t>- Less flexibility</a:t>
            </a:r>
            <a:endParaRPr/>
          </a:p>
          <a:p>
            <a:pPr indent="0" lvl="0" marL="0" rtl="0" algn="l">
              <a:spcBef>
                <a:spcPts val="0"/>
              </a:spcBef>
              <a:spcAft>
                <a:spcPts val="0"/>
              </a:spcAft>
              <a:buNone/>
            </a:pPr>
            <a:r>
              <a:rPr lang="en"/>
              <a:t>- Lower Performance</a:t>
            </a:r>
            <a:endParaRPr/>
          </a:p>
          <a:p>
            <a:pPr indent="0" lvl="0" marL="0" rtl="0" algn="l">
              <a:spcBef>
                <a:spcPts val="0"/>
              </a:spcBef>
              <a:spcAft>
                <a:spcPts val="0"/>
              </a:spcAft>
              <a:buNone/>
            </a:pPr>
            <a:r>
              <a:rPr lang="en"/>
              <a:t>- Recompile : )</a:t>
            </a:r>
            <a:endParaRPr/>
          </a:p>
        </p:txBody>
      </p:sp>
      <p:sp>
        <p:nvSpPr>
          <p:cNvPr id="435" name="Google Shape;435;p24"/>
          <p:cNvSpPr/>
          <p:nvPr/>
        </p:nvSpPr>
        <p:spPr>
          <a:xfrm>
            <a:off x="3074209" y="636259"/>
            <a:ext cx="1472700" cy="2937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DMA</a:t>
            </a:r>
            <a:endParaRPr b="0" i="0" sz="1200" u="none" cap="none" strike="noStrike">
              <a:solidFill>
                <a:srgbClr val="000000"/>
              </a:solidFill>
              <a:latin typeface="Calibri"/>
              <a:ea typeface="Calibri"/>
              <a:cs typeface="Calibri"/>
              <a:sym typeface="Calibri"/>
            </a:endParaRPr>
          </a:p>
        </p:txBody>
      </p:sp>
      <p:cxnSp>
        <p:nvCxnSpPr>
          <p:cNvPr id="436" name="Google Shape;436;p24"/>
          <p:cNvCxnSpPr>
            <a:stCxn id="435" idx="2"/>
          </p:cNvCxnSpPr>
          <p:nvPr/>
        </p:nvCxnSpPr>
        <p:spPr>
          <a:xfrm>
            <a:off x="3810559" y="929959"/>
            <a:ext cx="0" cy="163800"/>
          </a:xfrm>
          <a:prstGeom prst="straightConnector1">
            <a:avLst/>
          </a:prstGeom>
          <a:noFill/>
          <a:ln cap="flat" cmpd="sng" w="12700">
            <a:solidFill>
              <a:srgbClr val="7F7F7F"/>
            </a:solidFill>
            <a:prstDash val="solid"/>
            <a:miter lim="800000"/>
            <a:headEnd len="med" w="med" type="triangle"/>
            <a:tailEnd len="med" w="med" type="triangle"/>
          </a:ln>
        </p:spPr>
      </p:cxnSp>
      <p:grpSp>
        <p:nvGrpSpPr>
          <p:cNvPr id="437" name="Google Shape;437;p24"/>
          <p:cNvGrpSpPr/>
          <p:nvPr/>
        </p:nvGrpSpPr>
        <p:grpSpPr>
          <a:xfrm>
            <a:off x="311707" y="620900"/>
            <a:ext cx="2323740" cy="2754603"/>
            <a:chOff x="744134" y="1411180"/>
            <a:chExt cx="2805433" cy="3401164"/>
          </a:xfrm>
        </p:grpSpPr>
        <p:cxnSp>
          <p:nvCxnSpPr>
            <p:cNvPr id="438" name="Google Shape;438;p24"/>
            <p:cNvCxnSpPr/>
            <p:nvPr/>
          </p:nvCxnSpPr>
          <p:spPr>
            <a:xfrm>
              <a:off x="3467800" y="2179847"/>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439" name="Google Shape;439;p24"/>
            <p:cNvCxnSpPr/>
            <p:nvPr/>
          </p:nvCxnSpPr>
          <p:spPr>
            <a:xfrm>
              <a:off x="2820821" y="2168194"/>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440" name="Google Shape;440;p24"/>
            <p:cNvCxnSpPr/>
            <p:nvPr/>
          </p:nvCxnSpPr>
          <p:spPr>
            <a:xfrm>
              <a:off x="2162831" y="2172612"/>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441" name="Google Shape;441;p24"/>
            <p:cNvCxnSpPr/>
            <p:nvPr/>
          </p:nvCxnSpPr>
          <p:spPr>
            <a:xfrm>
              <a:off x="1512795" y="2169262"/>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442" name="Google Shape;442;p24"/>
            <p:cNvSpPr/>
            <p:nvPr/>
          </p:nvSpPr>
          <p:spPr>
            <a:xfrm>
              <a:off x="1639327" y="2519459"/>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43" name="Google Shape;443;p24"/>
            <p:cNvSpPr/>
            <p:nvPr/>
          </p:nvSpPr>
          <p:spPr>
            <a:xfrm>
              <a:off x="1442007" y="2350571"/>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4"/>
            <p:cNvSpPr/>
            <p:nvPr/>
          </p:nvSpPr>
          <p:spPr>
            <a:xfrm>
              <a:off x="1442007" y="297616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4"/>
            <p:cNvSpPr/>
            <p:nvPr/>
          </p:nvSpPr>
          <p:spPr>
            <a:xfrm>
              <a:off x="2095277" y="235509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4"/>
            <p:cNvSpPr/>
            <p:nvPr/>
          </p:nvSpPr>
          <p:spPr>
            <a:xfrm>
              <a:off x="2098425" y="297616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47" name="Google Shape;447;p24"/>
            <p:cNvCxnSpPr>
              <a:stCxn id="443" idx="5"/>
              <a:endCxn id="442" idx="1"/>
            </p:cNvCxnSpPr>
            <p:nvPr/>
          </p:nvCxnSpPr>
          <p:spPr>
            <a:xfrm>
              <a:off x="1565431" y="2473995"/>
              <a:ext cx="1311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48" name="Google Shape;448;p24"/>
            <p:cNvCxnSpPr>
              <a:stCxn id="445" idx="3"/>
              <a:endCxn id="442" idx="7"/>
            </p:cNvCxnSpPr>
            <p:nvPr/>
          </p:nvCxnSpPr>
          <p:spPr>
            <a:xfrm flipH="1">
              <a:off x="1973353" y="2478522"/>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49" name="Google Shape;449;p24"/>
            <p:cNvCxnSpPr>
              <a:stCxn id="444" idx="7"/>
              <a:endCxn id="442" idx="3"/>
            </p:cNvCxnSpPr>
            <p:nvPr/>
          </p:nvCxnSpPr>
          <p:spPr>
            <a:xfrm flipH="1" rot="10800000">
              <a:off x="1565431" y="285363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50" name="Google Shape;450;p24"/>
            <p:cNvCxnSpPr>
              <a:stCxn id="442" idx="5"/>
              <a:endCxn id="446" idx="1"/>
            </p:cNvCxnSpPr>
            <p:nvPr/>
          </p:nvCxnSpPr>
          <p:spPr>
            <a:xfrm>
              <a:off x="1973493" y="2853625"/>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51" name="Google Shape;451;p24"/>
            <p:cNvCxnSpPr>
              <a:stCxn id="444" idx="6"/>
              <a:endCxn id="446" idx="2"/>
            </p:cNvCxnSpPr>
            <p:nvPr/>
          </p:nvCxnSpPr>
          <p:spPr>
            <a:xfrm>
              <a:off x="1586607" y="304846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52" name="Google Shape;452;p24"/>
            <p:cNvCxnSpPr>
              <a:stCxn id="443" idx="4"/>
              <a:endCxn id="444" idx="0"/>
            </p:cNvCxnSpPr>
            <p:nvPr/>
          </p:nvCxnSpPr>
          <p:spPr>
            <a:xfrm>
              <a:off x="1514307" y="2495171"/>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53" name="Google Shape;453;p24"/>
            <p:cNvCxnSpPr>
              <a:stCxn id="443" idx="6"/>
              <a:endCxn id="445" idx="2"/>
            </p:cNvCxnSpPr>
            <p:nvPr/>
          </p:nvCxnSpPr>
          <p:spPr>
            <a:xfrm>
              <a:off x="1586607" y="2422871"/>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54" name="Google Shape;454;p24"/>
            <p:cNvCxnSpPr>
              <a:stCxn id="446" idx="0"/>
              <a:endCxn id="445" idx="4"/>
            </p:cNvCxnSpPr>
            <p:nvPr/>
          </p:nvCxnSpPr>
          <p:spPr>
            <a:xfrm rot="10800000">
              <a:off x="2167725" y="2499760"/>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455" name="Google Shape;455;p24"/>
            <p:cNvSpPr/>
            <p:nvPr/>
          </p:nvSpPr>
          <p:spPr>
            <a:xfrm>
              <a:off x="2292599" y="252562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56" name="Google Shape;456;p24"/>
            <p:cNvSpPr/>
            <p:nvPr/>
          </p:nvSpPr>
          <p:spPr>
            <a:xfrm>
              <a:off x="2748549" y="2361264"/>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4"/>
            <p:cNvSpPr/>
            <p:nvPr/>
          </p:nvSpPr>
          <p:spPr>
            <a:xfrm>
              <a:off x="2751695" y="298232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58" name="Google Shape;458;p24"/>
            <p:cNvCxnSpPr>
              <a:endCxn id="455" idx="1"/>
            </p:cNvCxnSpPr>
            <p:nvPr/>
          </p:nvCxnSpPr>
          <p:spPr>
            <a:xfrm>
              <a:off x="2218533" y="248006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59" name="Google Shape;459;p24"/>
            <p:cNvCxnSpPr>
              <a:stCxn id="456" idx="3"/>
              <a:endCxn id="455" idx="7"/>
            </p:cNvCxnSpPr>
            <p:nvPr/>
          </p:nvCxnSpPr>
          <p:spPr>
            <a:xfrm flipH="1">
              <a:off x="2626625" y="2484688"/>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60" name="Google Shape;460;p24"/>
            <p:cNvCxnSpPr>
              <a:endCxn id="455" idx="3"/>
            </p:cNvCxnSpPr>
            <p:nvPr/>
          </p:nvCxnSpPr>
          <p:spPr>
            <a:xfrm flipH="1" rot="10800000">
              <a:off x="2218533" y="2859792"/>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61" name="Google Shape;461;p24"/>
            <p:cNvCxnSpPr>
              <a:stCxn id="455" idx="5"/>
              <a:endCxn id="457" idx="1"/>
            </p:cNvCxnSpPr>
            <p:nvPr/>
          </p:nvCxnSpPr>
          <p:spPr>
            <a:xfrm>
              <a:off x="2626765" y="285979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62" name="Google Shape;462;p24"/>
            <p:cNvCxnSpPr>
              <a:endCxn id="457" idx="2"/>
            </p:cNvCxnSpPr>
            <p:nvPr/>
          </p:nvCxnSpPr>
          <p:spPr>
            <a:xfrm>
              <a:off x="2239895" y="3054628"/>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63" name="Google Shape;463;p24"/>
            <p:cNvCxnSpPr>
              <a:endCxn id="456" idx="2"/>
            </p:cNvCxnSpPr>
            <p:nvPr/>
          </p:nvCxnSpPr>
          <p:spPr>
            <a:xfrm>
              <a:off x="2239749" y="2429064"/>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64" name="Google Shape;464;p24"/>
            <p:cNvCxnSpPr>
              <a:stCxn id="457" idx="0"/>
              <a:endCxn id="456" idx="4"/>
            </p:cNvCxnSpPr>
            <p:nvPr/>
          </p:nvCxnSpPr>
          <p:spPr>
            <a:xfrm rot="10800000">
              <a:off x="2820995" y="2505928"/>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465" name="Google Shape;465;p24"/>
            <p:cNvSpPr/>
            <p:nvPr/>
          </p:nvSpPr>
          <p:spPr>
            <a:xfrm>
              <a:off x="2945869" y="2526695"/>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66" name="Google Shape;466;p24"/>
            <p:cNvSpPr/>
            <p:nvPr/>
          </p:nvSpPr>
          <p:spPr>
            <a:xfrm>
              <a:off x="3401819" y="2362333"/>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4"/>
            <p:cNvSpPr/>
            <p:nvPr/>
          </p:nvSpPr>
          <p:spPr>
            <a:xfrm>
              <a:off x="3404967" y="2983397"/>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68" name="Google Shape;468;p24"/>
            <p:cNvCxnSpPr>
              <a:endCxn id="465" idx="1"/>
            </p:cNvCxnSpPr>
            <p:nvPr/>
          </p:nvCxnSpPr>
          <p:spPr>
            <a:xfrm>
              <a:off x="2871803" y="2481129"/>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69" name="Google Shape;469;p24"/>
            <p:cNvCxnSpPr>
              <a:stCxn id="466" idx="3"/>
              <a:endCxn id="465" idx="7"/>
            </p:cNvCxnSpPr>
            <p:nvPr/>
          </p:nvCxnSpPr>
          <p:spPr>
            <a:xfrm flipH="1">
              <a:off x="3279895" y="248575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70" name="Google Shape;470;p24"/>
            <p:cNvCxnSpPr>
              <a:endCxn id="465" idx="3"/>
            </p:cNvCxnSpPr>
            <p:nvPr/>
          </p:nvCxnSpPr>
          <p:spPr>
            <a:xfrm flipH="1" rot="10800000">
              <a:off x="2871803" y="2860861"/>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71" name="Google Shape;471;p24"/>
            <p:cNvCxnSpPr>
              <a:stCxn id="465" idx="5"/>
              <a:endCxn id="467" idx="1"/>
            </p:cNvCxnSpPr>
            <p:nvPr/>
          </p:nvCxnSpPr>
          <p:spPr>
            <a:xfrm>
              <a:off x="3280035" y="2860861"/>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72" name="Google Shape;472;p24"/>
            <p:cNvCxnSpPr>
              <a:endCxn id="467" idx="2"/>
            </p:cNvCxnSpPr>
            <p:nvPr/>
          </p:nvCxnSpPr>
          <p:spPr>
            <a:xfrm>
              <a:off x="2893167" y="3055697"/>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73" name="Google Shape;473;p24"/>
            <p:cNvCxnSpPr>
              <a:endCxn id="466" idx="2"/>
            </p:cNvCxnSpPr>
            <p:nvPr/>
          </p:nvCxnSpPr>
          <p:spPr>
            <a:xfrm>
              <a:off x="2893019" y="2430133"/>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74" name="Google Shape;474;p24"/>
            <p:cNvCxnSpPr>
              <a:stCxn id="467" idx="0"/>
              <a:endCxn id="466" idx="4"/>
            </p:cNvCxnSpPr>
            <p:nvPr/>
          </p:nvCxnSpPr>
          <p:spPr>
            <a:xfrm rot="10800000">
              <a:off x="3474267" y="2506997"/>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475" name="Google Shape;475;p24"/>
            <p:cNvSpPr/>
            <p:nvPr/>
          </p:nvSpPr>
          <p:spPr>
            <a:xfrm>
              <a:off x="1636181" y="314702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76" name="Google Shape;476;p24"/>
            <p:cNvSpPr/>
            <p:nvPr/>
          </p:nvSpPr>
          <p:spPr>
            <a:xfrm>
              <a:off x="1438861" y="360373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4"/>
            <p:cNvSpPr/>
            <p:nvPr/>
          </p:nvSpPr>
          <p:spPr>
            <a:xfrm>
              <a:off x="2095277" y="360373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78" name="Google Shape;478;p24"/>
            <p:cNvCxnSpPr>
              <a:endCxn id="475" idx="1"/>
            </p:cNvCxnSpPr>
            <p:nvPr/>
          </p:nvCxnSpPr>
          <p:spPr>
            <a:xfrm>
              <a:off x="1562115" y="310146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79" name="Google Shape;479;p24"/>
            <p:cNvCxnSpPr>
              <a:endCxn id="475" idx="7"/>
            </p:cNvCxnSpPr>
            <p:nvPr/>
          </p:nvCxnSpPr>
          <p:spPr>
            <a:xfrm flipH="1">
              <a:off x="1970347" y="310596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80" name="Google Shape;480;p24"/>
            <p:cNvCxnSpPr>
              <a:stCxn id="476" idx="7"/>
              <a:endCxn id="475" idx="3"/>
            </p:cNvCxnSpPr>
            <p:nvPr/>
          </p:nvCxnSpPr>
          <p:spPr>
            <a:xfrm flipH="1" rot="10800000">
              <a:off x="1562285" y="348120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81" name="Google Shape;481;p24"/>
            <p:cNvCxnSpPr>
              <a:stCxn id="475" idx="5"/>
              <a:endCxn id="477" idx="1"/>
            </p:cNvCxnSpPr>
            <p:nvPr/>
          </p:nvCxnSpPr>
          <p:spPr>
            <a:xfrm>
              <a:off x="1970347" y="348119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82" name="Google Shape;482;p24"/>
            <p:cNvCxnSpPr>
              <a:stCxn id="476" idx="6"/>
              <a:endCxn id="477" idx="2"/>
            </p:cNvCxnSpPr>
            <p:nvPr/>
          </p:nvCxnSpPr>
          <p:spPr>
            <a:xfrm>
              <a:off x="1583461" y="367603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83" name="Google Shape;483;p24"/>
            <p:cNvCxnSpPr>
              <a:endCxn id="476" idx="0"/>
            </p:cNvCxnSpPr>
            <p:nvPr/>
          </p:nvCxnSpPr>
          <p:spPr>
            <a:xfrm>
              <a:off x="1511161" y="3122830"/>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84" name="Google Shape;484;p24"/>
            <p:cNvCxnSpPr>
              <a:stCxn id="477" idx="0"/>
            </p:cNvCxnSpPr>
            <p:nvPr/>
          </p:nvCxnSpPr>
          <p:spPr>
            <a:xfrm rot="10800000">
              <a:off x="2164577" y="3127330"/>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485" name="Google Shape;485;p24"/>
            <p:cNvSpPr/>
            <p:nvPr/>
          </p:nvSpPr>
          <p:spPr>
            <a:xfrm>
              <a:off x="2289451" y="3153193"/>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86" name="Google Shape;486;p24"/>
            <p:cNvSpPr/>
            <p:nvPr/>
          </p:nvSpPr>
          <p:spPr>
            <a:xfrm>
              <a:off x="2748549" y="3609896"/>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87" name="Google Shape;487;p24"/>
            <p:cNvCxnSpPr>
              <a:endCxn id="485" idx="1"/>
            </p:cNvCxnSpPr>
            <p:nvPr/>
          </p:nvCxnSpPr>
          <p:spPr>
            <a:xfrm>
              <a:off x="2215385" y="3107627"/>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88" name="Google Shape;488;p24"/>
            <p:cNvCxnSpPr>
              <a:endCxn id="485" idx="7"/>
            </p:cNvCxnSpPr>
            <p:nvPr/>
          </p:nvCxnSpPr>
          <p:spPr>
            <a:xfrm flipH="1">
              <a:off x="2623617" y="311212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89" name="Google Shape;489;p24"/>
            <p:cNvCxnSpPr>
              <a:endCxn id="485" idx="3"/>
            </p:cNvCxnSpPr>
            <p:nvPr/>
          </p:nvCxnSpPr>
          <p:spPr>
            <a:xfrm flipH="1" rot="10800000">
              <a:off x="2215385" y="3487359"/>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90" name="Google Shape;490;p24"/>
            <p:cNvCxnSpPr>
              <a:stCxn id="485" idx="5"/>
              <a:endCxn id="486" idx="1"/>
            </p:cNvCxnSpPr>
            <p:nvPr/>
          </p:nvCxnSpPr>
          <p:spPr>
            <a:xfrm>
              <a:off x="2623617" y="3487359"/>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91" name="Google Shape;491;p24"/>
            <p:cNvCxnSpPr>
              <a:endCxn id="486" idx="2"/>
            </p:cNvCxnSpPr>
            <p:nvPr/>
          </p:nvCxnSpPr>
          <p:spPr>
            <a:xfrm>
              <a:off x="2236749" y="3682196"/>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492" name="Google Shape;492;p24"/>
            <p:cNvCxnSpPr>
              <a:stCxn id="486" idx="0"/>
            </p:cNvCxnSpPr>
            <p:nvPr/>
          </p:nvCxnSpPr>
          <p:spPr>
            <a:xfrm rot="10800000">
              <a:off x="2817849" y="3133496"/>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493" name="Google Shape;493;p24"/>
            <p:cNvSpPr/>
            <p:nvPr/>
          </p:nvSpPr>
          <p:spPr>
            <a:xfrm>
              <a:off x="2942723" y="3154263"/>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494" name="Google Shape;494;p24"/>
            <p:cNvSpPr/>
            <p:nvPr/>
          </p:nvSpPr>
          <p:spPr>
            <a:xfrm>
              <a:off x="3401819" y="3610964"/>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495" name="Google Shape;495;p24"/>
            <p:cNvCxnSpPr>
              <a:endCxn id="493" idx="1"/>
            </p:cNvCxnSpPr>
            <p:nvPr/>
          </p:nvCxnSpPr>
          <p:spPr>
            <a:xfrm>
              <a:off x="2868657" y="3108697"/>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496" name="Google Shape;496;p24"/>
            <p:cNvCxnSpPr>
              <a:endCxn id="493" idx="7"/>
            </p:cNvCxnSpPr>
            <p:nvPr/>
          </p:nvCxnSpPr>
          <p:spPr>
            <a:xfrm flipH="1">
              <a:off x="3276889" y="311319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497" name="Google Shape;497;p24"/>
            <p:cNvCxnSpPr>
              <a:endCxn id="493" idx="3"/>
            </p:cNvCxnSpPr>
            <p:nvPr/>
          </p:nvCxnSpPr>
          <p:spPr>
            <a:xfrm flipH="1" rot="10800000">
              <a:off x="2868657" y="3488429"/>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498" name="Google Shape;498;p24"/>
            <p:cNvCxnSpPr>
              <a:stCxn id="493" idx="5"/>
              <a:endCxn id="494" idx="1"/>
            </p:cNvCxnSpPr>
            <p:nvPr/>
          </p:nvCxnSpPr>
          <p:spPr>
            <a:xfrm>
              <a:off x="3276889" y="3488429"/>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499" name="Google Shape;499;p24"/>
            <p:cNvCxnSpPr>
              <a:endCxn id="494" idx="2"/>
            </p:cNvCxnSpPr>
            <p:nvPr/>
          </p:nvCxnSpPr>
          <p:spPr>
            <a:xfrm>
              <a:off x="2890019" y="3683264"/>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00" name="Google Shape;500;p24"/>
            <p:cNvCxnSpPr>
              <a:stCxn id="494" idx="0"/>
            </p:cNvCxnSpPr>
            <p:nvPr/>
          </p:nvCxnSpPr>
          <p:spPr>
            <a:xfrm rot="10800000">
              <a:off x="3471119" y="3134564"/>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01" name="Google Shape;501;p24"/>
            <p:cNvSpPr/>
            <p:nvPr/>
          </p:nvSpPr>
          <p:spPr>
            <a:xfrm>
              <a:off x="1633033" y="3776901"/>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502" name="Google Shape;502;p24"/>
            <p:cNvSpPr/>
            <p:nvPr/>
          </p:nvSpPr>
          <p:spPr>
            <a:xfrm>
              <a:off x="1435713" y="4233602"/>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4"/>
            <p:cNvSpPr/>
            <p:nvPr/>
          </p:nvSpPr>
          <p:spPr>
            <a:xfrm>
              <a:off x="2092131" y="4233602"/>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04" name="Google Shape;504;p24"/>
            <p:cNvCxnSpPr>
              <a:endCxn id="501" idx="1"/>
            </p:cNvCxnSpPr>
            <p:nvPr/>
          </p:nvCxnSpPr>
          <p:spPr>
            <a:xfrm>
              <a:off x="1558967" y="3731335"/>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05" name="Google Shape;505;p24"/>
            <p:cNvCxnSpPr>
              <a:endCxn id="501" idx="7"/>
            </p:cNvCxnSpPr>
            <p:nvPr/>
          </p:nvCxnSpPr>
          <p:spPr>
            <a:xfrm flipH="1">
              <a:off x="1967199" y="3735835"/>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06" name="Google Shape;506;p24"/>
            <p:cNvCxnSpPr>
              <a:stCxn id="502" idx="7"/>
              <a:endCxn id="501" idx="3"/>
            </p:cNvCxnSpPr>
            <p:nvPr/>
          </p:nvCxnSpPr>
          <p:spPr>
            <a:xfrm flipH="1" rot="10800000">
              <a:off x="1559137" y="4111078"/>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07" name="Google Shape;507;p24"/>
            <p:cNvCxnSpPr>
              <a:stCxn id="501" idx="5"/>
              <a:endCxn id="503" idx="1"/>
            </p:cNvCxnSpPr>
            <p:nvPr/>
          </p:nvCxnSpPr>
          <p:spPr>
            <a:xfrm>
              <a:off x="1967199" y="4111067"/>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08" name="Google Shape;508;p24"/>
            <p:cNvCxnSpPr>
              <a:stCxn id="502" idx="6"/>
              <a:endCxn id="503" idx="2"/>
            </p:cNvCxnSpPr>
            <p:nvPr/>
          </p:nvCxnSpPr>
          <p:spPr>
            <a:xfrm>
              <a:off x="1580313" y="4305902"/>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09" name="Google Shape;509;p24"/>
            <p:cNvCxnSpPr>
              <a:endCxn id="502" idx="0"/>
            </p:cNvCxnSpPr>
            <p:nvPr/>
          </p:nvCxnSpPr>
          <p:spPr>
            <a:xfrm>
              <a:off x="1508013" y="3752702"/>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10" name="Google Shape;510;p24"/>
            <p:cNvCxnSpPr>
              <a:stCxn id="503" idx="0"/>
            </p:cNvCxnSpPr>
            <p:nvPr/>
          </p:nvCxnSpPr>
          <p:spPr>
            <a:xfrm rot="10800000">
              <a:off x="2161431" y="3757202"/>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11" name="Google Shape;511;p24"/>
            <p:cNvSpPr/>
            <p:nvPr/>
          </p:nvSpPr>
          <p:spPr>
            <a:xfrm>
              <a:off x="2286305" y="378306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512" name="Google Shape;512;p24"/>
            <p:cNvSpPr/>
            <p:nvPr/>
          </p:nvSpPr>
          <p:spPr>
            <a:xfrm>
              <a:off x="2745401" y="423976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13" name="Google Shape;513;p24"/>
            <p:cNvCxnSpPr>
              <a:endCxn id="511" idx="1"/>
            </p:cNvCxnSpPr>
            <p:nvPr/>
          </p:nvCxnSpPr>
          <p:spPr>
            <a:xfrm>
              <a:off x="2212239" y="373750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14" name="Google Shape;514;p24"/>
            <p:cNvCxnSpPr>
              <a:endCxn id="511" idx="7"/>
            </p:cNvCxnSpPr>
            <p:nvPr/>
          </p:nvCxnSpPr>
          <p:spPr>
            <a:xfrm flipH="1">
              <a:off x="2620471" y="374200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15" name="Google Shape;515;p24"/>
            <p:cNvCxnSpPr>
              <a:endCxn id="511" idx="3"/>
            </p:cNvCxnSpPr>
            <p:nvPr/>
          </p:nvCxnSpPr>
          <p:spPr>
            <a:xfrm flipH="1" rot="10800000">
              <a:off x="2212239" y="4117232"/>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16" name="Google Shape;516;p24"/>
            <p:cNvCxnSpPr>
              <a:stCxn id="511" idx="5"/>
              <a:endCxn id="512" idx="1"/>
            </p:cNvCxnSpPr>
            <p:nvPr/>
          </p:nvCxnSpPr>
          <p:spPr>
            <a:xfrm>
              <a:off x="2620471" y="411723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17" name="Google Shape;517;p24"/>
            <p:cNvCxnSpPr>
              <a:endCxn id="512" idx="2"/>
            </p:cNvCxnSpPr>
            <p:nvPr/>
          </p:nvCxnSpPr>
          <p:spPr>
            <a:xfrm>
              <a:off x="2233601" y="4312068"/>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18" name="Google Shape;518;p24"/>
            <p:cNvCxnSpPr>
              <a:stCxn id="512" idx="0"/>
            </p:cNvCxnSpPr>
            <p:nvPr/>
          </p:nvCxnSpPr>
          <p:spPr>
            <a:xfrm rot="10800000">
              <a:off x="2814701" y="3763368"/>
              <a:ext cx="3000" cy="47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19" name="Google Shape;519;p24"/>
            <p:cNvCxnSpPr/>
            <p:nvPr/>
          </p:nvCxnSpPr>
          <p:spPr>
            <a:xfrm>
              <a:off x="2820821" y="4378904"/>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520" name="Google Shape;520;p24"/>
            <p:cNvCxnSpPr/>
            <p:nvPr/>
          </p:nvCxnSpPr>
          <p:spPr>
            <a:xfrm>
              <a:off x="2162831" y="4383320"/>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521" name="Google Shape;521;p24"/>
            <p:cNvCxnSpPr/>
            <p:nvPr/>
          </p:nvCxnSpPr>
          <p:spPr>
            <a:xfrm>
              <a:off x="1512795" y="4379973"/>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522" name="Google Shape;522;p24"/>
            <p:cNvSpPr/>
            <p:nvPr/>
          </p:nvSpPr>
          <p:spPr>
            <a:xfrm>
              <a:off x="1429650" y="4583144"/>
              <a:ext cx="1461600" cy="2292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523" name="Google Shape;523;p24"/>
            <p:cNvCxnSpPr/>
            <p:nvPr/>
          </p:nvCxnSpPr>
          <p:spPr>
            <a:xfrm>
              <a:off x="847169" y="2169262"/>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524" name="Google Shape;524;p24"/>
            <p:cNvSpPr/>
            <p:nvPr/>
          </p:nvSpPr>
          <p:spPr>
            <a:xfrm>
              <a:off x="973701" y="2519459"/>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25" name="Google Shape;525;p24"/>
            <p:cNvSpPr/>
            <p:nvPr/>
          </p:nvSpPr>
          <p:spPr>
            <a:xfrm>
              <a:off x="776381" y="2350571"/>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24"/>
            <p:cNvSpPr/>
            <p:nvPr/>
          </p:nvSpPr>
          <p:spPr>
            <a:xfrm>
              <a:off x="776381" y="297616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27" name="Google Shape;527;p24"/>
            <p:cNvCxnSpPr>
              <a:stCxn id="525" idx="5"/>
              <a:endCxn id="524" idx="1"/>
            </p:cNvCxnSpPr>
            <p:nvPr/>
          </p:nvCxnSpPr>
          <p:spPr>
            <a:xfrm>
              <a:off x="899805" y="2473995"/>
              <a:ext cx="1311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28" name="Google Shape;528;p24"/>
            <p:cNvCxnSpPr>
              <a:endCxn id="524" idx="7"/>
            </p:cNvCxnSpPr>
            <p:nvPr/>
          </p:nvCxnSpPr>
          <p:spPr>
            <a:xfrm flipH="1">
              <a:off x="1307867" y="2478393"/>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29" name="Google Shape;529;p24"/>
            <p:cNvCxnSpPr>
              <a:stCxn id="526" idx="7"/>
              <a:endCxn id="524" idx="3"/>
            </p:cNvCxnSpPr>
            <p:nvPr/>
          </p:nvCxnSpPr>
          <p:spPr>
            <a:xfrm flipH="1" rot="10800000">
              <a:off x="899805" y="285363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30" name="Google Shape;530;p24"/>
            <p:cNvCxnSpPr>
              <a:stCxn id="524" idx="5"/>
            </p:cNvCxnSpPr>
            <p:nvPr/>
          </p:nvCxnSpPr>
          <p:spPr>
            <a:xfrm>
              <a:off x="1307867" y="2853625"/>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31" name="Google Shape;531;p24"/>
            <p:cNvCxnSpPr>
              <a:stCxn id="526" idx="6"/>
            </p:cNvCxnSpPr>
            <p:nvPr/>
          </p:nvCxnSpPr>
          <p:spPr>
            <a:xfrm>
              <a:off x="920981" y="304846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32" name="Google Shape;532;p24"/>
            <p:cNvCxnSpPr>
              <a:stCxn id="525" idx="4"/>
              <a:endCxn id="526" idx="0"/>
            </p:cNvCxnSpPr>
            <p:nvPr/>
          </p:nvCxnSpPr>
          <p:spPr>
            <a:xfrm>
              <a:off x="848681" y="2495171"/>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33" name="Google Shape;533;p24"/>
            <p:cNvCxnSpPr>
              <a:stCxn id="525" idx="6"/>
            </p:cNvCxnSpPr>
            <p:nvPr/>
          </p:nvCxnSpPr>
          <p:spPr>
            <a:xfrm>
              <a:off x="920981" y="2422871"/>
              <a:ext cx="508800" cy="4500"/>
            </a:xfrm>
            <a:prstGeom prst="straightConnector1">
              <a:avLst/>
            </a:prstGeom>
            <a:noFill/>
            <a:ln cap="flat" cmpd="sng" w="12700">
              <a:solidFill>
                <a:srgbClr val="7F7F7F"/>
              </a:solidFill>
              <a:prstDash val="solid"/>
              <a:miter lim="800000"/>
              <a:headEnd len="sm" w="sm" type="triangle"/>
              <a:tailEnd len="sm" w="sm" type="triangle"/>
            </a:ln>
          </p:spPr>
        </p:cxnSp>
        <p:sp>
          <p:nvSpPr>
            <p:cNvPr id="534" name="Google Shape;534;p24"/>
            <p:cNvSpPr/>
            <p:nvPr/>
          </p:nvSpPr>
          <p:spPr>
            <a:xfrm>
              <a:off x="970554" y="314702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35" name="Google Shape;535;p24"/>
            <p:cNvSpPr/>
            <p:nvPr/>
          </p:nvSpPr>
          <p:spPr>
            <a:xfrm>
              <a:off x="773235" y="360373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36" name="Google Shape;536;p24"/>
            <p:cNvCxnSpPr>
              <a:endCxn id="534" idx="1"/>
            </p:cNvCxnSpPr>
            <p:nvPr/>
          </p:nvCxnSpPr>
          <p:spPr>
            <a:xfrm>
              <a:off x="896488" y="310146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37" name="Google Shape;537;p24"/>
            <p:cNvCxnSpPr>
              <a:endCxn id="534" idx="7"/>
            </p:cNvCxnSpPr>
            <p:nvPr/>
          </p:nvCxnSpPr>
          <p:spPr>
            <a:xfrm flipH="1">
              <a:off x="1304720" y="310596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38" name="Google Shape;538;p24"/>
            <p:cNvCxnSpPr>
              <a:stCxn id="535" idx="7"/>
              <a:endCxn id="534" idx="3"/>
            </p:cNvCxnSpPr>
            <p:nvPr/>
          </p:nvCxnSpPr>
          <p:spPr>
            <a:xfrm flipH="1" rot="10800000">
              <a:off x="896659" y="348120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39" name="Google Shape;539;p24"/>
            <p:cNvCxnSpPr>
              <a:stCxn id="534" idx="5"/>
            </p:cNvCxnSpPr>
            <p:nvPr/>
          </p:nvCxnSpPr>
          <p:spPr>
            <a:xfrm>
              <a:off x="1304720" y="348119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40" name="Google Shape;540;p24"/>
            <p:cNvCxnSpPr>
              <a:stCxn id="535" idx="6"/>
            </p:cNvCxnSpPr>
            <p:nvPr/>
          </p:nvCxnSpPr>
          <p:spPr>
            <a:xfrm>
              <a:off x="917835" y="367603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41" name="Google Shape;541;p24"/>
            <p:cNvCxnSpPr>
              <a:endCxn id="535" idx="0"/>
            </p:cNvCxnSpPr>
            <p:nvPr/>
          </p:nvCxnSpPr>
          <p:spPr>
            <a:xfrm>
              <a:off x="845535" y="3122830"/>
              <a:ext cx="0" cy="480900"/>
            </a:xfrm>
            <a:prstGeom prst="straightConnector1">
              <a:avLst/>
            </a:prstGeom>
            <a:noFill/>
            <a:ln cap="flat" cmpd="sng" w="12700">
              <a:solidFill>
                <a:srgbClr val="7F7F7F"/>
              </a:solidFill>
              <a:prstDash val="solid"/>
              <a:miter lim="800000"/>
              <a:headEnd len="sm" w="sm" type="triangle"/>
              <a:tailEnd len="sm" w="sm" type="triangle"/>
            </a:ln>
          </p:spPr>
        </p:cxnSp>
        <p:sp>
          <p:nvSpPr>
            <p:cNvPr id="542" name="Google Shape;542;p24"/>
            <p:cNvSpPr/>
            <p:nvPr/>
          </p:nvSpPr>
          <p:spPr>
            <a:xfrm>
              <a:off x="753423" y="1978509"/>
              <a:ext cx="2766300" cy="2133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24"/>
            <p:cNvSpPr/>
            <p:nvPr/>
          </p:nvSpPr>
          <p:spPr>
            <a:xfrm>
              <a:off x="744134" y="1411180"/>
              <a:ext cx="1777800" cy="3627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DMA</a:t>
              </a:r>
              <a:endParaRPr b="0" i="0" sz="1200" u="none" cap="none" strike="noStrike">
                <a:solidFill>
                  <a:srgbClr val="000000"/>
                </a:solidFill>
                <a:latin typeface="Calibri"/>
                <a:ea typeface="Calibri"/>
                <a:cs typeface="Calibri"/>
                <a:sym typeface="Calibri"/>
              </a:endParaRPr>
            </a:p>
          </p:txBody>
        </p:sp>
        <p:cxnSp>
          <p:nvCxnSpPr>
            <p:cNvPr id="544" name="Google Shape;544;p24"/>
            <p:cNvCxnSpPr>
              <a:stCxn id="543" idx="2"/>
            </p:cNvCxnSpPr>
            <p:nvPr/>
          </p:nvCxnSpPr>
          <p:spPr>
            <a:xfrm>
              <a:off x="1633034" y="1773880"/>
              <a:ext cx="0" cy="213300"/>
            </a:xfrm>
            <a:prstGeom prst="straightConnector1">
              <a:avLst/>
            </a:prstGeom>
            <a:noFill/>
            <a:ln cap="flat" cmpd="sng" w="12700">
              <a:solidFill>
                <a:srgbClr val="7F7F7F"/>
              </a:solidFill>
              <a:prstDash val="solid"/>
              <a:miter lim="800000"/>
              <a:headEnd len="med" w="med" type="triangle"/>
              <a:tailEnd len="med" w="med" type="triangle"/>
            </a:ln>
          </p:spPr>
        </p:cxnSp>
      </p:grpSp>
      <p:sp>
        <p:nvSpPr>
          <p:cNvPr id="545" name="Google Shape;545;p24"/>
          <p:cNvSpPr/>
          <p:nvPr/>
        </p:nvSpPr>
        <p:spPr>
          <a:xfrm rot="8328062">
            <a:off x="5314721" y="2520727"/>
            <a:ext cx="991990" cy="794357"/>
          </a:xfrm>
          <a:prstGeom prst="arc">
            <a:avLst>
              <a:gd fmla="val 16200000" name="adj1"/>
              <a:gd fmla="val 0" name="adj2"/>
            </a:avLst>
          </a:prstGeom>
          <a:noFill/>
          <a:ln cap="flat" cmpd="sng" w="41275">
            <a:solidFill>
              <a:srgbClr val="000000"/>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46" name="Google Shape;546;p24"/>
          <p:cNvGrpSpPr/>
          <p:nvPr/>
        </p:nvGrpSpPr>
        <p:grpSpPr>
          <a:xfrm>
            <a:off x="6191931" y="634781"/>
            <a:ext cx="2450394" cy="2711706"/>
            <a:chOff x="7843281" y="1428320"/>
            <a:chExt cx="2958341" cy="3348198"/>
          </a:xfrm>
        </p:grpSpPr>
        <p:sp>
          <p:nvSpPr>
            <p:cNvPr id="547" name="Google Shape;547;p24"/>
            <p:cNvSpPr/>
            <p:nvPr/>
          </p:nvSpPr>
          <p:spPr>
            <a:xfrm>
              <a:off x="7896581" y="1431390"/>
              <a:ext cx="1593300" cy="3627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DMA</a:t>
              </a:r>
              <a:endParaRPr b="0" i="0" sz="1200" u="none" cap="none" strike="noStrike">
                <a:solidFill>
                  <a:srgbClr val="000000"/>
                </a:solidFill>
                <a:latin typeface="Calibri"/>
                <a:ea typeface="Calibri"/>
                <a:cs typeface="Calibri"/>
                <a:sym typeface="Calibri"/>
              </a:endParaRPr>
            </a:p>
          </p:txBody>
        </p:sp>
        <p:cxnSp>
          <p:nvCxnSpPr>
            <p:cNvPr id="548" name="Google Shape;548;p24"/>
            <p:cNvCxnSpPr>
              <a:stCxn id="547" idx="2"/>
            </p:cNvCxnSpPr>
            <p:nvPr/>
          </p:nvCxnSpPr>
          <p:spPr>
            <a:xfrm>
              <a:off x="8693231" y="1794090"/>
              <a:ext cx="0" cy="182100"/>
            </a:xfrm>
            <a:prstGeom prst="straightConnector1">
              <a:avLst/>
            </a:prstGeom>
            <a:noFill/>
            <a:ln cap="flat" cmpd="sng" w="12700">
              <a:solidFill>
                <a:srgbClr val="7F7F7F"/>
              </a:solidFill>
              <a:prstDash val="solid"/>
              <a:miter lim="800000"/>
              <a:headEnd len="med" w="med" type="triangle"/>
              <a:tailEnd len="med" w="med" type="triangle"/>
            </a:ln>
          </p:spPr>
        </p:cxnSp>
        <p:sp>
          <p:nvSpPr>
            <p:cNvPr id="549" name="Google Shape;549;p24"/>
            <p:cNvSpPr/>
            <p:nvPr/>
          </p:nvSpPr>
          <p:spPr>
            <a:xfrm>
              <a:off x="9660395" y="1428320"/>
              <a:ext cx="888900" cy="3627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SPAD</a:t>
              </a:r>
              <a:endParaRPr b="0" i="0" sz="1200" u="none" cap="none" strike="noStrike">
                <a:solidFill>
                  <a:srgbClr val="000000"/>
                </a:solidFill>
                <a:latin typeface="Calibri"/>
                <a:ea typeface="Calibri"/>
                <a:cs typeface="Calibri"/>
                <a:sym typeface="Calibri"/>
              </a:endParaRPr>
            </a:p>
          </p:txBody>
        </p:sp>
        <p:cxnSp>
          <p:nvCxnSpPr>
            <p:cNvPr id="550" name="Google Shape;550;p24"/>
            <p:cNvCxnSpPr>
              <a:stCxn id="549" idx="2"/>
            </p:cNvCxnSpPr>
            <p:nvPr/>
          </p:nvCxnSpPr>
          <p:spPr>
            <a:xfrm>
              <a:off x="10104845" y="1791020"/>
              <a:ext cx="0" cy="159600"/>
            </a:xfrm>
            <a:prstGeom prst="straightConnector1">
              <a:avLst/>
            </a:prstGeom>
            <a:noFill/>
            <a:ln cap="flat" cmpd="sng" w="12700">
              <a:solidFill>
                <a:srgbClr val="7F7F7F"/>
              </a:solidFill>
              <a:prstDash val="solid"/>
              <a:miter lim="800000"/>
              <a:headEnd len="med" w="med" type="triangle"/>
              <a:tailEnd len="med" w="med" type="triangle"/>
            </a:ln>
          </p:spPr>
        </p:cxnSp>
        <p:cxnSp>
          <p:nvCxnSpPr>
            <p:cNvPr id="551" name="Google Shape;551;p24"/>
            <p:cNvCxnSpPr/>
            <p:nvPr/>
          </p:nvCxnSpPr>
          <p:spPr>
            <a:xfrm>
              <a:off x="10557658" y="2167457"/>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552" name="Google Shape;552;p24"/>
            <p:cNvCxnSpPr/>
            <p:nvPr/>
          </p:nvCxnSpPr>
          <p:spPr>
            <a:xfrm>
              <a:off x="9910679" y="2155804"/>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553" name="Google Shape;553;p24"/>
            <p:cNvCxnSpPr/>
            <p:nvPr/>
          </p:nvCxnSpPr>
          <p:spPr>
            <a:xfrm>
              <a:off x="9252689" y="2160222"/>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554" name="Google Shape;554;p24"/>
            <p:cNvCxnSpPr/>
            <p:nvPr/>
          </p:nvCxnSpPr>
          <p:spPr>
            <a:xfrm>
              <a:off x="8602653" y="2156872"/>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555" name="Google Shape;555;p24"/>
            <p:cNvSpPr/>
            <p:nvPr/>
          </p:nvSpPr>
          <p:spPr>
            <a:xfrm>
              <a:off x="8729185" y="2507069"/>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56" name="Google Shape;556;p24"/>
            <p:cNvSpPr/>
            <p:nvPr/>
          </p:nvSpPr>
          <p:spPr>
            <a:xfrm>
              <a:off x="8531865" y="2338181"/>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24"/>
            <p:cNvSpPr/>
            <p:nvPr/>
          </p:nvSpPr>
          <p:spPr>
            <a:xfrm>
              <a:off x="8531865" y="296377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24"/>
            <p:cNvSpPr/>
            <p:nvPr/>
          </p:nvSpPr>
          <p:spPr>
            <a:xfrm>
              <a:off x="9185135" y="234270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24"/>
            <p:cNvSpPr/>
            <p:nvPr/>
          </p:nvSpPr>
          <p:spPr>
            <a:xfrm>
              <a:off x="9188283" y="296377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60" name="Google Shape;560;p24"/>
            <p:cNvCxnSpPr>
              <a:stCxn id="556" idx="5"/>
              <a:endCxn id="555" idx="1"/>
            </p:cNvCxnSpPr>
            <p:nvPr/>
          </p:nvCxnSpPr>
          <p:spPr>
            <a:xfrm>
              <a:off x="8655289" y="2461605"/>
              <a:ext cx="1311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61" name="Google Shape;561;p24"/>
            <p:cNvCxnSpPr>
              <a:stCxn id="558" idx="3"/>
              <a:endCxn id="555" idx="7"/>
            </p:cNvCxnSpPr>
            <p:nvPr/>
          </p:nvCxnSpPr>
          <p:spPr>
            <a:xfrm flipH="1">
              <a:off x="9063211" y="2466132"/>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62" name="Google Shape;562;p24"/>
            <p:cNvCxnSpPr>
              <a:stCxn id="557" idx="7"/>
              <a:endCxn id="555" idx="3"/>
            </p:cNvCxnSpPr>
            <p:nvPr/>
          </p:nvCxnSpPr>
          <p:spPr>
            <a:xfrm flipH="1" rot="10800000">
              <a:off x="8655289" y="284124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63" name="Google Shape;563;p24"/>
            <p:cNvCxnSpPr>
              <a:stCxn id="555" idx="5"/>
              <a:endCxn id="559" idx="1"/>
            </p:cNvCxnSpPr>
            <p:nvPr/>
          </p:nvCxnSpPr>
          <p:spPr>
            <a:xfrm>
              <a:off x="9063351" y="2841235"/>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64" name="Google Shape;564;p24"/>
            <p:cNvCxnSpPr>
              <a:stCxn id="557" idx="6"/>
              <a:endCxn id="559" idx="2"/>
            </p:cNvCxnSpPr>
            <p:nvPr/>
          </p:nvCxnSpPr>
          <p:spPr>
            <a:xfrm>
              <a:off x="8676465" y="303607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65" name="Google Shape;565;p24"/>
            <p:cNvCxnSpPr>
              <a:stCxn id="556" idx="4"/>
              <a:endCxn id="557" idx="0"/>
            </p:cNvCxnSpPr>
            <p:nvPr/>
          </p:nvCxnSpPr>
          <p:spPr>
            <a:xfrm>
              <a:off x="8604165" y="2482781"/>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66" name="Google Shape;566;p24"/>
            <p:cNvCxnSpPr>
              <a:stCxn id="556" idx="6"/>
              <a:endCxn id="558" idx="2"/>
            </p:cNvCxnSpPr>
            <p:nvPr/>
          </p:nvCxnSpPr>
          <p:spPr>
            <a:xfrm>
              <a:off x="8676465" y="2410481"/>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67" name="Google Shape;567;p24"/>
            <p:cNvCxnSpPr>
              <a:stCxn id="559" idx="0"/>
              <a:endCxn id="558" idx="4"/>
            </p:cNvCxnSpPr>
            <p:nvPr/>
          </p:nvCxnSpPr>
          <p:spPr>
            <a:xfrm rot="10800000">
              <a:off x="9257583" y="2487370"/>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68" name="Google Shape;568;p24"/>
            <p:cNvSpPr/>
            <p:nvPr/>
          </p:nvSpPr>
          <p:spPr>
            <a:xfrm>
              <a:off x="9382457" y="251323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69" name="Google Shape;569;p24"/>
            <p:cNvSpPr/>
            <p:nvPr/>
          </p:nvSpPr>
          <p:spPr>
            <a:xfrm>
              <a:off x="9838407" y="2348874"/>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24"/>
            <p:cNvSpPr/>
            <p:nvPr/>
          </p:nvSpPr>
          <p:spPr>
            <a:xfrm>
              <a:off x="9841553" y="296993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71" name="Google Shape;571;p24"/>
            <p:cNvCxnSpPr>
              <a:endCxn id="568" idx="1"/>
            </p:cNvCxnSpPr>
            <p:nvPr/>
          </p:nvCxnSpPr>
          <p:spPr>
            <a:xfrm>
              <a:off x="9308391" y="246767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72" name="Google Shape;572;p24"/>
            <p:cNvCxnSpPr>
              <a:stCxn id="569" idx="3"/>
              <a:endCxn id="568" idx="7"/>
            </p:cNvCxnSpPr>
            <p:nvPr/>
          </p:nvCxnSpPr>
          <p:spPr>
            <a:xfrm flipH="1">
              <a:off x="9716483" y="2472298"/>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73" name="Google Shape;573;p24"/>
            <p:cNvCxnSpPr>
              <a:endCxn id="568" idx="3"/>
            </p:cNvCxnSpPr>
            <p:nvPr/>
          </p:nvCxnSpPr>
          <p:spPr>
            <a:xfrm flipH="1" rot="10800000">
              <a:off x="9308391" y="2847402"/>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74" name="Google Shape;574;p24"/>
            <p:cNvCxnSpPr>
              <a:stCxn id="568" idx="5"/>
              <a:endCxn id="570" idx="1"/>
            </p:cNvCxnSpPr>
            <p:nvPr/>
          </p:nvCxnSpPr>
          <p:spPr>
            <a:xfrm>
              <a:off x="9716623" y="284740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75" name="Google Shape;575;p24"/>
            <p:cNvCxnSpPr>
              <a:endCxn id="570" idx="2"/>
            </p:cNvCxnSpPr>
            <p:nvPr/>
          </p:nvCxnSpPr>
          <p:spPr>
            <a:xfrm>
              <a:off x="9329753" y="3042238"/>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76" name="Google Shape;576;p24"/>
            <p:cNvCxnSpPr>
              <a:endCxn id="569" idx="2"/>
            </p:cNvCxnSpPr>
            <p:nvPr/>
          </p:nvCxnSpPr>
          <p:spPr>
            <a:xfrm>
              <a:off x="9329607" y="2416674"/>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77" name="Google Shape;577;p24"/>
            <p:cNvCxnSpPr>
              <a:stCxn id="570" idx="0"/>
              <a:endCxn id="569" idx="4"/>
            </p:cNvCxnSpPr>
            <p:nvPr/>
          </p:nvCxnSpPr>
          <p:spPr>
            <a:xfrm rot="10800000">
              <a:off x="9910853" y="2493538"/>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78" name="Google Shape;578;p24"/>
            <p:cNvSpPr/>
            <p:nvPr/>
          </p:nvSpPr>
          <p:spPr>
            <a:xfrm>
              <a:off x="10035727" y="2514305"/>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79" name="Google Shape;579;p24"/>
            <p:cNvSpPr/>
            <p:nvPr/>
          </p:nvSpPr>
          <p:spPr>
            <a:xfrm>
              <a:off x="10491677" y="2349943"/>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24"/>
            <p:cNvSpPr/>
            <p:nvPr/>
          </p:nvSpPr>
          <p:spPr>
            <a:xfrm>
              <a:off x="10494825" y="2971007"/>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81" name="Google Shape;581;p24"/>
            <p:cNvCxnSpPr>
              <a:endCxn id="578" idx="1"/>
            </p:cNvCxnSpPr>
            <p:nvPr/>
          </p:nvCxnSpPr>
          <p:spPr>
            <a:xfrm>
              <a:off x="9961661" y="2468739"/>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82" name="Google Shape;582;p24"/>
            <p:cNvCxnSpPr>
              <a:stCxn id="579" idx="3"/>
              <a:endCxn id="578" idx="7"/>
            </p:cNvCxnSpPr>
            <p:nvPr/>
          </p:nvCxnSpPr>
          <p:spPr>
            <a:xfrm flipH="1">
              <a:off x="10369753" y="247336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83" name="Google Shape;583;p24"/>
            <p:cNvCxnSpPr>
              <a:endCxn id="578" idx="3"/>
            </p:cNvCxnSpPr>
            <p:nvPr/>
          </p:nvCxnSpPr>
          <p:spPr>
            <a:xfrm flipH="1" rot="10800000">
              <a:off x="9961661" y="2848471"/>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84" name="Google Shape;584;p24"/>
            <p:cNvCxnSpPr>
              <a:stCxn id="578" idx="5"/>
              <a:endCxn id="580" idx="1"/>
            </p:cNvCxnSpPr>
            <p:nvPr/>
          </p:nvCxnSpPr>
          <p:spPr>
            <a:xfrm>
              <a:off x="10369893" y="2848471"/>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85" name="Google Shape;585;p24"/>
            <p:cNvCxnSpPr>
              <a:endCxn id="580" idx="2"/>
            </p:cNvCxnSpPr>
            <p:nvPr/>
          </p:nvCxnSpPr>
          <p:spPr>
            <a:xfrm>
              <a:off x="9983025" y="3043307"/>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86" name="Google Shape;586;p24"/>
            <p:cNvCxnSpPr>
              <a:endCxn id="579" idx="2"/>
            </p:cNvCxnSpPr>
            <p:nvPr/>
          </p:nvCxnSpPr>
          <p:spPr>
            <a:xfrm>
              <a:off x="9982877" y="2417743"/>
              <a:ext cx="508800" cy="45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87" name="Google Shape;587;p24"/>
            <p:cNvCxnSpPr>
              <a:stCxn id="580" idx="0"/>
              <a:endCxn id="579" idx="4"/>
            </p:cNvCxnSpPr>
            <p:nvPr/>
          </p:nvCxnSpPr>
          <p:spPr>
            <a:xfrm rot="10800000">
              <a:off x="10564125" y="2494607"/>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88" name="Google Shape;588;p24"/>
            <p:cNvSpPr/>
            <p:nvPr/>
          </p:nvSpPr>
          <p:spPr>
            <a:xfrm>
              <a:off x="8726039" y="313463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89" name="Google Shape;589;p24"/>
            <p:cNvSpPr/>
            <p:nvPr/>
          </p:nvSpPr>
          <p:spPr>
            <a:xfrm>
              <a:off x="8528719" y="359134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24"/>
            <p:cNvSpPr/>
            <p:nvPr/>
          </p:nvSpPr>
          <p:spPr>
            <a:xfrm>
              <a:off x="9185135" y="359134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591" name="Google Shape;591;p24"/>
            <p:cNvCxnSpPr>
              <a:endCxn id="588" idx="1"/>
            </p:cNvCxnSpPr>
            <p:nvPr/>
          </p:nvCxnSpPr>
          <p:spPr>
            <a:xfrm>
              <a:off x="8651973" y="308907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592" name="Google Shape;592;p24"/>
            <p:cNvCxnSpPr>
              <a:endCxn id="588" idx="7"/>
            </p:cNvCxnSpPr>
            <p:nvPr/>
          </p:nvCxnSpPr>
          <p:spPr>
            <a:xfrm flipH="1">
              <a:off x="9060205" y="309357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593" name="Google Shape;593;p24"/>
            <p:cNvCxnSpPr>
              <a:stCxn id="589" idx="7"/>
              <a:endCxn id="588" idx="3"/>
            </p:cNvCxnSpPr>
            <p:nvPr/>
          </p:nvCxnSpPr>
          <p:spPr>
            <a:xfrm flipH="1" rot="10800000">
              <a:off x="8652143" y="346881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594" name="Google Shape;594;p24"/>
            <p:cNvCxnSpPr>
              <a:stCxn id="588" idx="5"/>
              <a:endCxn id="590" idx="1"/>
            </p:cNvCxnSpPr>
            <p:nvPr/>
          </p:nvCxnSpPr>
          <p:spPr>
            <a:xfrm>
              <a:off x="9060205" y="346880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95" name="Google Shape;595;p24"/>
            <p:cNvCxnSpPr>
              <a:stCxn id="589" idx="6"/>
              <a:endCxn id="590" idx="2"/>
            </p:cNvCxnSpPr>
            <p:nvPr/>
          </p:nvCxnSpPr>
          <p:spPr>
            <a:xfrm>
              <a:off x="8673319" y="366364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596" name="Google Shape;596;p24"/>
            <p:cNvCxnSpPr>
              <a:endCxn id="589" idx="0"/>
            </p:cNvCxnSpPr>
            <p:nvPr/>
          </p:nvCxnSpPr>
          <p:spPr>
            <a:xfrm>
              <a:off x="8601019" y="3110440"/>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597" name="Google Shape;597;p24"/>
            <p:cNvCxnSpPr>
              <a:stCxn id="590" idx="0"/>
            </p:cNvCxnSpPr>
            <p:nvPr/>
          </p:nvCxnSpPr>
          <p:spPr>
            <a:xfrm rot="10800000">
              <a:off x="9254435" y="3114940"/>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598" name="Google Shape;598;p24"/>
            <p:cNvSpPr/>
            <p:nvPr/>
          </p:nvSpPr>
          <p:spPr>
            <a:xfrm>
              <a:off x="9379309" y="3140803"/>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599" name="Google Shape;599;p24"/>
            <p:cNvSpPr/>
            <p:nvPr/>
          </p:nvSpPr>
          <p:spPr>
            <a:xfrm>
              <a:off x="9838407" y="3597506"/>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00" name="Google Shape;600;p24"/>
            <p:cNvCxnSpPr>
              <a:endCxn id="598" idx="1"/>
            </p:cNvCxnSpPr>
            <p:nvPr/>
          </p:nvCxnSpPr>
          <p:spPr>
            <a:xfrm>
              <a:off x="9305243" y="3095237"/>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01" name="Google Shape;601;p24"/>
            <p:cNvCxnSpPr>
              <a:endCxn id="598" idx="7"/>
            </p:cNvCxnSpPr>
            <p:nvPr/>
          </p:nvCxnSpPr>
          <p:spPr>
            <a:xfrm flipH="1">
              <a:off x="9713475" y="309973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02" name="Google Shape;602;p24"/>
            <p:cNvCxnSpPr>
              <a:endCxn id="598" idx="3"/>
            </p:cNvCxnSpPr>
            <p:nvPr/>
          </p:nvCxnSpPr>
          <p:spPr>
            <a:xfrm flipH="1" rot="10800000">
              <a:off x="9305243" y="3474969"/>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03" name="Google Shape;603;p24"/>
            <p:cNvCxnSpPr>
              <a:stCxn id="598" idx="5"/>
              <a:endCxn id="599" idx="1"/>
            </p:cNvCxnSpPr>
            <p:nvPr/>
          </p:nvCxnSpPr>
          <p:spPr>
            <a:xfrm>
              <a:off x="9713475" y="3474969"/>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04" name="Google Shape;604;p24"/>
            <p:cNvCxnSpPr>
              <a:endCxn id="599" idx="2"/>
            </p:cNvCxnSpPr>
            <p:nvPr/>
          </p:nvCxnSpPr>
          <p:spPr>
            <a:xfrm>
              <a:off x="9326607" y="3669806"/>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05" name="Google Shape;605;p24"/>
            <p:cNvCxnSpPr>
              <a:stCxn id="599" idx="0"/>
            </p:cNvCxnSpPr>
            <p:nvPr/>
          </p:nvCxnSpPr>
          <p:spPr>
            <a:xfrm rot="10800000">
              <a:off x="9907707" y="3121106"/>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606" name="Google Shape;606;p24"/>
            <p:cNvSpPr/>
            <p:nvPr/>
          </p:nvSpPr>
          <p:spPr>
            <a:xfrm>
              <a:off x="10032581" y="3141873"/>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607" name="Google Shape;607;p24"/>
            <p:cNvSpPr/>
            <p:nvPr/>
          </p:nvSpPr>
          <p:spPr>
            <a:xfrm>
              <a:off x="10491677" y="3598574"/>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08" name="Google Shape;608;p24"/>
            <p:cNvCxnSpPr>
              <a:endCxn id="606" idx="1"/>
            </p:cNvCxnSpPr>
            <p:nvPr/>
          </p:nvCxnSpPr>
          <p:spPr>
            <a:xfrm>
              <a:off x="9958515" y="3096307"/>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09" name="Google Shape;609;p24"/>
            <p:cNvCxnSpPr>
              <a:endCxn id="606" idx="7"/>
            </p:cNvCxnSpPr>
            <p:nvPr/>
          </p:nvCxnSpPr>
          <p:spPr>
            <a:xfrm flipH="1">
              <a:off x="10366747" y="3100807"/>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10" name="Google Shape;610;p24"/>
            <p:cNvCxnSpPr>
              <a:endCxn id="606" idx="3"/>
            </p:cNvCxnSpPr>
            <p:nvPr/>
          </p:nvCxnSpPr>
          <p:spPr>
            <a:xfrm flipH="1" rot="10800000">
              <a:off x="9958515" y="3476039"/>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11" name="Google Shape;611;p24"/>
            <p:cNvCxnSpPr>
              <a:stCxn id="606" idx="5"/>
              <a:endCxn id="607" idx="1"/>
            </p:cNvCxnSpPr>
            <p:nvPr/>
          </p:nvCxnSpPr>
          <p:spPr>
            <a:xfrm>
              <a:off x="10366747" y="3476039"/>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12" name="Google Shape;612;p24"/>
            <p:cNvCxnSpPr>
              <a:endCxn id="607" idx="2"/>
            </p:cNvCxnSpPr>
            <p:nvPr/>
          </p:nvCxnSpPr>
          <p:spPr>
            <a:xfrm>
              <a:off x="9979877" y="3670874"/>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13" name="Google Shape;613;p24"/>
            <p:cNvCxnSpPr>
              <a:stCxn id="607" idx="0"/>
            </p:cNvCxnSpPr>
            <p:nvPr/>
          </p:nvCxnSpPr>
          <p:spPr>
            <a:xfrm rot="10800000">
              <a:off x="10560977" y="3122174"/>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614" name="Google Shape;614;p24"/>
            <p:cNvSpPr/>
            <p:nvPr/>
          </p:nvSpPr>
          <p:spPr>
            <a:xfrm>
              <a:off x="8722891" y="3764511"/>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615" name="Google Shape;615;p24"/>
            <p:cNvSpPr/>
            <p:nvPr/>
          </p:nvSpPr>
          <p:spPr>
            <a:xfrm>
              <a:off x="8525571" y="4221212"/>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24"/>
            <p:cNvSpPr/>
            <p:nvPr/>
          </p:nvSpPr>
          <p:spPr>
            <a:xfrm>
              <a:off x="9181989" y="4221212"/>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17" name="Google Shape;617;p24"/>
            <p:cNvCxnSpPr>
              <a:endCxn id="614" idx="1"/>
            </p:cNvCxnSpPr>
            <p:nvPr/>
          </p:nvCxnSpPr>
          <p:spPr>
            <a:xfrm>
              <a:off x="8648825" y="3718945"/>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18" name="Google Shape;618;p24"/>
            <p:cNvCxnSpPr>
              <a:endCxn id="614" idx="7"/>
            </p:cNvCxnSpPr>
            <p:nvPr/>
          </p:nvCxnSpPr>
          <p:spPr>
            <a:xfrm flipH="1">
              <a:off x="9057057" y="3723445"/>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19" name="Google Shape;619;p24"/>
            <p:cNvCxnSpPr>
              <a:stCxn id="615" idx="7"/>
              <a:endCxn id="614" idx="3"/>
            </p:cNvCxnSpPr>
            <p:nvPr/>
          </p:nvCxnSpPr>
          <p:spPr>
            <a:xfrm flipH="1" rot="10800000">
              <a:off x="8648995" y="4098688"/>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20" name="Google Shape;620;p24"/>
            <p:cNvCxnSpPr>
              <a:stCxn id="614" idx="5"/>
              <a:endCxn id="616" idx="1"/>
            </p:cNvCxnSpPr>
            <p:nvPr/>
          </p:nvCxnSpPr>
          <p:spPr>
            <a:xfrm>
              <a:off x="9057057" y="4098677"/>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21" name="Google Shape;621;p24"/>
            <p:cNvCxnSpPr>
              <a:stCxn id="615" idx="6"/>
              <a:endCxn id="616" idx="2"/>
            </p:cNvCxnSpPr>
            <p:nvPr/>
          </p:nvCxnSpPr>
          <p:spPr>
            <a:xfrm>
              <a:off x="8670171" y="4293512"/>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22" name="Google Shape;622;p24"/>
            <p:cNvCxnSpPr>
              <a:endCxn id="615" idx="0"/>
            </p:cNvCxnSpPr>
            <p:nvPr/>
          </p:nvCxnSpPr>
          <p:spPr>
            <a:xfrm>
              <a:off x="8597871" y="3740312"/>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23" name="Google Shape;623;p24"/>
            <p:cNvCxnSpPr>
              <a:stCxn id="616" idx="0"/>
            </p:cNvCxnSpPr>
            <p:nvPr/>
          </p:nvCxnSpPr>
          <p:spPr>
            <a:xfrm rot="10800000">
              <a:off x="9251289" y="3744812"/>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624" name="Google Shape;624;p24"/>
            <p:cNvSpPr/>
            <p:nvPr/>
          </p:nvSpPr>
          <p:spPr>
            <a:xfrm>
              <a:off x="9376163" y="377067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625" name="Google Shape;625;p24"/>
            <p:cNvSpPr/>
            <p:nvPr/>
          </p:nvSpPr>
          <p:spPr>
            <a:xfrm>
              <a:off x="9835259" y="422737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26" name="Google Shape;626;p24"/>
            <p:cNvCxnSpPr>
              <a:endCxn id="624" idx="1"/>
            </p:cNvCxnSpPr>
            <p:nvPr/>
          </p:nvCxnSpPr>
          <p:spPr>
            <a:xfrm>
              <a:off x="9302097" y="372511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27" name="Google Shape;627;p24"/>
            <p:cNvCxnSpPr>
              <a:endCxn id="624" idx="7"/>
            </p:cNvCxnSpPr>
            <p:nvPr/>
          </p:nvCxnSpPr>
          <p:spPr>
            <a:xfrm flipH="1">
              <a:off x="9710329" y="372961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28" name="Google Shape;628;p24"/>
            <p:cNvCxnSpPr>
              <a:endCxn id="624" idx="3"/>
            </p:cNvCxnSpPr>
            <p:nvPr/>
          </p:nvCxnSpPr>
          <p:spPr>
            <a:xfrm flipH="1" rot="10800000">
              <a:off x="9302097" y="4104842"/>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29" name="Google Shape;629;p24"/>
            <p:cNvCxnSpPr>
              <a:stCxn id="624" idx="5"/>
              <a:endCxn id="625" idx="1"/>
            </p:cNvCxnSpPr>
            <p:nvPr/>
          </p:nvCxnSpPr>
          <p:spPr>
            <a:xfrm>
              <a:off x="9710329" y="410484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30" name="Google Shape;630;p24"/>
            <p:cNvCxnSpPr>
              <a:endCxn id="625" idx="2"/>
            </p:cNvCxnSpPr>
            <p:nvPr/>
          </p:nvCxnSpPr>
          <p:spPr>
            <a:xfrm>
              <a:off x="9323459" y="4299678"/>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31" name="Google Shape;631;p24"/>
            <p:cNvCxnSpPr>
              <a:stCxn id="625" idx="0"/>
            </p:cNvCxnSpPr>
            <p:nvPr/>
          </p:nvCxnSpPr>
          <p:spPr>
            <a:xfrm rot="10800000">
              <a:off x="9904559" y="3750978"/>
              <a:ext cx="3000" cy="476400"/>
            </a:xfrm>
            <a:prstGeom prst="straightConnector1">
              <a:avLst/>
            </a:prstGeom>
            <a:noFill/>
            <a:ln cap="flat" cmpd="sng" w="12700">
              <a:solidFill>
                <a:srgbClr val="7F7F7F"/>
              </a:solidFill>
              <a:prstDash val="solid"/>
              <a:miter lim="800000"/>
              <a:headEnd len="sm" w="sm" type="triangle"/>
              <a:tailEnd len="sm" w="sm" type="triangle"/>
            </a:ln>
          </p:spPr>
        </p:cxnSp>
        <p:sp>
          <p:nvSpPr>
            <p:cNvPr id="632" name="Google Shape;632;p24"/>
            <p:cNvSpPr/>
            <p:nvPr/>
          </p:nvSpPr>
          <p:spPr>
            <a:xfrm>
              <a:off x="10029433" y="3771745"/>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633" name="Google Shape;633;p24"/>
            <p:cNvSpPr/>
            <p:nvPr/>
          </p:nvSpPr>
          <p:spPr>
            <a:xfrm>
              <a:off x="10488530" y="4228448"/>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34" name="Google Shape;634;p24"/>
            <p:cNvCxnSpPr>
              <a:endCxn id="632" idx="1"/>
            </p:cNvCxnSpPr>
            <p:nvPr/>
          </p:nvCxnSpPr>
          <p:spPr>
            <a:xfrm>
              <a:off x="9955367" y="3726179"/>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35" name="Google Shape;635;p24"/>
            <p:cNvCxnSpPr>
              <a:endCxn id="632" idx="7"/>
            </p:cNvCxnSpPr>
            <p:nvPr/>
          </p:nvCxnSpPr>
          <p:spPr>
            <a:xfrm flipH="1">
              <a:off x="10363599" y="3730679"/>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36" name="Google Shape;636;p24"/>
            <p:cNvCxnSpPr>
              <a:endCxn id="632" idx="3"/>
            </p:cNvCxnSpPr>
            <p:nvPr/>
          </p:nvCxnSpPr>
          <p:spPr>
            <a:xfrm flipH="1" rot="10800000">
              <a:off x="9955367" y="4105911"/>
              <a:ext cx="1314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37" name="Google Shape;637;p24"/>
            <p:cNvCxnSpPr>
              <a:stCxn id="632" idx="5"/>
              <a:endCxn id="633" idx="1"/>
            </p:cNvCxnSpPr>
            <p:nvPr/>
          </p:nvCxnSpPr>
          <p:spPr>
            <a:xfrm>
              <a:off x="10363599" y="4105911"/>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38" name="Google Shape;638;p24"/>
            <p:cNvCxnSpPr>
              <a:endCxn id="633" idx="2"/>
            </p:cNvCxnSpPr>
            <p:nvPr/>
          </p:nvCxnSpPr>
          <p:spPr>
            <a:xfrm>
              <a:off x="9976730" y="4300748"/>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39" name="Google Shape;639;p24"/>
            <p:cNvCxnSpPr>
              <a:stCxn id="633" idx="0"/>
            </p:cNvCxnSpPr>
            <p:nvPr/>
          </p:nvCxnSpPr>
          <p:spPr>
            <a:xfrm rot="10800000">
              <a:off x="10557830" y="3752048"/>
              <a:ext cx="3000" cy="476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40" name="Google Shape;640;p24"/>
            <p:cNvCxnSpPr/>
            <p:nvPr/>
          </p:nvCxnSpPr>
          <p:spPr>
            <a:xfrm>
              <a:off x="10557658" y="4378167"/>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641" name="Google Shape;641;p24"/>
            <p:cNvCxnSpPr/>
            <p:nvPr/>
          </p:nvCxnSpPr>
          <p:spPr>
            <a:xfrm>
              <a:off x="9910679" y="4366514"/>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642" name="Google Shape;642;p24"/>
            <p:cNvCxnSpPr/>
            <p:nvPr/>
          </p:nvCxnSpPr>
          <p:spPr>
            <a:xfrm>
              <a:off x="9252689" y="4370930"/>
              <a:ext cx="0" cy="193200"/>
            </a:xfrm>
            <a:prstGeom prst="straightConnector1">
              <a:avLst/>
            </a:prstGeom>
            <a:noFill/>
            <a:ln cap="flat" cmpd="sng" w="12700">
              <a:solidFill>
                <a:srgbClr val="7F7F7F"/>
              </a:solidFill>
              <a:prstDash val="solid"/>
              <a:miter lim="800000"/>
              <a:headEnd len="sm" w="sm" type="none"/>
              <a:tailEnd len="sm" w="sm" type="triangle"/>
            </a:ln>
          </p:spPr>
        </p:cxnSp>
        <p:cxnSp>
          <p:nvCxnSpPr>
            <p:cNvPr id="643" name="Google Shape;643;p24"/>
            <p:cNvCxnSpPr/>
            <p:nvPr/>
          </p:nvCxnSpPr>
          <p:spPr>
            <a:xfrm>
              <a:off x="8602653" y="4367583"/>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644" name="Google Shape;644;p24"/>
            <p:cNvSpPr/>
            <p:nvPr/>
          </p:nvSpPr>
          <p:spPr>
            <a:xfrm>
              <a:off x="7843283" y="4563218"/>
              <a:ext cx="2766300" cy="2133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45" name="Google Shape;645;p24"/>
            <p:cNvCxnSpPr/>
            <p:nvPr/>
          </p:nvCxnSpPr>
          <p:spPr>
            <a:xfrm>
              <a:off x="7937027" y="2156872"/>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646" name="Google Shape;646;p24"/>
            <p:cNvSpPr/>
            <p:nvPr/>
          </p:nvSpPr>
          <p:spPr>
            <a:xfrm>
              <a:off x="8063559" y="2507069"/>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647" name="Google Shape;647;p24"/>
            <p:cNvSpPr/>
            <p:nvPr/>
          </p:nvSpPr>
          <p:spPr>
            <a:xfrm>
              <a:off x="7866239" y="2338181"/>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24"/>
            <p:cNvSpPr/>
            <p:nvPr/>
          </p:nvSpPr>
          <p:spPr>
            <a:xfrm>
              <a:off x="7866239" y="296377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49" name="Google Shape;649;p24"/>
            <p:cNvCxnSpPr>
              <a:stCxn id="647" idx="5"/>
              <a:endCxn id="646" idx="1"/>
            </p:cNvCxnSpPr>
            <p:nvPr/>
          </p:nvCxnSpPr>
          <p:spPr>
            <a:xfrm>
              <a:off x="7989663" y="2461605"/>
              <a:ext cx="1311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50" name="Google Shape;650;p24"/>
            <p:cNvCxnSpPr>
              <a:endCxn id="646" idx="7"/>
            </p:cNvCxnSpPr>
            <p:nvPr/>
          </p:nvCxnSpPr>
          <p:spPr>
            <a:xfrm flipH="1">
              <a:off x="8397725" y="2466003"/>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51" name="Google Shape;651;p24"/>
            <p:cNvCxnSpPr>
              <a:stCxn id="648" idx="7"/>
              <a:endCxn id="646" idx="3"/>
            </p:cNvCxnSpPr>
            <p:nvPr/>
          </p:nvCxnSpPr>
          <p:spPr>
            <a:xfrm flipH="1" rot="10800000">
              <a:off x="7989663" y="284124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52" name="Google Shape;652;p24"/>
            <p:cNvCxnSpPr>
              <a:stCxn id="646" idx="5"/>
            </p:cNvCxnSpPr>
            <p:nvPr/>
          </p:nvCxnSpPr>
          <p:spPr>
            <a:xfrm>
              <a:off x="8397725" y="2841235"/>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53" name="Google Shape;653;p24"/>
            <p:cNvCxnSpPr>
              <a:stCxn id="648" idx="6"/>
            </p:cNvCxnSpPr>
            <p:nvPr/>
          </p:nvCxnSpPr>
          <p:spPr>
            <a:xfrm>
              <a:off x="8010839" y="303607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54" name="Google Shape;654;p24"/>
            <p:cNvCxnSpPr>
              <a:stCxn id="647" idx="4"/>
              <a:endCxn id="648" idx="0"/>
            </p:cNvCxnSpPr>
            <p:nvPr/>
          </p:nvCxnSpPr>
          <p:spPr>
            <a:xfrm>
              <a:off x="7938539" y="2482781"/>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55" name="Google Shape;655;p24"/>
            <p:cNvCxnSpPr>
              <a:stCxn id="647" idx="6"/>
            </p:cNvCxnSpPr>
            <p:nvPr/>
          </p:nvCxnSpPr>
          <p:spPr>
            <a:xfrm>
              <a:off x="8010839" y="2410481"/>
              <a:ext cx="508800" cy="4500"/>
            </a:xfrm>
            <a:prstGeom prst="straightConnector1">
              <a:avLst/>
            </a:prstGeom>
            <a:noFill/>
            <a:ln cap="flat" cmpd="sng" w="12700">
              <a:solidFill>
                <a:srgbClr val="7F7F7F"/>
              </a:solidFill>
              <a:prstDash val="solid"/>
              <a:miter lim="800000"/>
              <a:headEnd len="sm" w="sm" type="triangle"/>
              <a:tailEnd len="sm" w="sm" type="triangle"/>
            </a:ln>
          </p:spPr>
        </p:cxnSp>
        <p:sp>
          <p:nvSpPr>
            <p:cNvPr id="656" name="Google Shape;656;p24"/>
            <p:cNvSpPr/>
            <p:nvPr/>
          </p:nvSpPr>
          <p:spPr>
            <a:xfrm>
              <a:off x="8060412" y="3134636"/>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a:p>
          </p:txBody>
        </p:sp>
        <p:sp>
          <p:nvSpPr>
            <p:cNvPr id="657" name="Google Shape;657;p24"/>
            <p:cNvSpPr/>
            <p:nvPr/>
          </p:nvSpPr>
          <p:spPr>
            <a:xfrm>
              <a:off x="7863093" y="3591340"/>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58" name="Google Shape;658;p24"/>
            <p:cNvCxnSpPr>
              <a:endCxn id="656" idx="1"/>
            </p:cNvCxnSpPr>
            <p:nvPr/>
          </p:nvCxnSpPr>
          <p:spPr>
            <a:xfrm>
              <a:off x="7986346" y="3089070"/>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59" name="Google Shape;659;p24"/>
            <p:cNvCxnSpPr>
              <a:endCxn id="656" idx="7"/>
            </p:cNvCxnSpPr>
            <p:nvPr/>
          </p:nvCxnSpPr>
          <p:spPr>
            <a:xfrm flipH="1">
              <a:off x="8394578" y="3093570"/>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60" name="Google Shape;660;p24"/>
            <p:cNvCxnSpPr>
              <a:stCxn id="657" idx="7"/>
              <a:endCxn id="656" idx="3"/>
            </p:cNvCxnSpPr>
            <p:nvPr/>
          </p:nvCxnSpPr>
          <p:spPr>
            <a:xfrm flipH="1" rot="10800000">
              <a:off x="7986517" y="3468816"/>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61" name="Google Shape;661;p24"/>
            <p:cNvCxnSpPr>
              <a:stCxn id="656" idx="5"/>
            </p:cNvCxnSpPr>
            <p:nvPr/>
          </p:nvCxnSpPr>
          <p:spPr>
            <a:xfrm>
              <a:off x="8394578" y="3468802"/>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62" name="Google Shape;662;p24"/>
            <p:cNvCxnSpPr>
              <a:stCxn id="657" idx="6"/>
            </p:cNvCxnSpPr>
            <p:nvPr/>
          </p:nvCxnSpPr>
          <p:spPr>
            <a:xfrm>
              <a:off x="8007693" y="3663640"/>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63" name="Google Shape;663;p24"/>
            <p:cNvCxnSpPr>
              <a:endCxn id="657" idx="0"/>
            </p:cNvCxnSpPr>
            <p:nvPr/>
          </p:nvCxnSpPr>
          <p:spPr>
            <a:xfrm>
              <a:off x="7935393" y="3110440"/>
              <a:ext cx="0" cy="480900"/>
            </a:xfrm>
            <a:prstGeom prst="straightConnector1">
              <a:avLst/>
            </a:prstGeom>
            <a:noFill/>
            <a:ln cap="flat" cmpd="sng" w="12700">
              <a:solidFill>
                <a:srgbClr val="7F7F7F"/>
              </a:solidFill>
              <a:prstDash val="solid"/>
              <a:miter lim="800000"/>
              <a:headEnd len="sm" w="sm" type="triangle"/>
              <a:tailEnd len="sm" w="sm" type="triangle"/>
            </a:ln>
          </p:spPr>
        </p:cxnSp>
        <p:sp>
          <p:nvSpPr>
            <p:cNvPr id="664" name="Google Shape;664;p24"/>
            <p:cNvSpPr/>
            <p:nvPr/>
          </p:nvSpPr>
          <p:spPr>
            <a:xfrm>
              <a:off x="8057265" y="3764511"/>
              <a:ext cx="391500" cy="3915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665" name="Google Shape;665;p24"/>
            <p:cNvSpPr/>
            <p:nvPr/>
          </p:nvSpPr>
          <p:spPr>
            <a:xfrm>
              <a:off x="7859945" y="4221212"/>
              <a:ext cx="144600" cy="1446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66" name="Google Shape;666;p24"/>
            <p:cNvCxnSpPr>
              <a:endCxn id="664" idx="1"/>
            </p:cNvCxnSpPr>
            <p:nvPr/>
          </p:nvCxnSpPr>
          <p:spPr>
            <a:xfrm>
              <a:off x="7983199" y="3718945"/>
              <a:ext cx="131400" cy="102900"/>
            </a:xfrm>
            <a:prstGeom prst="straightConnector1">
              <a:avLst/>
            </a:prstGeom>
            <a:noFill/>
            <a:ln cap="flat" cmpd="sng" w="12700">
              <a:solidFill>
                <a:srgbClr val="7F7F7F"/>
              </a:solidFill>
              <a:prstDash val="solid"/>
              <a:miter lim="800000"/>
              <a:headEnd len="sm" w="sm" type="none"/>
              <a:tailEnd len="sm" w="sm" type="triangle"/>
            </a:ln>
          </p:spPr>
        </p:cxnSp>
        <p:cxnSp>
          <p:nvCxnSpPr>
            <p:cNvPr id="667" name="Google Shape;667;p24"/>
            <p:cNvCxnSpPr>
              <a:endCxn id="664" idx="7"/>
            </p:cNvCxnSpPr>
            <p:nvPr/>
          </p:nvCxnSpPr>
          <p:spPr>
            <a:xfrm flipH="1">
              <a:off x="8391431" y="3723445"/>
              <a:ext cx="143100" cy="98400"/>
            </a:xfrm>
            <a:prstGeom prst="straightConnector1">
              <a:avLst/>
            </a:prstGeom>
            <a:noFill/>
            <a:ln cap="flat" cmpd="sng" w="12700">
              <a:solidFill>
                <a:srgbClr val="7F7F7F"/>
              </a:solidFill>
              <a:prstDash val="solid"/>
              <a:miter lim="800000"/>
              <a:headEnd len="sm" w="sm" type="none"/>
              <a:tailEnd len="sm" w="sm" type="triangle"/>
            </a:ln>
          </p:spPr>
        </p:cxnSp>
        <p:cxnSp>
          <p:nvCxnSpPr>
            <p:cNvPr id="668" name="Google Shape;668;p24"/>
            <p:cNvCxnSpPr>
              <a:stCxn id="665" idx="7"/>
              <a:endCxn id="664" idx="3"/>
            </p:cNvCxnSpPr>
            <p:nvPr/>
          </p:nvCxnSpPr>
          <p:spPr>
            <a:xfrm flipH="1" rot="10800000">
              <a:off x="7983369" y="4098688"/>
              <a:ext cx="131100" cy="143700"/>
            </a:xfrm>
            <a:prstGeom prst="straightConnector1">
              <a:avLst/>
            </a:prstGeom>
            <a:noFill/>
            <a:ln cap="flat" cmpd="sng" w="12700">
              <a:solidFill>
                <a:srgbClr val="7F7F7F"/>
              </a:solidFill>
              <a:prstDash val="solid"/>
              <a:miter lim="800000"/>
              <a:headEnd len="sm" w="sm" type="none"/>
              <a:tailEnd len="sm" w="sm" type="triangle"/>
            </a:ln>
          </p:spPr>
        </p:cxnSp>
        <p:cxnSp>
          <p:nvCxnSpPr>
            <p:cNvPr id="669" name="Google Shape;669;p24"/>
            <p:cNvCxnSpPr>
              <a:stCxn id="664" idx="5"/>
            </p:cNvCxnSpPr>
            <p:nvPr/>
          </p:nvCxnSpPr>
          <p:spPr>
            <a:xfrm>
              <a:off x="8391431" y="4098677"/>
              <a:ext cx="146100" cy="1437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70" name="Google Shape;670;p24"/>
            <p:cNvCxnSpPr>
              <a:stCxn id="665" idx="6"/>
            </p:cNvCxnSpPr>
            <p:nvPr/>
          </p:nvCxnSpPr>
          <p:spPr>
            <a:xfrm>
              <a:off x="8004545" y="4293512"/>
              <a:ext cx="5118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671" name="Google Shape;671;p24"/>
            <p:cNvCxnSpPr>
              <a:endCxn id="665" idx="0"/>
            </p:cNvCxnSpPr>
            <p:nvPr/>
          </p:nvCxnSpPr>
          <p:spPr>
            <a:xfrm>
              <a:off x="7932245" y="3740312"/>
              <a:ext cx="0" cy="480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672" name="Google Shape;672;p24"/>
            <p:cNvCxnSpPr/>
            <p:nvPr/>
          </p:nvCxnSpPr>
          <p:spPr>
            <a:xfrm>
              <a:off x="7937027" y="4367583"/>
              <a:ext cx="0" cy="193200"/>
            </a:xfrm>
            <a:prstGeom prst="straightConnector1">
              <a:avLst/>
            </a:prstGeom>
            <a:noFill/>
            <a:ln cap="flat" cmpd="sng" w="12700">
              <a:solidFill>
                <a:srgbClr val="7F7F7F"/>
              </a:solidFill>
              <a:prstDash val="solid"/>
              <a:miter lim="800000"/>
              <a:headEnd len="sm" w="sm" type="none"/>
              <a:tailEnd len="sm" w="sm" type="triangle"/>
            </a:ln>
          </p:spPr>
        </p:cxnSp>
        <p:sp>
          <p:nvSpPr>
            <p:cNvPr id="673" name="Google Shape;673;p24"/>
            <p:cNvSpPr/>
            <p:nvPr/>
          </p:nvSpPr>
          <p:spPr>
            <a:xfrm>
              <a:off x="7843281" y="1966119"/>
              <a:ext cx="2766300" cy="2133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4" name="Google Shape;674;p24"/>
            <p:cNvSpPr/>
            <p:nvPr/>
          </p:nvSpPr>
          <p:spPr>
            <a:xfrm>
              <a:off x="8635854" y="2724878"/>
              <a:ext cx="164907" cy="1059543"/>
            </a:xfrm>
            <a:custGeom>
              <a:rect b="b" l="l" r="r" t="t"/>
              <a:pathLst>
                <a:path extrusionOk="0" h="1059543" w="431130">
                  <a:moveTo>
                    <a:pt x="431130" y="0"/>
                  </a:moveTo>
                  <a:cubicBezTo>
                    <a:pt x="259377" y="160564"/>
                    <a:pt x="87625" y="321128"/>
                    <a:pt x="28358" y="468085"/>
                  </a:cubicBezTo>
                  <a:cubicBezTo>
                    <a:pt x="-30909" y="615042"/>
                    <a:pt x="11425" y="783167"/>
                    <a:pt x="75530" y="881743"/>
                  </a:cubicBezTo>
                  <a:cubicBezTo>
                    <a:pt x="139635" y="980319"/>
                    <a:pt x="336787" y="1031119"/>
                    <a:pt x="412987" y="1059543"/>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5" name="Google Shape;675;p24"/>
            <p:cNvSpPr/>
            <p:nvPr/>
          </p:nvSpPr>
          <p:spPr>
            <a:xfrm rot="789453">
              <a:off x="10316283" y="2771109"/>
              <a:ext cx="368832" cy="1078461"/>
            </a:xfrm>
            <a:custGeom>
              <a:rect b="b" l="l" r="r" t="t"/>
              <a:pathLst>
                <a:path extrusionOk="0" h="1066800" w="932855">
                  <a:moveTo>
                    <a:pt x="0" y="0"/>
                  </a:moveTo>
                  <a:cubicBezTo>
                    <a:pt x="335340" y="14816"/>
                    <a:pt x="670681" y="29633"/>
                    <a:pt x="820057" y="134257"/>
                  </a:cubicBezTo>
                  <a:cubicBezTo>
                    <a:pt x="969433" y="238881"/>
                    <a:pt x="942824" y="472319"/>
                    <a:pt x="896257" y="627743"/>
                  </a:cubicBezTo>
                  <a:cubicBezTo>
                    <a:pt x="849690" y="783167"/>
                    <a:pt x="501952" y="1005114"/>
                    <a:pt x="540657" y="1066800"/>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676" name="Google Shape;676;p24"/>
          <p:cNvSpPr txBox="1"/>
          <p:nvPr/>
        </p:nvSpPr>
        <p:spPr>
          <a:xfrm>
            <a:off x="6302652" y="3472225"/>
            <a:ext cx="31110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a:t>Add Functionality</a:t>
            </a:r>
            <a:endParaRPr/>
          </a:p>
          <a:p>
            <a:pPr indent="0" lvl="0" marL="0" rtl="0" algn="l">
              <a:spcBef>
                <a:spcPts val="0"/>
              </a:spcBef>
              <a:spcAft>
                <a:spcPts val="0"/>
              </a:spcAft>
              <a:buNone/>
            </a:pPr>
            <a:r>
              <a:rPr lang="en"/>
              <a:t>+ Generality</a:t>
            </a:r>
            <a:endParaRPr/>
          </a:p>
          <a:p>
            <a:pPr indent="0" lvl="0" marL="0" rtl="0" algn="l">
              <a:spcBef>
                <a:spcPts val="0"/>
              </a:spcBef>
              <a:spcAft>
                <a:spcPts val="0"/>
              </a:spcAft>
              <a:buNone/>
            </a:pPr>
            <a:r>
              <a:rPr lang="en"/>
              <a:t>+ Performance</a:t>
            </a:r>
            <a:endParaRPr/>
          </a:p>
          <a:p>
            <a:pPr indent="0" lvl="0" marL="0" rtl="0" algn="l">
              <a:spcBef>
                <a:spcPts val="0"/>
              </a:spcBef>
              <a:spcAft>
                <a:spcPts val="0"/>
              </a:spcAft>
              <a:buNone/>
            </a:pPr>
            <a:r>
              <a:rPr lang="en"/>
              <a:t>- More resources</a:t>
            </a:r>
            <a:endParaRPr/>
          </a:p>
        </p:txBody>
      </p:sp>
      <p:sp>
        <p:nvSpPr>
          <p:cNvPr id="677" name="Google Shape;677;p24"/>
          <p:cNvSpPr txBox="1"/>
          <p:nvPr/>
        </p:nvSpPr>
        <p:spPr>
          <a:xfrm>
            <a:off x="2897150" y="3928100"/>
            <a:ext cx="3056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Alternatively, We can modify functionality (e.g. fifo depth, operation support)</a:t>
            </a:r>
            <a:endParaRPr/>
          </a:p>
        </p:txBody>
      </p:sp>
      <p:sp>
        <p:nvSpPr>
          <p:cNvPr id="678" name="Google Shape;67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5"/>
          <p:cNvSpPr/>
          <p:nvPr/>
        </p:nvSpPr>
        <p:spPr>
          <a:xfrm>
            <a:off x="5315161" y="619975"/>
            <a:ext cx="2786700" cy="3786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400">
                <a:latin typeface="Calibri"/>
                <a:ea typeface="Calibri"/>
                <a:cs typeface="Calibri"/>
                <a:sym typeface="Calibri"/>
              </a:rPr>
              <a:t>Vector Port</a:t>
            </a:r>
            <a:endParaRPr/>
          </a:p>
        </p:txBody>
      </p:sp>
      <p:sp>
        <p:nvSpPr>
          <p:cNvPr id="684" name="Google Shape;684;p25"/>
          <p:cNvSpPr/>
          <p:nvPr/>
        </p:nvSpPr>
        <p:spPr>
          <a:xfrm>
            <a:off x="5315161" y="2744023"/>
            <a:ext cx="2786700" cy="3786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400">
                <a:latin typeface="Calibri"/>
                <a:ea typeface="Calibri"/>
                <a:cs typeface="Calibri"/>
                <a:sym typeface="Calibri"/>
              </a:rPr>
              <a:t>Vector Port</a:t>
            </a:r>
            <a:endParaRPr/>
          </a:p>
        </p:txBody>
      </p:sp>
      <p:cxnSp>
        <p:nvCxnSpPr>
          <p:cNvPr id="685" name="Google Shape;685;p25"/>
          <p:cNvCxnSpPr>
            <a:stCxn id="686" idx="5"/>
            <a:endCxn id="687" idx="1"/>
          </p:cNvCxnSpPr>
          <p:nvPr/>
        </p:nvCxnSpPr>
        <p:spPr>
          <a:xfrm>
            <a:off x="1773573" y="1881903"/>
            <a:ext cx="322800" cy="369300"/>
          </a:xfrm>
          <a:prstGeom prst="straightConnector1">
            <a:avLst/>
          </a:prstGeom>
          <a:noFill/>
          <a:ln cap="flat" cmpd="sng" w="25400">
            <a:solidFill>
              <a:srgbClr val="000000"/>
            </a:solidFill>
            <a:prstDash val="solid"/>
            <a:miter lim="800000"/>
            <a:headEnd len="sm" w="sm" type="none"/>
            <a:tailEnd len="med" w="med" type="triangle"/>
          </a:ln>
        </p:spPr>
      </p:cxnSp>
      <p:cxnSp>
        <p:nvCxnSpPr>
          <p:cNvPr id="688" name="Google Shape;688;p25"/>
          <p:cNvCxnSpPr>
            <a:endCxn id="686" idx="1"/>
          </p:cNvCxnSpPr>
          <p:nvPr/>
        </p:nvCxnSpPr>
        <p:spPr>
          <a:xfrm>
            <a:off x="908757" y="1055137"/>
            <a:ext cx="485100" cy="439200"/>
          </a:xfrm>
          <a:prstGeom prst="straightConnector1">
            <a:avLst/>
          </a:prstGeom>
          <a:noFill/>
          <a:ln cap="flat" cmpd="sng" w="25400">
            <a:solidFill>
              <a:srgbClr val="000000"/>
            </a:solidFill>
            <a:prstDash val="solid"/>
            <a:miter lim="800000"/>
            <a:headEnd len="sm" w="sm" type="none"/>
            <a:tailEnd len="med" w="med" type="triangle"/>
          </a:ln>
        </p:spPr>
      </p:cxnSp>
      <p:cxnSp>
        <p:nvCxnSpPr>
          <p:cNvPr id="689" name="Google Shape;689;p25"/>
          <p:cNvCxnSpPr>
            <a:endCxn id="686" idx="7"/>
          </p:cNvCxnSpPr>
          <p:nvPr/>
        </p:nvCxnSpPr>
        <p:spPr>
          <a:xfrm flipH="1">
            <a:off x="1773573" y="1044937"/>
            <a:ext cx="558600" cy="449400"/>
          </a:xfrm>
          <a:prstGeom prst="straightConnector1">
            <a:avLst/>
          </a:prstGeom>
          <a:noFill/>
          <a:ln cap="flat" cmpd="sng" w="25400">
            <a:solidFill>
              <a:srgbClr val="000000"/>
            </a:solidFill>
            <a:prstDash val="solid"/>
            <a:miter lim="800000"/>
            <a:headEnd len="sm" w="sm" type="none"/>
            <a:tailEnd len="med" w="med" type="triangle"/>
          </a:ln>
        </p:spPr>
      </p:cxnSp>
      <p:cxnSp>
        <p:nvCxnSpPr>
          <p:cNvPr id="690" name="Google Shape;690;p25"/>
          <p:cNvCxnSpPr>
            <a:endCxn id="687" idx="7"/>
          </p:cNvCxnSpPr>
          <p:nvPr/>
        </p:nvCxnSpPr>
        <p:spPr>
          <a:xfrm flipH="1">
            <a:off x="2476039" y="1045465"/>
            <a:ext cx="1271400" cy="1205700"/>
          </a:xfrm>
          <a:prstGeom prst="straightConnector1">
            <a:avLst/>
          </a:prstGeom>
          <a:noFill/>
          <a:ln cap="flat" cmpd="sng" w="25400">
            <a:solidFill>
              <a:srgbClr val="000000"/>
            </a:solidFill>
            <a:prstDash val="solid"/>
            <a:miter lim="800000"/>
            <a:headEnd len="sm" w="sm" type="none"/>
            <a:tailEnd len="med" w="med" type="triangle"/>
          </a:ln>
        </p:spPr>
      </p:cxnSp>
      <p:cxnSp>
        <p:nvCxnSpPr>
          <p:cNvPr id="691" name="Google Shape;691;p25"/>
          <p:cNvCxnSpPr>
            <a:stCxn id="687" idx="4"/>
          </p:cNvCxnSpPr>
          <p:nvPr/>
        </p:nvCxnSpPr>
        <p:spPr>
          <a:xfrm>
            <a:off x="2286181" y="2718998"/>
            <a:ext cx="0" cy="294000"/>
          </a:xfrm>
          <a:prstGeom prst="straightConnector1">
            <a:avLst/>
          </a:prstGeom>
          <a:noFill/>
          <a:ln cap="flat" cmpd="sng" w="25400">
            <a:solidFill>
              <a:srgbClr val="000000"/>
            </a:solidFill>
            <a:prstDash val="solid"/>
            <a:miter lim="800000"/>
            <a:headEnd len="sm" w="sm" type="none"/>
            <a:tailEnd len="med" w="med" type="triangle"/>
          </a:ln>
        </p:spPr>
      </p:cxnSp>
      <p:cxnSp>
        <p:nvCxnSpPr>
          <p:cNvPr id="692" name="Google Shape;692;p25"/>
          <p:cNvCxnSpPr>
            <a:stCxn id="693" idx="3"/>
            <a:endCxn id="694" idx="7"/>
          </p:cNvCxnSpPr>
          <p:nvPr/>
        </p:nvCxnSpPr>
        <p:spPr>
          <a:xfrm flipH="1">
            <a:off x="5358568" y="1913505"/>
            <a:ext cx="841800" cy="779700"/>
          </a:xfrm>
          <a:prstGeom prst="straightConnector1">
            <a:avLst/>
          </a:prstGeom>
          <a:noFill/>
          <a:ln cap="flat" cmpd="sng" w="9525">
            <a:solidFill>
              <a:srgbClr val="7F7F7F"/>
            </a:solidFill>
            <a:prstDash val="solid"/>
            <a:miter lim="800000"/>
            <a:headEnd len="sm" w="sm" type="none"/>
            <a:tailEnd len="sm" w="sm" type="none"/>
          </a:ln>
        </p:spPr>
      </p:cxnSp>
      <p:cxnSp>
        <p:nvCxnSpPr>
          <p:cNvPr id="695" name="Google Shape;695;p25"/>
          <p:cNvCxnSpPr>
            <a:stCxn id="696" idx="5"/>
            <a:endCxn id="697" idx="1"/>
          </p:cNvCxnSpPr>
          <p:nvPr/>
        </p:nvCxnSpPr>
        <p:spPr>
          <a:xfrm>
            <a:off x="5358668" y="1916874"/>
            <a:ext cx="841800" cy="776400"/>
          </a:xfrm>
          <a:prstGeom prst="straightConnector1">
            <a:avLst/>
          </a:prstGeom>
          <a:noFill/>
          <a:ln cap="flat" cmpd="sng" w="9525">
            <a:solidFill>
              <a:srgbClr val="7F7F7F"/>
            </a:solidFill>
            <a:prstDash val="solid"/>
            <a:miter lim="800000"/>
            <a:headEnd len="sm" w="sm" type="none"/>
            <a:tailEnd len="sm" w="sm" type="none"/>
          </a:ln>
        </p:spPr>
      </p:cxnSp>
      <p:sp>
        <p:nvSpPr>
          <p:cNvPr id="698" name="Google Shape;698;p25"/>
          <p:cNvSpPr/>
          <p:nvPr/>
        </p:nvSpPr>
        <p:spPr>
          <a:xfrm>
            <a:off x="5500368" y="2047691"/>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6" name="Google Shape;696;p25"/>
          <p:cNvSpPr/>
          <p:nvPr/>
        </p:nvSpPr>
        <p:spPr>
          <a:xfrm>
            <a:off x="5253425" y="1819568"/>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3" name="Google Shape;693;p25"/>
          <p:cNvSpPr/>
          <p:nvPr/>
        </p:nvSpPr>
        <p:spPr>
          <a:xfrm>
            <a:off x="6182311" y="1816200"/>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4" name="Google Shape;694;p25"/>
          <p:cNvSpPr/>
          <p:nvPr/>
        </p:nvSpPr>
        <p:spPr>
          <a:xfrm>
            <a:off x="5253425" y="2676488"/>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7" name="Google Shape;697;p25"/>
          <p:cNvSpPr/>
          <p:nvPr/>
        </p:nvSpPr>
        <p:spPr>
          <a:xfrm>
            <a:off x="6182311" y="2676488"/>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99" name="Google Shape;699;p25"/>
          <p:cNvCxnSpPr>
            <a:stCxn id="693" idx="4"/>
            <a:endCxn id="697" idx="0"/>
          </p:cNvCxnSpPr>
          <p:nvPr/>
        </p:nvCxnSpPr>
        <p:spPr>
          <a:xfrm>
            <a:off x="6243961" y="1930200"/>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00" name="Google Shape;700;p25"/>
          <p:cNvCxnSpPr>
            <a:stCxn id="694" idx="6"/>
            <a:endCxn id="697" idx="2"/>
          </p:cNvCxnSpPr>
          <p:nvPr/>
        </p:nvCxnSpPr>
        <p:spPr>
          <a:xfrm>
            <a:off x="5376725" y="2733488"/>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01" name="Google Shape;701;p25"/>
          <p:cNvCxnSpPr>
            <a:stCxn id="696" idx="4"/>
            <a:endCxn id="694" idx="0"/>
          </p:cNvCxnSpPr>
          <p:nvPr/>
        </p:nvCxnSpPr>
        <p:spPr>
          <a:xfrm>
            <a:off x="5315075" y="1933568"/>
            <a:ext cx="0" cy="742800"/>
          </a:xfrm>
          <a:prstGeom prst="straightConnector1">
            <a:avLst/>
          </a:prstGeom>
          <a:noFill/>
          <a:ln cap="flat" cmpd="sng" w="9525">
            <a:solidFill>
              <a:srgbClr val="7F7F7F"/>
            </a:solidFill>
            <a:prstDash val="solid"/>
            <a:miter lim="800000"/>
            <a:headEnd len="sm" w="sm" type="none"/>
            <a:tailEnd len="sm" w="sm" type="none"/>
          </a:ln>
        </p:spPr>
      </p:cxnSp>
      <p:cxnSp>
        <p:nvCxnSpPr>
          <p:cNvPr id="702" name="Google Shape;702;p25"/>
          <p:cNvCxnSpPr>
            <a:stCxn id="696" idx="6"/>
            <a:endCxn id="693" idx="2"/>
          </p:cNvCxnSpPr>
          <p:nvPr/>
        </p:nvCxnSpPr>
        <p:spPr>
          <a:xfrm flipH="1" rot="10800000">
            <a:off x="5376725" y="1873268"/>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03" name="Google Shape;703;p25"/>
          <p:cNvCxnSpPr>
            <a:stCxn id="704" idx="3"/>
            <a:endCxn id="697" idx="7"/>
          </p:cNvCxnSpPr>
          <p:nvPr/>
        </p:nvCxnSpPr>
        <p:spPr>
          <a:xfrm flipH="1">
            <a:off x="6287455" y="1913505"/>
            <a:ext cx="841800" cy="779700"/>
          </a:xfrm>
          <a:prstGeom prst="straightConnector1">
            <a:avLst/>
          </a:prstGeom>
          <a:noFill/>
          <a:ln cap="flat" cmpd="sng" w="9525">
            <a:solidFill>
              <a:srgbClr val="7F7F7F"/>
            </a:solidFill>
            <a:prstDash val="solid"/>
            <a:miter lim="800000"/>
            <a:headEnd len="sm" w="sm" type="none"/>
            <a:tailEnd len="sm" w="sm" type="none"/>
          </a:ln>
        </p:spPr>
      </p:cxnSp>
      <p:cxnSp>
        <p:nvCxnSpPr>
          <p:cNvPr id="705" name="Google Shape;705;p25"/>
          <p:cNvCxnSpPr>
            <a:stCxn id="693" idx="5"/>
            <a:endCxn id="706" idx="1"/>
          </p:cNvCxnSpPr>
          <p:nvPr/>
        </p:nvCxnSpPr>
        <p:spPr>
          <a:xfrm>
            <a:off x="6287555" y="1913505"/>
            <a:ext cx="841800" cy="779700"/>
          </a:xfrm>
          <a:prstGeom prst="straightConnector1">
            <a:avLst/>
          </a:prstGeom>
          <a:noFill/>
          <a:ln cap="flat" cmpd="sng" w="9525">
            <a:solidFill>
              <a:srgbClr val="7F7F7F"/>
            </a:solidFill>
            <a:prstDash val="solid"/>
            <a:miter lim="800000"/>
            <a:headEnd len="sm" w="sm" type="none"/>
            <a:tailEnd len="sm" w="sm" type="none"/>
          </a:ln>
        </p:spPr>
      </p:cxnSp>
      <p:sp>
        <p:nvSpPr>
          <p:cNvPr id="707" name="Google Shape;707;p25"/>
          <p:cNvSpPr/>
          <p:nvPr/>
        </p:nvSpPr>
        <p:spPr>
          <a:xfrm>
            <a:off x="6429255" y="2047691"/>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4" name="Google Shape;704;p25"/>
          <p:cNvSpPr/>
          <p:nvPr/>
        </p:nvSpPr>
        <p:spPr>
          <a:xfrm>
            <a:off x="7111198" y="1816200"/>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06" name="Google Shape;706;p25"/>
          <p:cNvSpPr/>
          <p:nvPr/>
        </p:nvSpPr>
        <p:spPr>
          <a:xfrm>
            <a:off x="7111198" y="2676488"/>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08" name="Google Shape;708;p25"/>
          <p:cNvCxnSpPr>
            <a:stCxn id="704" idx="4"/>
            <a:endCxn id="706" idx="0"/>
          </p:cNvCxnSpPr>
          <p:nvPr/>
        </p:nvCxnSpPr>
        <p:spPr>
          <a:xfrm>
            <a:off x="7172848" y="1930200"/>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09" name="Google Shape;709;p25"/>
          <p:cNvCxnSpPr>
            <a:stCxn id="697" idx="6"/>
            <a:endCxn id="706" idx="2"/>
          </p:cNvCxnSpPr>
          <p:nvPr/>
        </p:nvCxnSpPr>
        <p:spPr>
          <a:xfrm>
            <a:off x="6305611" y="2733488"/>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10" name="Google Shape;710;p25"/>
          <p:cNvCxnSpPr>
            <a:stCxn id="693" idx="6"/>
            <a:endCxn id="704" idx="2"/>
          </p:cNvCxnSpPr>
          <p:nvPr/>
        </p:nvCxnSpPr>
        <p:spPr>
          <a:xfrm>
            <a:off x="6305611" y="1873200"/>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11" name="Google Shape;711;p25"/>
          <p:cNvCxnSpPr>
            <a:stCxn id="712" idx="3"/>
          </p:cNvCxnSpPr>
          <p:nvPr/>
        </p:nvCxnSpPr>
        <p:spPr>
          <a:xfrm flipH="1">
            <a:off x="7216342" y="1913505"/>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13" name="Google Shape;713;p25"/>
          <p:cNvCxnSpPr>
            <a:endCxn id="714" idx="1"/>
          </p:cNvCxnSpPr>
          <p:nvPr/>
        </p:nvCxnSpPr>
        <p:spPr>
          <a:xfrm>
            <a:off x="7216342" y="1917083"/>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15" name="Google Shape;715;p25"/>
          <p:cNvSpPr/>
          <p:nvPr/>
        </p:nvSpPr>
        <p:spPr>
          <a:xfrm>
            <a:off x="7358142" y="2047691"/>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 sz="3600">
                <a:solidFill>
                  <a:schemeClr val="dk1"/>
                </a:solidFill>
                <a:latin typeface="Calibri"/>
                <a:ea typeface="Calibri"/>
                <a:cs typeface="Calibri"/>
                <a:sym typeface="Calibri"/>
              </a:rPr>
              <a:t>＋</a:t>
            </a:r>
            <a:endParaRPr sz="1800">
              <a:solidFill>
                <a:srgbClr val="FFFFFF"/>
              </a:solidFill>
              <a:latin typeface="Calibri"/>
              <a:ea typeface="Calibri"/>
              <a:cs typeface="Calibri"/>
              <a:sym typeface="Calibri"/>
            </a:endParaRPr>
          </a:p>
        </p:txBody>
      </p:sp>
      <p:sp>
        <p:nvSpPr>
          <p:cNvPr id="712" name="Google Shape;712;p25"/>
          <p:cNvSpPr/>
          <p:nvPr/>
        </p:nvSpPr>
        <p:spPr>
          <a:xfrm>
            <a:off x="8040085" y="1816200"/>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4" name="Google Shape;714;p25"/>
          <p:cNvSpPr/>
          <p:nvPr/>
        </p:nvSpPr>
        <p:spPr>
          <a:xfrm>
            <a:off x="8040085" y="2676488"/>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16" name="Google Shape;716;p25"/>
          <p:cNvCxnSpPr>
            <a:stCxn id="712" idx="4"/>
            <a:endCxn id="714" idx="0"/>
          </p:cNvCxnSpPr>
          <p:nvPr/>
        </p:nvCxnSpPr>
        <p:spPr>
          <a:xfrm>
            <a:off x="8101735" y="1930200"/>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17" name="Google Shape;717;p25"/>
          <p:cNvCxnSpPr>
            <a:endCxn id="714" idx="2"/>
          </p:cNvCxnSpPr>
          <p:nvPr/>
        </p:nvCxnSpPr>
        <p:spPr>
          <a:xfrm>
            <a:off x="7234585" y="2733488"/>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18" name="Google Shape;718;p25"/>
          <p:cNvCxnSpPr>
            <a:endCxn id="712" idx="2"/>
          </p:cNvCxnSpPr>
          <p:nvPr/>
        </p:nvCxnSpPr>
        <p:spPr>
          <a:xfrm flipH="1" rot="10800000">
            <a:off x="7234585" y="1873200"/>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19" name="Google Shape;719;p25"/>
          <p:cNvCxnSpPr>
            <a:stCxn id="720" idx="3"/>
          </p:cNvCxnSpPr>
          <p:nvPr/>
        </p:nvCxnSpPr>
        <p:spPr>
          <a:xfrm flipH="1">
            <a:off x="5358568" y="1046549"/>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21" name="Google Shape;721;p25"/>
          <p:cNvCxnSpPr>
            <a:stCxn id="722" idx="5"/>
          </p:cNvCxnSpPr>
          <p:nvPr/>
        </p:nvCxnSpPr>
        <p:spPr>
          <a:xfrm>
            <a:off x="5358668" y="1049919"/>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23" name="Google Shape;723;p25"/>
          <p:cNvSpPr/>
          <p:nvPr/>
        </p:nvSpPr>
        <p:spPr>
          <a:xfrm>
            <a:off x="5500368" y="1180735"/>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25"/>
          <p:cNvSpPr/>
          <p:nvPr/>
        </p:nvSpPr>
        <p:spPr>
          <a:xfrm>
            <a:off x="5253425" y="952614"/>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20" name="Google Shape;720;p25"/>
          <p:cNvSpPr/>
          <p:nvPr/>
        </p:nvSpPr>
        <p:spPr>
          <a:xfrm>
            <a:off x="6182311" y="949244"/>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24" name="Google Shape;724;p25"/>
          <p:cNvCxnSpPr>
            <a:stCxn id="720" idx="4"/>
          </p:cNvCxnSpPr>
          <p:nvPr/>
        </p:nvCxnSpPr>
        <p:spPr>
          <a:xfrm>
            <a:off x="6243961" y="1063244"/>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725" name="Google Shape;725;p25"/>
          <p:cNvCxnSpPr>
            <a:stCxn id="722" idx="4"/>
          </p:cNvCxnSpPr>
          <p:nvPr/>
        </p:nvCxnSpPr>
        <p:spPr>
          <a:xfrm>
            <a:off x="5315075" y="1066614"/>
            <a:ext cx="0" cy="743100"/>
          </a:xfrm>
          <a:prstGeom prst="straightConnector1">
            <a:avLst/>
          </a:prstGeom>
          <a:noFill/>
          <a:ln cap="flat" cmpd="sng" w="9525">
            <a:solidFill>
              <a:srgbClr val="7F7F7F"/>
            </a:solidFill>
            <a:prstDash val="solid"/>
            <a:miter lim="800000"/>
            <a:headEnd len="sm" w="sm" type="none"/>
            <a:tailEnd len="sm" w="sm" type="none"/>
          </a:ln>
        </p:spPr>
      </p:cxnSp>
      <p:cxnSp>
        <p:nvCxnSpPr>
          <p:cNvPr id="726" name="Google Shape;726;p25"/>
          <p:cNvCxnSpPr>
            <a:stCxn id="722" idx="6"/>
            <a:endCxn id="720" idx="2"/>
          </p:cNvCxnSpPr>
          <p:nvPr/>
        </p:nvCxnSpPr>
        <p:spPr>
          <a:xfrm flipH="1" rot="10800000">
            <a:off x="5376725" y="1006314"/>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27" name="Google Shape;727;p25"/>
          <p:cNvCxnSpPr>
            <a:stCxn id="728" idx="3"/>
          </p:cNvCxnSpPr>
          <p:nvPr/>
        </p:nvCxnSpPr>
        <p:spPr>
          <a:xfrm flipH="1">
            <a:off x="6287455" y="1044867"/>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29" name="Google Shape;729;p25"/>
          <p:cNvCxnSpPr/>
          <p:nvPr/>
        </p:nvCxnSpPr>
        <p:spPr>
          <a:xfrm>
            <a:off x="6287701" y="1048288"/>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30" name="Google Shape;730;p25"/>
          <p:cNvSpPr/>
          <p:nvPr/>
        </p:nvSpPr>
        <p:spPr>
          <a:xfrm>
            <a:off x="6429255" y="1179053"/>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 sz="3600">
                <a:solidFill>
                  <a:schemeClr val="dk1"/>
                </a:solidFill>
                <a:latin typeface="Calibri"/>
                <a:ea typeface="Calibri"/>
                <a:cs typeface="Calibri"/>
                <a:sym typeface="Calibri"/>
              </a:rPr>
              <a:t>×</a:t>
            </a:r>
            <a:endParaRPr sz="1800">
              <a:solidFill>
                <a:srgbClr val="FFFFFF"/>
              </a:solidFill>
              <a:latin typeface="Calibri"/>
              <a:ea typeface="Calibri"/>
              <a:cs typeface="Calibri"/>
              <a:sym typeface="Calibri"/>
            </a:endParaRPr>
          </a:p>
        </p:txBody>
      </p:sp>
      <p:sp>
        <p:nvSpPr>
          <p:cNvPr id="728" name="Google Shape;728;p25"/>
          <p:cNvSpPr/>
          <p:nvPr/>
        </p:nvSpPr>
        <p:spPr>
          <a:xfrm>
            <a:off x="7111198" y="947561"/>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31" name="Google Shape;731;p25"/>
          <p:cNvCxnSpPr>
            <a:stCxn id="728" idx="4"/>
          </p:cNvCxnSpPr>
          <p:nvPr/>
        </p:nvCxnSpPr>
        <p:spPr>
          <a:xfrm>
            <a:off x="7172848" y="1061561"/>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732" name="Google Shape;732;p25"/>
          <p:cNvCxnSpPr>
            <a:endCxn id="728" idx="2"/>
          </p:cNvCxnSpPr>
          <p:nvPr/>
        </p:nvCxnSpPr>
        <p:spPr>
          <a:xfrm flipH="1" rot="10800000">
            <a:off x="6305698" y="1004561"/>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33" name="Google Shape;733;p25"/>
          <p:cNvCxnSpPr>
            <a:stCxn id="734" idx="3"/>
          </p:cNvCxnSpPr>
          <p:nvPr/>
        </p:nvCxnSpPr>
        <p:spPr>
          <a:xfrm flipH="1">
            <a:off x="7216342" y="1044702"/>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35" name="Google Shape;735;p25"/>
          <p:cNvCxnSpPr/>
          <p:nvPr/>
        </p:nvCxnSpPr>
        <p:spPr>
          <a:xfrm>
            <a:off x="7216588" y="1048123"/>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36" name="Google Shape;736;p25"/>
          <p:cNvSpPr/>
          <p:nvPr/>
        </p:nvSpPr>
        <p:spPr>
          <a:xfrm>
            <a:off x="7358142" y="1178888"/>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25"/>
          <p:cNvSpPr/>
          <p:nvPr/>
        </p:nvSpPr>
        <p:spPr>
          <a:xfrm>
            <a:off x="8040085" y="947397"/>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37" name="Google Shape;737;p25"/>
          <p:cNvCxnSpPr>
            <a:stCxn id="734" idx="4"/>
          </p:cNvCxnSpPr>
          <p:nvPr/>
        </p:nvCxnSpPr>
        <p:spPr>
          <a:xfrm>
            <a:off x="8101735" y="1061397"/>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738" name="Google Shape;738;p25"/>
          <p:cNvCxnSpPr>
            <a:endCxn id="734" idx="2"/>
          </p:cNvCxnSpPr>
          <p:nvPr/>
        </p:nvCxnSpPr>
        <p:spPr>
          <a:xfrm flipH="1" rot="10800000">
            <a:off x="7234585" y="1004397"/>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39" name="Google Shape;739;p25"/>
          <p:cNvCxnSpPr/>
          <p:nvPr/>
        </p:nvCxnSpPr>
        <p:spPr>
          <a:xfrm>
            <a:off x="6882511" y="1632260"/>
            <a:ext cx="560400" cy="517200"/>
          </a:xfrm>
          <a:prstGeom prst="straightConnector1">
            <a:avLst/>
          </a:prstGeom>
          <a:noFill/>
          <a:ln cap="flat" cmpd="sng" w="25400">
            <a:solidFill>
              <a:srgbClr val="000000"/>
            </a:solidFill>
            <a:prstDash val="solid"/>
            <a:miter lim="800000"/>
            <a:headEnd len="sm" w="sm" type="none"/>
            <a:tailEnd len="med" w="med" type="triangle"/>
          </a:ln>
        </p:spPr>
      </p:cxnSp>
      <p:cxnSp>
        <p:nvCxnSpPr>
          <p:cNvPr id="740" name="Google Shape;740;p25"/>
          <p:cNvCxnSpPr/>
          <p:nvPr/>
        </p:nvCxnSpPr>
        <p:spPr>
          <a:xfrm>
            <a:off x="6143467" y="922129"/>
            <a:ext cx="405000" cy="366000"/>
          </a:xfrm>
          <a:prstGeom prst="straightConnector1">
            <a:avLst/>
          </a:prstGeom>
          <a:noFill/>
          <a:ln cap="flat" cmpd="sng" w="25400">
            <a:solidFill>
              <a:srgbClr val="000000"/>
            </a:solidFill>
            <a:prstDash val="solid"/>
            <a:miter lim="800000"/>
            <a:headEnd len="sm" w="sm" type="none"/>
            <a:tailEnd len="med" w="med" type="triangle"/>
          </a:ln>
        </p:spPr>
      </p:cxnSp>
      <p:cxnSp>
        <p:nvCxnSpPr>
          <p:cNvPr id="741" name="Google Shape;741;p25"/>
          <p:cNvCxnSpPr/>
          <p:nvPr/>
        </p:nvCxnSpPr>
        <p:spPr>
          <a:xfrm flipH="1">
            <a:off x="6901301" y="920791"/>
            <a:ext cx="389100" cy="332400"/>
          </a:xfrm>
          <a:prstGeom prst="straightConnector1">
            <a:avLst/>
          </a:prstGeom>
          <a:noFill/>
          <a:ln cap="flat" cmpd="sng" w="25400">
            <a:solidFill>
              <a:srgbClr val="000000"/>
            </a:solidFill>
            <a:prstDash val="solid"/>
            <a:miter lim="800000"/>
            <a:headEnd len="sm" w="sm" type="none"/>
            <a:tailEnd len="med" w="med" type="triangle"/>
          </a:ln>
        </p:spPr>
      </p:cxnSp>
      <p:sp>
        <p:nvSpPr>
          <p:cNvPr id="742" name="Google Shape;742;p25"/>
          <p:cNvSpPr/>
          <p:nvPr/>
        </p:nvSpPr>
        <p:spPr>
          <a:xfrm>
            <a:off x="7826108" y="908807"/>
            <a:ext cx="389191" cy="1238817"/>
          </a:xfrm>
          <a:custGeom>
            <a:rect b="b" l="l" r="r" t="t"/>
            <a:pathLst>
              <a:path extrusionOk="0" h="1061085" w="342900">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43" name="Google Shape;743;p25"/>
          <p:cNvCxnSpPr/>
          <p:nvPr/>
        </p:nvCxnSpPr>
        <p:spPr>
          <a:xfrm flipH="1">
            <a:off x="7020029" y="2497661"/>
            <a:ext cx="449700" cy="378600"/>
          </a:xfrm>
          <a:prstGeom prst="straightConnector1">
            <a:avLst/>
          </a:prstGeom>
          <a:noFill/>
          <a:ln cap="flat" cmpd="sng" w="25400">
            <a:solidFill>
              <a:srgbClr val="000000"/>
            </a:solidFill>
            <a:prstDash val="solid"/>
            <a:miter lim="800000"/>
            <a:headEnd len="sm" w="sm" type="none"/>
            <a:tailEnd len="med" w="med" type="triangle"/>
          </a:ln>
        </p:spPr>
      </p:cxnSp>
      <p:sp>
        <p:nvSpPr>
          <p:cNvPr id="686" name="Google Shape;686;p25"/>
          <p:cNvSpPr/>
          <p:nvPr/>
        </p:nvSpPr>
        <p:spPr>
          <a:xfrm>
            <a:off x="1315215" y="1414070"/>
            <a:ext cx="537000" cy="5481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3600">
              <a:solidFill>
                <a:srgbClr val="000000"/>
              </a:solidFill>
              <a:latin typeface="Calibri"/>
              <a:ea typeface="Calibri"/>
              <a:cs typeface="Calibri"/>
              <a:sym typeface="Calibri"/>
            </a:endParaRPr>
          </a:p>
        </p:txBody>
      </p:sp>
      <p:sp>
        <p:nvSpPr>
          <p:cNvPr id="687" name="Google Shape;687;p25"/>
          <p:cNvSpPr/>
          <p:nvPr/>
        </p:nvSpPr>
        <p:spPr>
          <a:xfrm>
            <a:off x="2017681" y="2170898"/>
            <a:ext cx="537000" cy="5481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spcBef>
                <a:spcPts val="0"/>
              </a:spcBef>
              <a:spcAft>
                <a:spcPts val="0"/>
              </a:spcAft>
              <a:buNone/>
            </a:pPr>
            <a:r>
              <a:rPr b="1" lang="en" sz="3600">
                <a:solidFill>
                  <a:srgbClr val="000000"/>
                </a:solidFill>
                <a:latin typeface="Calibri"/>
                <a:ea typeface="Calibri"/>
                <a:cs typeface="Calibri"/>
                <a:sym typeface="Calibri"/>
              </a:rPr>
              <a:t>＋</a:t>
            </a:r>
            <a:endParaRPr b="1" sz="1800">
              <a:solidFill>
                <a:srgbClr val="000000"/>
              </a:solidFill>
              <a:latin typeface="Calibri"/>
              <a:ea typeface="Calibri"/>
              <a:cs typeface="Calibri"/>
              <a:sym typeface="Calibri"/>
            </a:endParaRPr>
          </a:p>
        </p:txBody>
      </p:sp>
      <p:sp>
        <p:nvSpPr>
          <p:cNvPr id="744" name="Google Shape;744;p25"/>
          <p:cNvSpPr txBox="1"/>
          <p:nvPr/>
        </p:nvSpPr>
        <p:spPr>
          <a:xfrm>
            <a:off x="5879866" y="816228"/>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1</a:t>
            </a:r>
            <a:endParaRPr/>
          </a:p>
        </p:txBody>
      </p:sp>
      <p:sp>
        <p:nvSpPr>
          <p:cNvPr id="745" name="Google Shape;745;p25"/>
          <p:cNvSpPr txBox="1"/>
          <p:nvPr/>
        </p:nvSpPr>
        <p:spPr>
          <a:xfrm>
            <a:off x="7176271" y="811815"/>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1</a:t>
            </a:r>
            <a:endParaRPr/>
          </a:p>
        </p:txBody>
      </p:sp>
      <p:sp>
        <p:nvSpPr>
          <p:cNvPr id="746" name="Google Shape;746;p25"/>
          <p:cNvSpPr txBox="1"/>
          <p:nvPr/>
        </p:nvSpPr>
        <p:spPr>
          <a:xfrm>
            <a:off x="6170463" y="1244857"/>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2</a:t>
            </a:r>
            <a:endParaRPr/>
          </a:p>
        </p:txBody>
      </p:sp>
      <p:sp>
        <p:nvSpPr>
          <p:cNvPr id="747" name="Google Shape;747;p25"/>
          <p:cNvSpPr txBox="1"/>
          <p:nvPr/>
        </p:nvSpPr>
        <p:spPr>
          <a:xfrm>
            <a:off x="8147044" y="800938"/>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1</a:t>
            </a:r>
            <a:endParaRPr/>
          </a:p>
        </p:txBody>
      </p:sp>
      <p:sp>
        <p:nvSpPr>
          <p:cNvPr id="748" name="Google Shape;748;p25"/>
          <p:cNvSpPr txBox="1"/>
          <p:nvPr/>
        </p:nvSpPr>
        <p:spPr>
          <a:xfrm>
            <a:off x="8110161" y="1589414"/>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2</a:t>
            </a:r>
            <a:endParaRPr/>
          </a:p>
        </p:txBody>
      </p:sp>
      <p:sp>
        <p:nvSpPr>
          <p:cNvPr id="749" name="Google Shape;749;p25"/>
          <p:cNvSpPr txBox="1"/>
          <p:nvPr/>
        </p:nvSpPr>
        <p:spPr>
          <a:xfrm>
            <a:off x="6886230" y="1750339"/>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3</a:t>
            </a:r>
            <a:endParaRPr/>
          </a:p>
        </p:txBody>
      </p:sp>
      <p:sp>
        <p:nvSpPr>
          <p:cNvPr id="750" name="Google Shape;750;p25"/>
          <p:cNvSpPr txBox="1"/>
          <p:nvPr/>
        </p:nvSpPr>
        <p:spPr>
          <a:xfrm>
            <a:off x="7129280" y="1956455"/>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4</a:t>
            </a:r>
            <a:endParaRPr/>
          </a:p>
        </p:txBody>
      </p:sp>
      <p:sp>
        <p:nvSpPr>
          <p:cNvPr id="751" name="Google Shape;751;p25"/>
          <p:cNvSpPr txBox="1"/>
          <p:nvPr/>
        </p:nvSpPr>
        <p:spPr>
          <a:xfrm>
            <a:off x="7721877" y="1750339"/>
            <a:ext cx="317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3</a:t>
            </a:r>
            <a:endParaRPr/>
          </a:p>
        </p:txBody>
      </p:sp>
      <p:sp>
        <p:nvSpPr>
          <p:cNvPr id="752" name="Google Shape;752;p25"/>
          <p:cNvSpPr txBox="1"/>
          <p:nvPr/>
        </p:nvSpPr>
        <p:spPr>
          <a:xfrm>
            <a:off x="7983164" y="1783045"/>
            <a:ext cx="52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FF0000"/>
                </a:solidFill>
                <a:latin typeface="Calibri"/>
                <a:ea typeface="Calibri"/>
                <a:cs typeface="Calibri"/>
                <a:sym typeface="Calibri"/>
              </a:rPr>
              <a:t>+1</a:t>
            </a:r>
            <a:endParaRPr/>
          </a:p>
        </p:txBody>
      </p:sp>
      <p:sp>
        <p:nvSpPr>
          <p:cNvPr id="753" name="Google Shape;753;p25"/>
          <p:cNvSpPr txBox="1"/>
          <p:nvPr/>
        </p:nvSpPr>
        <p:spPr>
          <a:xfrm>
            <a:off x="205325" y="3544900"/>
            <a:ext cx="6989400" cy="1182600"/>
          </a:xfrm>
          <a:prstGeom prst="rect">
            <a:avLst/>
          </a:prstGeom>
          <a:noFill/>
          <a:ln>
            <a:noFill/>
          </a:ln>
        </p:spPr>
        <p:txBody>
          <a:bodyPr anchorCtr="0" anchor="t" bIns="45700" lIns="91425" spcFirstLastPara="1" rIns="91425" wrap="square" tIns="45700">
            <a:normAutofit/>
          </a:bodyPr>
          <a:lstStyle/>
          <a:p>
            <a:pPr indent="-203200" lvl="0" marL="228600" rtl="0" algn="l">
              <a:spcBef>
                <a:spcPts val="0"/>
              </a:spcBef>
              <a:spcAft>
                <a:spcPts val="0"/>
              </a:spcAft>
              <a:buSzPts val="1400"/>
              <a:buAutoNum type="arabicPeriod"/>
            </a:pPr>
            <a:r>
              <a:rPr lang="en"/>
              <a:t>Placement: Map instruction to PE’s with corresponding capability.</a:t>
            </a:r>
            <a:endParaRPr/>
          </a:p>
          <a:p>
            <a:pPr indent="-203200" lvl="0" marL="228600" rtl="0" algn="l">
              <a:spcBef>
                <a:spcPts val="0"/>
              </a:spcBef>
              <a:spcAft>
                <a:spcPts val="0"/>
              </a:spcAft>
              <a:buSzPts val="1400"/>
              <a:buAutoNum type="arabicPeriod"/>
            </a:pPr>
            <a:r>
              <a:rPr lang="en"/>
              <a:t>Routing: Routing the dependence edges thru the spatial network.</a:t>
            </a:r>
            <a:endParaRPr/>
          </a:p>
          <a:p>
            <a:pPr indent="-203200" lvl="0" marL="228600" rtl="0" algn="l">
              <a:spcBef>
                <a:spcPts val="0"/>
              </a:spcBef>
              <a:spcAft>
                <a:spcPts val="0"/>
              </a:spcAft>
              <a:buSzPts val="1400"/>
              <a:buAutoNum type="arabicPeriod"/>
            </a:pPr>
            <a:r>
              <a:rPr lang="en"/>
              <a:t>Timing: If necessary, balance the timing of data arrival</a:t>
            </a:r>
            <a:endParaRPr/>
          </a:p>
          <a:p>
            <a:pPr indent="-203200" lvl="0" marL="228600" rtl="0" algn="l">
              <a:spcBef>
                <a:spcPts val="0"/>
              </a:spcBef>
              <a:spcAft>
                <a:spcPts val="0"/>
              </a:spcAft>
              <a:buSzPts val="1400"/>
              <a:buChar char="•"/>
            </a:pPr>
            <a:r>
              <a:rPr lang="en"/>
              <a:t>If one of 1-3 is not successful, revert some nodes and repeat 123</a:t>
            </a:r>
            <a:endParaRPr/>
          </a:p>
        </p:txBody>
      </p:sp>
      <p:sp>
        <p:nvSpPr>
          <p:cNvPr id="754" name="Google Shape;754;p25"/>
          <p:cNvSpPr txBox="1"/>
          <p:nvPr/>
        </p:nvSpPr>
        <p:spPr>
          <a:xfrm>
            <a:off x="-42123" y="3163500"/>
            <a:ext cx="6220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a:t>How is the dependence graph of computational instructions mapped?</a:t>
            </a:r>
            <a:endParaRPr b="1"/>
          </a:p>
        </p:txBody>
      </p:sp>
      <p:sp>
        <p:nvSpPr>
          <p:cNvPr id="755" name="Google Shape;755;p25"/>
          <p:cNvSpPr txBox="1"/>
          <p:nvPr/>
        </p:nvSpPr>
        <p:spPr>
          <a:xfrm>
            <a:off x="7852044" y="1913556"/>
            <a:ext cx="233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000000"/>
                </a:solidFill>
                <a:latin typeface="Calibri"/>
                <a:ea typeface="Calibri"/>
                <a:cs typeface="Calibri"/>
                <a:sym typeface="Calibri"/>
              </a:rPr>
              <a:t>4</a:t>
            </a:r>
            <a:endParaRPr/>
          </a:p>
        </p:txBody>
      </p:sp>
      <p:sp>
        <p:nvSpPr>
          <p:cNvPr id="756" name="Google Shape;756;p25"/>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Spatial Scheduling</a:t>
            </a:r>
            <a:endParaRPr/>
          </a:p>
        </p:txBody>
      </p:sp>
      <p:sp>
        <p:nvSpPr>
          <p:cNvPr id="757" name="Google Shape;75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26"/>
          <p:cNvSpPr/>
          <p:nvPr/>
        </p:nvSpPr>
        <p:spPr>
          <a:xfrm>
            <a:off x="3179836" y="634400"/>
            <a:ext cx="2786700" cy="3786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400">
                <a:latin typeface="Calibri"/>
                <a:ea typeface="Calibri"/>
                <a:cs typeface="Calibri"/>
                <a:sym typeface="Calibri"/>
              </a:rPr>
              <a:t>Vector Port</a:t>
            </a:r>
            <a:endParaRPr/>
          </a:p>
        </p:txBody>
      </p:sp>
      <p:sp>
        <p:nvSpPr>
          <p:cNvPr id="763" name="Google Shape;763;p26"/>
          <p:cNvSpPr/>
          <p:nvPr/>
        </p:nvSpPr>
        <p:spPr>
          <a:xfrm>
            <a:off x="3179836" y="2758448"/>
            <a:ext cx="2786700" cy="3786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400">
                <a:latin typeface="Calibri"/>
                <a:ea typeface="Calibri"/>
                <a:cs typeface="Calibri"/>
                <a:sym typeface="Calibri"/>
              </a:rPr>
              <a:t>Vector Port</a:t>
            </a:r>
            <a:endParaRPr/>
          </a:p>
        </p:txBody>
      </p:sp>
      <p:cxnSp>
        <p:nvCxnSpPr>
          <p:cNvPr id="764" name="Google Shape;764;p26"/>
          <p:cNvCxnSpPr>
            <a:stCxn id="765" idx="3"/>
            <a:endCxn id="766" idx="7"/>
          </p:cNvCxnSpPr>
          <p:nvPr/>
        </p:nvCxnSpPr>
        <p:spPr>
          <a:xfrm flipH="1">
            <a:off x="3223243" y="1927930"/>
            <a:ext cx="841800" cy="779700"/>
          </a:xfrm>
          <a:prstGeom prst="straightConnector1">
            <a:avLst/>
          </a:prstGeom>
          <a:noFill/>
          <a:ln cap="flat" cmpd="sng" w="9525">
            <a:solidFill>
              <a:srgbClr val="7F7F7F"/>
            </a:solidFill>
            <a:prstDash val="solid"/>
            <a:miter lim="800000"/>
            <a:headEnd len="sm" w="sm" type="none"/>
            <a:tailEnd len="sm" w="sm" type="none"/>
          </a:ln>
        </p:spPr>
      </p:cxnSp>
      <p:cxnSp>
        <p:nvCxnSpPr>
          <p:cNvPr id="767" name="Google Shape;767;p26"/>
          <p:cNvCxnSpPr>
            <a:stCxn id="768" idx="5"/>
            <a:endCxn id="769" idx="1"/>
          </p:cNvCxnSpPr>
          <p:nvPr/>
        </p:nvCxnSpPr>
        <p:spPr>
          <a:xfrm>
            <a:off x="3223343" y="1931299"/>
            <a:ext cx="841800" cy="776400"/>
          </a:xfrm>
          <a:prstGeom prst="straightConnector1">
            <a:avLst/>
          </a:prstGeom>
          <a:noFill/>
          <a:ln cap="flat" cmpd="sng" w="9525">
            <a:solidFill>
              <a:srgbClr val="7F7F7F"/>
            </a:solidFill>
            <a:prstDash val="solid"/>
            <a:miter lim="800000"/>
            <a:headEnd len="sm" w="sm" type="none"/>
            <a:tailEnd len="sm" w="sm" type="none"/>
          </a:ln>
        </p:spPr>
      </p:cxnSp>
      <p:sp>
        <p:nvSpPr>
          <p:cNvPr id="770" name="Google Shape;770;p26"/>
          <p:cNvSpPr/>
          <p:nvPr/>
        </p:nvSpPr>
        <p:spPr>
          <a:xfrm>
            <a:off x="3365043" y="2062116"/>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8" name="Google Shape;768;p26"/>
          <p:cNvSpPr/>
          <p:nvPr/>
        </p:nvSpPr>
        <p:spPr>
          <a:xfrm>
            <a:off x="3118100" y="1833993"/>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5" name="Google Shape;765;p26"/>
          <p:cNvSpPr/>
          <p:nvPr/>
        </p:nvSpPr>
        <p:spPr>
          <a:xfrm>
            <a:off x="4046986" y="1830625"/>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6" name="Google Shape;766;p26"/>
          <p:cNvSpPr/>
          <p:nvPr/>
        </p:nvSpPr>
        <p:spPr>
          <a:xfrm>
            <a:off x="3118100" y="2690913"/>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9" name="Google Shape;769;p26"/>
          <p:cNvSpPr/>
          <p:nvPr/>
        </p:nvSpPr>
        <p:spPr>
          <a:xfrm>
            <a:off x="4046986" y="2690913"/>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71" name="Google Shape;771;p26"/>
          <p:cNvCxnSpPr>
            <a:stCxn id="765" idx="4"/>
            <a:endCxn id="769" idx="0"/>
          </p:cNvCxnSpPr>
          <p:nvPr/>
        </p:nvCxnSpPr>
        <p:spPr>
          <a:xfrm>
            <a:off x="4108636" y="1944625"/>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72" name="Google Shape;772;p26"/>
          <p:cNvCxnSpPr>
            <a:stCxn id="766" idx="6"/>
            <a:endCxn id="769" idx="2"/>
          </p:cNvCxnSpPr>
          <p:nvPr/>
        </p:nvCxnSpPr>
        <p:spPr>
          <a:xfrm>
            <a:off x="3241400" y="2747913"/>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73" name="Google Shape;773;p26"/>
          <p:cNvCxnSpPr>
            <a:stCxn id="768" idx="4"/>
            <a:endCxn id="766" idx="0"/>
          </p:cNvCxnSpPr>
          <p:nvPr/>
        </p:nvCxnSpPr>
        <p:spPr>
          <a:xfrm>
            <a:off x="3179750" y="1947993"/>
            <a:ext cx="0" cy="742800"/>
          </a:xfrm>
          <a:prstGeom prst="straightConnector1">
            <a:avLst/>
          </a:prstGeom>
          <a:noFill/>
          <a:ln cap="flat" cmpd="sng" w="9525">
            <a:solidFill>
              <a:srgbClr val="7F7F7F"/>
            </a:solidFill>
            <a:prstDash val="solid"/>
            <a:miter lim="800000"/>
            <a:headEnd len="sm" w="sm" type="none"/>
            <a:tailEnd len="sm" w="sm" type="none"/>
          </a:ln>
        </p:spPr>
      </p:cxnSp>
      <p:cxnSp>
        <p:nvCxnSpPr>
          <p:cNvPr id="774" name="Google Shape;774;p26"/>
          <p:cNvCxnSpPr>
            <a:stCxn id="768" idx="6"/>
            <a:endCxn id="765" idx="2"/>
          </p:cNvCxnSpPr>
          <p:nvPr/>
        </p:nvCxnSpPr>
        <p:spPr>
          <a:xfrm flipH="1" rot="10800000">
            <a:off x="3241400" y="1887693"/>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75" name="Google Shape;775;p26"/>
          <p:cNvCxnSpPr>
            <a:stCxn id="776" idx="3"/>
            <a:endCxn id="769" idx="7"/>
          </p:cNvCxnSpPr>
          <p:nvPr/>
        </p:nvCxnSpPr>
        <p:spPr>
          <a:xfrm flipH="1">
            <a:off x="4152130" y="1927930"/>
            <a:ext cx="841800" cy="779700"/>
          </a:xfrm>
          <a:prstGeom prst="straightConnector1">
            <a:avLst/>
          </a:prstGeom>
          <a:noFill/>
          <a:ln cap="flat" cmpd="sng" w="9525">
            <a:solidFill>
              <a:srgbClr val="7F7F7F"/>
            </a:solidFill>
            <a:prstDash val="solid"/>
            <a:miter lim="800000"/>
            <a:headEnd len="sm" w="sm" type="none"/>
            <a:tailEnd len="sm" w="sm" type="none"/>
          </a:ln>
        </p:spPr>
      </p:cxnSp>
      <p:cxnSp>
        <p:nvCxnSpPr>
          <p:cNvPr id="777" name="Google Shape;777;p26"/>
          <p:cNvCxnSpPr>
            <a:stCxn id="765" idx="5"/>
            <a:endCxn id="778" idx="1"/>
          </p:cNvCxnSpPr>
          <p:nvPr/>
        </p:nvCxnSpPr>
        <p:spPr>
          <a:xfrm>
            <a:off x="4152230" y="1927930"/>
            <a:ext cx="841800" cy="779700"/>
          </a:xfrm>
          <a:prstGeom prst="straightConnector1">
            <a:avLst/>
          </a:prstGeom>
          <a:noFill/>
          <a:ln cap="flat" cmpd="sng" w="9525">
            <a:solidFill>
              <a:srgbClr val="7F7F7F"/>
            </a:solidFill>
            <a:prstDash val="solid"/>
            <a:miter lim="800000"/>
            <a:headEnd len="sm" w="sm" type="none"/>
            <a:tailEnd len="sm" w="sm" type="none"/>
          </a:ln>
        </p:spPr>
      </p:cxnSp>
      <p:sp>
        <p:nvSpPr>
          <p:cNvPr id="779" name="Google Shape;779;p26"/>
          <p:cNvSpPr/>
          <p:nvPr/>
        </p:nvSpPr>
        <p:spPr>
          <a:xfrm>
            <a:off x="4293930" y="2062116"/>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6" name="Google Shape;776;p26"/>
          <p:cNvSpPr/>
          <p:nvPr/>
        </p:nvSpPr>
        <p:spPr>
          <a:xfrm>
            <a:off x="4975873" y="1830625"/>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8" name="Google Shape;778;p26"/>
          <p:cNvSpPr/>
          <p:nvPr/>
        </p:nvSpPr>
        <p:spPr>
          <a:xfrm>
            <a:off x="4975873" y="2690913"/>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80" name="Google Shape;780;p26"/>
          <p:cNvCxnSpPr>
            <a:stCxn id="776" idx="4"/>
            <a:endCxn id="778" idx="0"/>
          </p:cNvCxnSpPr>
          <p:nvPr/>
        </p:nvCxnSpPr>
        <p:spPr>
          <a:xfrm>
            <a:off x="5037523" y="1944625"/>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81" name="Google Shape;781;p26"/>
          <p:cNvCxnSpPr>
            <a:stCxn id="769" idx="6"/>
            <a:endCxn id="778" idx="2"/>
          </p:cNvCxnSpPr>
          <p:nvPr/>
        </p:nvCxnSpPr>
        <p:spPr>
          <a:xfrm>
            <a:off x="4170286" y="2747913"/>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82" name="Google Shape;782;p26"/>
          <p:cNvCxnSpPr>
            <a:stCxn id="765" idx="6"/>
            <a:endCxn id="776" idx="2"/>
          </p:cNvCxnSpPr>
          <p:nvPr/>
        </p:nvCxnSpPr>
        <p:spPr>
          <a:xfrm>
            <a:off x="4170286" y="1887625"/>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83" name="Google Shape;783;p26"/>
          <p:cNvCxnSpPr>
            <a:stCxn id="784" idx="3"/>
          </p:cNvCxnSpPr>
          <p:nvPr/>
        </p:nvCxnSpPr>
        <p:spPr>
          <a:xfrm flipH="1">
            <a:off x="5081017" y="1927930"/>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85" name="Google Shape;785;p26"/>
          <p:cNvCxnSpPr>
            <a:endCxn id="786" idx="1"/>
          </p:cNvCxnSpPr>
          <p:nvPr/>
        </p:nvCxnSpPr>
        <p:spPr>
          <a:xfrm>
            <a:off x="5081017" y="1931508"/>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87" name="Google Shape;787;p26"/>
          <p:cNvSpPr/>
          <p:nvPr/>
        </p:nvSpPr>
        <p:spPr>
          <a:xfrm>
            <a:off x="5222817" y="2062116"/>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 sz="3600">
                <a:solidFill>
                  <a:schemeClr val="dk1"/>
                </a:solidFill>
                <a:latin typeface="Calibri"/>
                <a:ea typeface="Calibri"/>
                <a:cs typeface="Calibri"/>
                <a:sym typeface="Calibri"/>
              </a:rPr>
              <a:t>＋</a:t>
            </a:r>
            <a:endParaRPr sz="1800">
              <a:solidFill>
                <a:srgbClr val="FFFFFF"/>
              </a:solidFill>
              <a:latin typeface="Calibri"/>
              <a:ea typeface="Calibri"/>
              <a:cs typeface="Calibri"/>
              <a:sym typeface="Calibri"/>
            </a:endParaRPr>
          </a:p>
        </p:txBody>
      </p:sp>
      <p:sp>
        <p:nvSpPr>
          <p:cNvPr id="784" name="Google Shape;784;p26"/>
          <p:cNvSpPr/>
          <p:nvPr/>
        </p:nvSpPr>
        <p:spPr>
          <a:xfrm>
            <a:off x="5904760" y="1830625"/>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6" name="Google Shape;786;p26"/>
          <p:cNvSpPr/>
          <p:nvPr/>
        </p:nvSpPr>
        <p:spPr>
          <a:xfrm>
            <a:off x="5904760" y="2690913"/>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88" name="Google Shape;788;p26"/>
          <p:cNvCxnSpPr>
            <a:stCxn id="784" idx="4"/>
            <a:endCxn id="786" idx="0"/>
          </p:cNvCxnSpPr>
          <p:nvPr/>
        </p:nvCxnSpPr>
        <p:spPr>
          <a:xfrm>
            <a:off x="5966410" y="1944625"/>
            <a:ext cx="0" cy="746400"/>
          </a:xfrm>
          <a:prstGeom prst="straightConnector1">
            <a:avLst/>
          </a:prstGeom>
          <a:noFill/>
          <a:ln cap="flat" cmpd="sng" w="9525">
            <a:solidFill>
              <a:srgbClr val="7F7F7F"/>
            </a:solidFill>
            <a:prstDash val="solid"/>
            <a:miter lim="800000"/>
            <a:headEnd len="sm" w="sm" type="none"/>
            <a:tailEnd len="sm" w="sm" type="none"/>
          </a:ln>
        </p:spPr>
      </p:cxnSp>
      <p:cxnSp>
        <p:nvCxnSpPr>
          <p:cNvPr id="789" name="Google Shape;789;p26"/>
          <p:cNvCxnSpPr>
            <a:endCxn id="786" idx="2"/>
          </p:cNvCxnSpPr>
          <p:nvPr/>
        </p:nvCxnSpPr>
        <p:spPr>
          <a:xfrm>
            <a:off x="5099260" y="2747913"/>
            <a:ext cx="805500" cy="0"/>
          </a:xfrm>
          <a:prstGeom prst="straightConnector1">
            <a:avLst/>
          </a:prstGeom>
          <a:noFill/>
          <a:ln cap="flat" cmpd="sng" w="9525">
            <a:solidFill>
              <a:srgbClr val="7F7F7F"/>
            </a:solidFill>
            <a:prstDash val="solid"/>
            <a:miter lim="800000"/>
            <a:headEnd len="sm" w="sm" type="none"/>
            <a:tailEnd len="sm" w="sm" type="none"/>
          </a:ln>
        </p:spPr>
      </p:cxnSp>
      <p:cxnSp>
        <p:nvCxnSpPr>
          <p:cNvPr id="790" name="Google Shape;790;p26"/>
          <p:cNvCxnSpPr>
            <a:endCxn id="784" idx="2"/>
          </p:cNvCxnSpPr>
          <p:nvPr/>
        </p:nvCxnSpPr>
        <p:spPr>
          <a:xfrm flipH="1" rot="10800000">
            <a:off x="5099260" y="1887625"/>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91" name="Google Shape;791;p26"/>
          <p:cNvCxnSpPr>
            <a:stCxn id="792" idx="3"/>
          </p:cNvCxnSpPr>
          <p:nvPr/>
        </p:nvCxnSpPr>
        <p:spPr>
          <a:xfrm flipH="1">
            <a:off x="3223243" y="1060974"/>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793" name="Google Shape;793;p26"/>
          <p:cNvCxnSpPr>
            <a:stCxn id="794" idx="5"/>
          </p:cNvCxnSpPr>
          <p:nvPr/>
        </p:nvCxnSpPr>
        <p:spPr>
          <a:xfrm>
            <a:off x="3223343" y="1064344"/>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795" name="Google Shape;795;p26"/>
          <p:cNvSpPr/>
          <p:nvPr/>
        </p:nvSpPr>
        <p:spPr>
          <a:xfrm>
            <a:off x="3365043" y="1195160"/>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4" name="Google Shape;794;p26"/>
          <p:cNvSpPr/>
          <p:nvPr/>
        </p:nvSpPr>
        <p:spPr>
          <a:xfrm>
            <a:off x="3118100" y="967039"/>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2" name="Google Shape;792;p26"/>
          <p:cNvSpPr/>
          <p:nvPr/>
        </p:nvSpPr>
        <p:spPr>
          <a:xfrm>
            <a:off x="4046986" y="963669"/>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96" name="Google Shape;796;p26"/>
          <p:cNvCxnSpPr>
            <a:stCxn id="792" idx="4"/>
          </p:cNvCxnSpPr>
          <p:nvPr/>
        </p:nvCxnSpPr>
        <p:spPr>
          <a:xfrm>
            <a:off x="4108636" y="1077669"/>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797" name="Google Shape;797;p26"/>
          <p:cNvCxnSpPr>
            <a:stCxn id="794" idx="4"/>
          </p:cNvCxnSpPr>
          <p:nvPr/>
        </p:nvCxnSpPr>
        <p:spPr>
          <a:xfrm>
            <a:off x="3179750" y="1081039"/>
            <a:ext cx="0" cy="743100"/>
          </a:xfrm>
          <a:prstGeom prst="straightConnector1">
            <a:avLst/>
          </a:prstGeom>
          <a:noFill/>
          <a:ln cap="flat" cmpd="sng" w="9525">
            <a:solidFill>
              <a:srgbClr val="7F7F7F"/>
            </a:solidFill>
            <a:prstDash val="solid"/>
            <a:miter lim="800000"/>
            <a:headEnd len="sm" w="sm" type="none"/>
            <a:tailEnd len="sm" w="sm" type="none"/>
          </a:ln>
        </p:spPr>
      </p:cxnSp>
      <p:cxnSp>
        <p:nvCxnSpPr>
          <p:cNvPr id="798" name="Google Shape;798;p26"/>
          <p:cNvCxnSpPr>
            <a:stCxn id="794" idx="6"/>
            <a:endCxn id="792" idx="2"/>
          </p:cNvCxnSpPr>
          <p:nvPr/>
        </p:nvCxnSpPr>
        <p:spPr>
          <a:xfrm flipH="1" rot="10800000">
            <a:off x="3241400" y="1020739"/>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799" name="Google Shape;799;p26"/>
          <p:cNvCxnSpPr>
            <a:stCxn id="800" idx="3"/>
          </p:cNvCxnSpPr>
          <p:nvPr/>
        </p:nvCxnSpPr>
        <p:spPr>
          <a:xfrm flipH="1">
            <a:off x="4152130" y="1059292"/>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801" name="Google Shape;801;p26"/>
          <p:cNvCxnSpPr/>
          <p:nvPr/>
        </p:nvCxnSpPr>
        <p:spPr>
          <a:xfrm>
            <a:off x="4152376" y="1062713"/>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802" name="Google Shape;802;p26"/>
          <p:cNvSpPr/>
          <p:nvPr/>
        </p:nvSpPr>
        <p:spPr>
          <a:xfrm>
            <a:off x="4293930" y="1193478"/>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 sz="3600">
                <a:solidFill>
                  <a:schemeClr val="dk1"/>
                </a:solidFill>
                <a:latin typeface="Calibri"/>
                <a:ea typeface="Calibri"/>
                <a:cs typeface="Calibri"/>
                <a:sym typeface="Calibri"/>
              </a:rPr>
              <a:t>×</a:t>
            </a:r>
            <a:endParaRPr sz="1800">
              <a:solidFill>
                <a:srgbClr val="FFFFFF"/>
              </a:solidFill>
              <a:latin typeface="Calibri"/>
              <a:ea typeface="Calibri"/>
              <a:cs typeface="Calibri"/>
              <a:sym typeface="Calibri"/>
            </a:endParaRPr>
          </a:p>
        </p:txBody>
      </p:sp>
      <p:sp>
        <p:nvSpPr>
          <p:cNvPr id="800" name="Google Shape;800;p26"/>
          <p:cNvSpPr/>
          <p:nvPr/>
        </p:nvSpPr>
        <p:spPr>
          <a:xfrm>
            <a:off x="4975873" y="961986"/>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03" name="Google Shape;803;p26"/>
          <p:cNvCxnSpPr>
            <a:stCxn id="800" idx="4"/>
          </p:cNvCxnSpPr>
          <p:nvPr/>
        </p:nvCxnSpPr>
        <p:spPr>
          <a:xfrm>
            <a:off x="5037523" y="1075986"/>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804" name="Google Shape;804;p26"/>
          <p:cNvCxnSpPr>
            <a:endCxn id="800" idx="2"/>
          </p:cNvCxnSpPr>
          <p:nvPr/>
        </p:nvCxnSpPr>
        <p:spPr>
          <a:xfrm flipH="1" rot="10800000">
            <a:off x="4170373" y="1018986"/>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805" name="Google Shape;805;p26"/>
          <p:cNvCxnSpPr>
            <a:stCxn id="806" idx="3"/>
          </p:cNvCxnSpPr>
          <p:nvPr/>
        </p:nvCxnSpPr>
        <p:spPr>
          <a:xfrm flipH="1">
            <a:off x="5081017" y="1059127"/>
            <a:ext cx="841800" cy="779100"/>
          </a:xfrm>
          <a:prstGeom prst="straightConnector1">
            <a:avLst/>
          </a:prstGeom>
          <a:noFill/>
          <a:ln cap="flat" cmpd="sng" w="9525">
            <a:solidFill>
              <a:srgbClr val="7F7F7F"/>
            </a:solidFill>
            <a:prstDash val="solid"/>
            <a:miter lim="800000"/>
            <a:headEnd len="sm" w="sm" type="none"/>
            <a:tailEnd len="sm" w="sm" type="none"/>
          </a:ln>
        </p:spPr>
      </p:cxnSp>
      <p:cxnSp>
        <p:nvCxnSpPr>
          <p:cNvPr id="807" name="Google Shape;807;p26"/>
          <p:cNvCxnSpPr/>
          <p:nvPr/>
        </p:nvCxnSpPr>
        <p:spPr>
          <a:xfrm>
            <a:off x="5081263" y="1062548"/>
            <a:ext cx="841800" cy="776100"/>
          </a:xfrm>
          <a:prstGeom prst="straightConnector1">
            <a:avLst/>
          </a:prstGeom>
          <a:noFill/>
          <a:ln cap="flat" cmpd="sng" w="9525">
            <a:solidFill>
              <a:srgbClr val="7F7F7F"/>
            </a:solidFill>
            <a:prstDash val="solid"/>
            <a:miter lim="800000"/>
            <a:headEnd len="sm" w="sm" type="none"/>
            <a:tailEnd len="sm" w="sm" type="none"/>
          </a:ln>
        </p:spPr>
      </p:cxnSp>
      <p:sp>
        <p:nvSpPr>
          <p:cNvPr id="808" name="Google Shape;808;p26"/>
          <p:cNvSpPr/>
          <p:nvPr/>
        </p:nvSpPr>
        <p:spPr>
          <a:xfrm>
            <a:off x="5222817" y="1193313"/>
            <a:ext cx="558600" cy="514800"/>
          </a:xfrm>
          <a:prstGeom prst="rect">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6" name="Google Shape;806;p26"/>
          <p:cNvSpPr/>
          <p:nvPr/>
        </p:nvSpPr>
        <p:spPr>
          <a:xfrm>
            <a:off x="5904760" y="961822"/>
            <a:ext cx="123300" cy="114000"/>
          </a:xfrm>
          <a:prstGeom prst="ellipse">
            <a:avLst/>
          </a:prstGeom>
          <a:solidFill>
            <a:srgbClr val="FEE599"/>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09" name="Google Shape;809;p26"/>
          <p:cNvCxnSpPr>
            <a:stCxn id="806" idx="4"/>
          </p:cNvCxnSpPr>
          <p:nvPr/>
        </p:nvCxnSpPr>
        <p:spPr>
          <a:xfrm>
            <a:off x="5966410" y="1075822"/>
            <a:ext cx="0" cy="746100"/>
          </a:xfrm>
          <a:prstGeom prst="straightConnector1">
            <a:avLst/>
          </a:prstGeom>
          <a:noFill/>
          <a:ln cap="flat" cmpd="sng" w="9525">
            <a:solidFill>
              <a:srgbClr val="7F7F7F"/>
            </a:solidFill>
            <a:prstDash val="solid"/>
            <a:miter lim="800000"/>
            <a:headEnd len="sm" w="sm" type="none"/>
            <a:tailEnd len="sm" w="sm" type="none"/>
          </a:ln>
        </p:spPr>
      </p:cxnSp>
      <p:cxnSp>
        <p:nvCxnSpPr>
          <p:cNvPr id="810" name="Google Shape;810;p26"/>
          <p:cNvCxnSpPr>
            <a:endCxn id="806" idx="2"/>
          </p:cNvCxnSpPr>
          <p:nvPr/>
        </p:nvCxnSpPr>
        <p:spPr>
          <a:xfrm flipH="1" rot="10800000">
            <a:off x="5099260" y="1018822"/>
            <a:ext cx="805500" cy="3300"/>
          </a:xfrm>
          <a:prstGeom prst="straightConnector1">
            <a:avLst/>
          </a:prstGeom>
          <a:noFill/>
          <a:ln cap="flat" cmpd="sng" w="9525">
            <a:solidFill>
              <a:srgbClr val="7F7F7F"/>
            </a:solidFill>
            <a:prstDash val="solid"/>
            <a:miter lim="800000"/>
            <a:headEnd len="sm" w="sm" type="none"/>
            <a:tailEnd len="sm" w="sm" type="none"/>
          </a:ln>
        </p:spPr>
      </p:cxnSp>
      <p:cxnSp>
        <p:nvCxnSpPr>
          <p:cNvPr id="811" name="Google Shape;811;p26"/>
          <p:cNvCxnSpPr/>
          <p:nvPr/>
        </p:nvCxnSpPr>
        <p:spPr>
          <a:xfrm>
            <a:off x="4747186" y="1646685"/>
            <a:ext cx="560400" cy="517200"/>
          </a:xfrm>
          <a:prstGeom prst="straightConnector1">
            <a:avLst/>
          </a:prstGeom>
          <a:noFill/>
          <a:ln cap="flat" cmpd="sng" w="25400">
            <a:solidFill>
              <a:srgbClr val="000000"/>
            </a:solidFill>
            <a:prstDash val="solid"/>
            <a:miter lim="800000"/>
            <a:headEnd len="sm" w="sm" type="none"/>
            <a:tailEnd len="med" w="med" type="triangle"/>
          </a:ln>
        </p:spPr>
      </p:cxnSp>
      <p:cxnSp>
        <p:nvCxnSpPr>
          <p:cNvPr id="812" name="Google Shape;812;p26"/>
          <p:cNvCxnSpPr/>
          <p:nvPr/>
        </p:nvCxnSpPr>
        <p:spPr>
          <a:xfrm>
            <a:off x="4152111" y="923219"/>
            <a:ext cx="327900" cy="291900"/>
          </a:xfrm>
          <a:prstGeom prst="straightConnector1">
            <a:avLst/>
          </a:prstGeom>
          <a:noFill/>
          <a:ln cap="flat" cmpd="sng" w="25400">
            <a:solidFill>
              <a:srgbClr val="FF0000"/>
            </a:solidFill>
            <a:prstDash val="solid"/>
            <a:miter lim="800000"/>
            <a:headEnd len="sm" w="sm" type="none"/>
            <a:tailEnd len="med" w="med" type="triangle"/>
          </a:ln>
        </p:spPr>
      </p:cxnSp>
      <p:cxnSp>
        <p:nvCxnSpPr>
          <p:cNvPr id="813" name="Google Shape;813;p26"/>
          <p:cNvCxnSpPr/>
          <p:nvPr/>
        </p:nvCxnSpPr>
        <p:spPr>
          <a:xfrm>
            <a:off x="4000099" y="1031794"/>
            <a:ext cx="322500" cy="291900"/>
          </a:xfrm>
          <a:prstGeom prst="straightConnector1">
            <a:avLst/>
          </a:prstGeom>
          <a:noFill/>
          <a:ln cap="flat" cmpd="sng" w="25400">
            <a:solidFill>
              <a:srgbClr val="000000"/>
            </a:solidFill>
            <a:prstDash val="solid"/>
            <a:miter lim="800000"/>
            <a:headEnd len="sm" w="sm" type="none"/>
            <a:tailEnd len="med" w="med" type="triangle"/>
          </a:ln>
        </p:spPr>
      </p:cxnSp>
      <p:sp>
        <p:nvSpPr>
          <p:cNvPr id="814" name="Google Shape;814;p26"/>
          <p:cNvSpPr/>
          <p:nvPr/>
        </p:nvSpPr>
        <p:spPr>
          <a:xfrm>
            <a:off x="5690783" y="923232"/>
            <a:ext cx="389192" cy="1238817"/>
          </a:xfrm>
          <a:custGeom>
            <a:rect b="b" l="l" r="r" t="t"/>
            <a:pathLst>
              <a:path extrusionOk="0" h="1061085" w="342900">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815" name="Google Shape;815;p26"/>
          <p:cNvCxnSpPr/>
          <p:nvPr/>
        </p:nvCxnSpPr>
        <p:spPr>
          <a:xfrm flipH="1">
            <a:off x="4884704" y="2512086"/>
            <a:ext cx="449700" cy="378600"/>
          </a:xfrm>
          <a:prstGeom prst="straightConnector1">
            <a:avLst/>
          </a:prstGeom>
          <a:noFill/>
          <a:ln cap="flat" cmpd="sng" w="25400">
            <a:solidFill>
              <a:srgbClr val="000000"/>
            </a:solidFill>
            <a:prstDash val="solid"/>
            <a:miter lim="800000"/>
            <a:headEnd len="sm" w="sm" type="none"/>
            <a:tailEnd len="med" w="med" type="triangle"/>
          </a:ln>
        </p:spPr>
      </p:cxnSp>
      <p:sp>
        <p:nvSpPr>
          <p:cNvPr id="816" name="Google Shape;816;p26"/>
          <p:cNvSpPr txBox="1"/>
          <p:nvPr/>
        </p:nvSpPr>
        <p:spPr>
          <a:xfrm>
            <a:off x="226950" y="3657275"/>
            <a:ext cx="6989400" cy="1182600"/>
          </a:xfrm>
          <a:prstGeom prst="rect">
            <a:avLst/>
          </a:prstGeom>
          <a:noFill/>
          <a:ln>
            <a:noFill/>
          </a:ln>
        </p:spPr>
        <p:txBody>
          <a:bodyPr anchorCtr="0" anchor="t" bIns="45700" lIns="91425" spcFirstLastPara="1" rIns="91425" wrap="square" tIns="45700">
            <a:normAutofit/>
          </a:bodyPr>
          <a:lstStyle/>
          <a:p>
            <a:pPr indent="-317500" lvl="0" marL="457200" rtl="0" algn="l">
              <a:spcBef>
                <a:spcPts val="0"/>
              </a:spcBef>
              <a:spcAft>
                <a:spcPts val="0"/>
              </a:spcAft>
              <a:buSzPts val="1400"/>
              <a:buChar char="●"/>
            </a:pPr>
            <a:r>
              <a:rPr lang="en"/>
              <a:t>Allowing </a:t>
            </a:r>
            <a:r>
              <a:rPr lang="en"/>
              <a:t>over-provisioning</a:t>
            </a:r>
            <a:r>
              <a:rPr lang="en"/>
              <a:t> and timing violations during first scheduling passes</a:t>
            </a:r>
            <a:endParaRPr/>
          </a:p>
          <a:p>
            <a:pPr indent="-317500" lvl="0" marL="457200" rtl="0" algn="l">
              <a:spcBef>
                <a:spcPts val="0"/>
              </a:spcBef>
              <a:spcAft>
                <a:spcPts val="0"/>
              </a:spcAft>
              <a:buSzPts val="1400"/>
              <a:buChar char="●"/>
            </a:pPr>
            <a:r>
              <a:rPr lang="en"/>
              <a:t>Gradually make process by rerouting over-provisioning and timing violations</a:t>
            </a:r>
            <a:endParaRPr/>
          </a:p>
        </p:txBody>
      </p:sp>
      <p:sp>
        <p:nvSpPr>
          <p:cNvPr id="817" name="Google Shape;817;p26"/>
          <p:cNvSpPr txBox="1"/>
          <p:nvPr/>
        </p:nvSpPr>
        <p:spPr>
          <a:xfrm>
            <a:off x="2" y="3318575"/>
            <a:ext cx="6220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a:t>Relaxing constraints to make scheduling easier</a:t>
            </a:r>
            <a:endParaRPr b="1"/>
          </a:p>
        </p:txBody>
      </p:sp>
      <p:sp>
        <p:nvSpPr>
          <p:cNvPr id="818" name="Google Shape;818;p26"/>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Spatial Scheduling</a:t>
            </a:r>
            <a:endParaRPr/>
          </a:p>
        </p:txBody>
      </p:sp>
      <p:sp>
        <p:nvSpPr>
          <p:cNvPr id="819" name="Google Shape;81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27"/>
          <p:cNvSpPr txBox="1"/>
          <p:nvPr>
            <p:ph type="title"/>
          </p:nvPr>
        </p:nvSpPr>
        <p:spPr>
          <a:xfrm>
            <a:off x="152500" y="204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Spatial Scheduling</a:t>
            </a:r>
            <a:endParaRPr/>
          </a:p>
        </p:txBody>
      </p:sp>
      <p:sp>
        <p:nvSpPr>
          <p:cNvPr id="825" name="Google Shape;825;p27"/>
          <p:cNvSpPr txBox="1"/>
          <p:nvPr/>
        </p:nvSpPr>
        <p:spPr>
          <a:xfrm>
            <a:off x="457275" y="882100"/>
            <a:ext cx="749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Scheduling is computationally intensive. Takes ~90% of DSE Time</a:t>
            </a:r>
            <a:endParaRPr b="1" sz="1800"/>
          </a:p>
        </p:txBody>
      </p:sp>
      <p:sp>
        <p:nvSpPr>
          <p:cNvPr id="826" name="Google Shape;826;p27"/>
          <p:cNvSpPr txBox="1"/>
          <p:nvPr/>
        </p:nvSpPr>
        <p:spPr>
          <a:xfrm>
            <a:off x="265300" y="2343525"/>
            <a:ext cx="8295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203200" lvl="1" marL="685800" rtl="0" algn="l">
              <a:spcBef>
                <a:spcPts val="0"/>
              </a:spcBef>
              <a:spcAft>
                <a:spcPts val="0"/>
              </a:spcAft>
              <a:buSzPts val="1400"/>
              <a:buAutoNum type="arabicPeriod"/>
            </a:pPr>
            <a:r>
              <a:rPr lang="en"/>
              <a:t>Don’t fully recompile! Partial compile from the last step.</a:t>
            </a:r>
            <a:endParaRPr/>
          </a:p>
          <a:p>
            <a:pPr indent="-203200" lvl="2" marL="1143000" rtl="0" algn="l">
              <a:spcBef>
                <a:spcPts val="0"/>
              </a:spcBef>
              <a:spcAft>
                <a:spcPts val="0"/>
              </a:spcAft>
              <a:buSzPts val="1400"/>
              <a:buChar char="•"/>
            </a:pPr>
            <a:r>
              <a:rPr lang="en"/>
              <a:t>How to partial compile as the architecture (i.e. the ISA) is changing?  </a:t>
            </a:r>
            <a:endParaRPr/>
          </a:p>
          <a:p>
            <a:pPr indent="-203200" lvl="2" marL="1143000" rtl="0" algn="l">
              <a:spcBef>
                <a:spcPts val="0"/>
              </a:spcBef>
              <a:spcAft>
                <a:spcPts val="0"/>
              </a:spcAft>
              <a:buSzPts val="1400"/>
              <a:buChar char="•"/>
            </a:pPr>
            <a:r>
              <a:rPr lang="en"/>
              <a:t>Solution: Compiler generates many versions of each program region that could be useful, and try to schedule all of these versions.</a:t>
            </a:r>
            <a:br>
              <a:rPr lang="en"/>
            </a:br>
            <a:r>
              <a:rPr lang="en"/>
              <a:t>E.g. Same program region with many different unrolling degrees (vector widths).</a:t>
            </a:r>
            <a:endParaRPr/>
          </a:p>
          <a:p>
            <a:pPr indent="-203200" lvl="1" marL="685800" rtl="0" algn="l">
              <a:spcBef>
                <a:spcPts val="0"/>
              </a:spcBef>
              <a:spcAft>
                <a:spcPts val="0"/>
              </a:spcAft>
              <a:buSzPts val="1400"/>
              <a:buAutoNum type="arabicPeriod"/>
            </a:pPr>
            <a:r>
              <a:rPr lang="en"/>
              <a:t>Carefully change hardware to not invalidate compiled programs! </a:t>
            </a:r>
            <a:endParaRPr/>
          </a:p>
          <a:p>
            <a:pPr indent="-203200" lvl="2" marL="1143000" rtl="0" algn="l">
              <a:spcBef>
                <a:spcPts val="0"/>
              </a:spcBef>
              <a:spcAft>
                <a:spcPts val="0"/>
              </a:spcAft>
              <a:buSzPts val="1400"/>
              <a:buChar char="•"/>
            </a:pPr>
            <a:r>
              <a:rPr lang="en"/>
              <a:t>Technique: schedule preserving transformations</a:t>
            </a:r>
            <a:endParaRPr/>
          </a:p>
          <a:p>
            <a:pPr indent="-203200" lvl="1" marL="685800" rtl="0" algn="l">
              <a:spcBef>
                <a:spcPts val="0"/>
              </a:spcBef>
              <a:spcAft>
                <a:spcPts val="0"/>
              </a:spcAft>
              <a:buSzPts val="1400"/>
              <a:buAutoNum type="arabicPeriod"/>
            </a:pPr>
            <a:r>
              <a:rPr lang="en">
                <a:solidFill>
                  <a:schemeClr val="dk1"/>
                </a:solidFill>
              </a:rPr>
              <a:t>Explore ALL system parameters at each step of DSE  -&gt; Cheap + Faster Convergence</a:t>
            </a:r>
            <a:endParaRPr/>
          </a:p>
        </p:txBody>
      </p:sp>
      <p:sp>
        <p:nvSpPr>
          <p:cNvPr id="827" name="Google Shape;827;p27"/>
          <p:cNvSpPr txBox="1"/>
          <p:nvPr/>
        </p:nvSpPr>
        <p:spPr>
          <a:xfrm>
            <a:off x="571575" y="2172100"/>
            <a:ext cx="236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Solutions:</a:t>
            </a:r>
            <a:endParaRPr b="1" sz="1800"/>
          </a:p>
        </p:txBody>
      </p:sp>
      <p:sp>
        <p:nvSpPr>
          <p:cNvPr id="828" name="Google Shape;828;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cxnSp>
        <p:nvCxnSpPr>
          <p:cNvPr id="833" name="Google Shape;833;p28"/>
          <p:cNvCxnSpPr>
            <a:stCxn id="834" idx="1"/>
            <a:endCxn id="835" idx="5"/>
          </p:cNvCxnSpPr>
          <p:nvPr/>
        </p:nvCxnSpPr>
        <p:spPr>
          <a:xfrm rot="10800000">
            <a:off x="937919" y="2179957"/>
            <a:ext cx="223200" cy="225900"/>
          </a:xfrm>
          <a:prstGeom prst="straightConnector1">
            <a:avLst/>
          </a:prstGeom>
          <a:noFill/>
          <a:ln cap="flat" cmpd="sng" w="28575">
            <a:solidFill>
              <a:srgbClr val="000000"/>
            </a:solidFill>
            <a:prstDash val="solid"/>
            <a:miter lim="800000"/>
            <a:headEnd len="med" w="med" type="triangle"/>
            <a:tailEnd len="med" w="med" type="triangle"/>
          </a:ln>
        </p:spPr>
      </p:cxnSp>
      <p:sp>
        <p:nvSpPr>
          <p:cNvPr id="836" name="Google Shape;836;p28"/>
          <p:cNvSpPr/>
          <p:nvPr/>
        </p:nvSpPr>
        <p:spPr>
          <a:xfrm>
            <a:off x="363412" y="2948782"/>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sp>
        <p:nvSpPr>
          <p:cNvPr id="837" name="Google Shape;837;p28"/>
          <p:cNvSpPr/>
          <p:nvPr/>
        </p:nvSpPr>
        <p:spPr>
          <a:xfrm>
            <a:off x="1816427" y="2970586"/>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2300">
                <a:solidFill>
                  <a:schemeClr val="dk1"/>
                </a:solidFill>
                <a:latin typeface="Calibri"/>
                <a:ea typeface="Calibri"/>
                <a:cs typeface="Calibri"/>
                <a:sym typeface="Calibri"/>
              </a:rPr>
              <a:t>PE</a:t>
            </a:r>
            <a:endParaRPr sz="3600">
              <a:latin typeface="Calibri"/>
              <a:ea typeface="Calibri"/>
              <a:cs typeface="Calibri"/>
              <a:sym typeface="Calibri"/>
            </a:endParaRPr>
          </a:p>
        </p:txBody>
      </p:sp>
      <p:sp>
        <p:nvSpPr>
          <p:cNvPr id="835" name="Google Shape;835;p28"/>
          <p:cNvSpPr/>
          <p:nvPr/>
        </p:nvSpPr>
        <p:spPr>
          <a:xfrm>
            <a:off x="363412" y="1682191"/>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sp>
        <p:nvSpPr>
          <p:cNvPr id="834" name="Google Shape;834;p28"/>
          <p:cNvSpPr/>
          <p:nvPr/>
        </p:nvSpPr>
        <p:spPr>
          <a:xfrm>
            <a:off x="1062531" y="2320449"/>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cxnSp>
        <p:nvCxnSpPr>
          <p:cNvPr id="838" name="Google Shape;838;p28"/>
          <p:cNvCxnSpPr>
            <a:stCxn id="836" idx="7"/>
            <a:endCxn id="834" idx="3"/>
          </p:cNvCxnSpPr>
          <p:nvPr/>
        </p:nvCxnSpPr>
        <p:spPr>
          <a:xfrm flipH="1" rot="10800000">
            <a:off x="938025" y="2818189"/>
            <a:ext cx="223200" cy="216000"/>
          </a:xfrm>
          <a:prstGeom prst="straightConnector1">
            <a:avLst/>
          </a:prstGeom>
          <a:noFill/>
          <a:ln cap="flat" cmpd="sng" w="28575">
            <a:solidFill>
              <a:srgbClr val="000000"/>
            </a:solidFill>
            <a:prstDash val="solid"/>
            <a:miter lim="800000"/>
            <a:headEnd len="med" w="med" type="triangle"/>
            <a:tailEnd len="med" w="med" type="triangle"/>
          </a:ln>
        </p:spPr>
      </p:cxnSp>
      <p:cxnSp>
        <p:nvCxnSpPr>
          <p:cNvPr id="839" name="Google Shape;839;p28"/>
          <p:cNvCxnSpPr>
            <a:endCxn id="834" idx="5"/>
          </p:cNvCxnSpPr>
          <p:nvPr/>
        </p:nvCxnSpPr>
        <p:spPr>
          <a:xfrm rot="10800000">
            <a:off x="1637143" y="2818242"/>
            <a:ext cx="183000" cy="152100"/>
          </a:xfrm>
          <a:prstGeom prst="straightConnector1">
            <a:avLst/>
          </a:prstGeom>
          <a:noFill/>
          <a:ln cap="flat" cmpd="sng" w="28575">
            <a:solidFill>
              <a:srgbClr val="000000"/>
            </a:solidFill>
            <a:prstDash val="solid"/>
            <a:miter lim="800000"/>
            <a:headEnd len="med" w="med" type="triangle"/>
            <a:tailEnd len="med" w="med" type="triangle"/>
          </a:ln>
        </p:spPr>
      </p:cxnSp>
      <p:sp>
        <p:nvSpPr>
          <p:cNvPr id="840" name="Google Shape;840;p28"/>
          <p:cNvSpPr/>
          <p:nvPr/>
        </p:nvSpPr>
        <p:spPr>
          <a:xfrm>
            <a:off x="1816427" y="1682191"/>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300">
                <a:solidFill>
                  <a:srgbClr val="000000"/>
                </a:solidFill>
                <a:latin typeface="Calibri"/>
                <a:ea typeface="Calibri"/>
                <a:cs typeface="Calibri"/>
                <a:sym typeface="Calibri"/>
              </a:rPr>
              <a:t>PE</a:t>
            </a:r>
            <a:endParaRPr sz="100"/>
          </a:p>
        </p:txBody>
      </p:sp>
      <p:cxnSp>
        <p:nvCxnSpPr>
          <p:cNvPr id="841" name="Google Shape;841;p28"/>
          <p:cNvCxnSpPr>
            <a:stCxn id="834" idx="7"/>
          </p:cNvCxnSpPr>
          <p:nvPr/>
        </p:nvCxnSpPr>
        <p:spPr>
          <a:xfrm flipH="1" rot="10800000">
            <a:off x="1637143" y="2221657"/>
            <a:ext cx="183000" cy="184200"/>
          </a:xfrm>
          <a:prstGeom prst="straightConnector1">
            <a:avLst/>
          </a:prstGeom>
          <a:noFill/>
          <a:ln cap="flat" cmpd="sng" w="28575">
            <a:solidFill>
              <a:srgbClr val="000000"/>
            </a:solidFill>
            <a:prstDash val="solid"/>
            <a:miter lim="800000"/>
            <a:headEnd len="med" w="med" type="triangle"/>
            <a:tailEnd len="med" w="med" type="triangle"/>
          </a:ln>
        </p:spPr>
      </p:cxnSp>
      <p:sp>
        <p:nvSpPr>
          <p:cNvPr id="842" name="Google Shape;842;p28"/>
          <p:cNvSpPr txBox="1"/>
          <p:nvPr/>
        </p:nvSpPr>
        <p:spPr>
          <a:xfrm>
            <a:off x="245524" y="3662541"/>
            <a:ext cx="2248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000000"/>
                </a:solidFill>
                <a:latin typeface="Calibri"/>
                <a:ea typeface="Calibri"/>
                <a:cs typeface="Calibri"/>
                <a:sym typeface="Calibri"/>
              </a:rPr>
              <a:t>Snippet of Scheduled ADG </a:t>
            </a:r>
            <a:endParaRPr/>
          </a:p>
        </p:txBody>
      </p:sp>
      <p:sp>
        <p:nvSpPr>
          <p:cNvPr id="843" name="Google Shape;843;p28"/>
          <p:cNvSpPr/>
          <p:nvPr/>
        </p:nvSpPr>
        <p:spPr>
          <a:xfrm>
            <a:off x="810736" y="2285634"/>
            <a:ext cx="196622" cy="612336"/>
          </a:xfrm>
          <a:custGeom>
            <a:rect b="b" l="l" r="r" t="t"/>
            <a:pathLst>
              <a:path extrusionOk="0" h="862445" w="239783">
                <a:moveTo>
                  <a:pt x="62345" y="0"/>
                </a:moveTo>
                <a:cubicBezTo>
                  <a:pt x="155863" y="99579"/>
                  <a:pt x="249382" y="199159"/>
                  <a:pt x="238991" y="342900"/>
                </a:cubicBezTo>
                <a:cubicBezTo>
                  <a:pt x="228600" y="486641"/>
                  <a:pt x="0" y="862445"/>
                  <a:pt x="0" y="862445"/>
                </a:cubicBezTo>
              </a:path>
            </a:pathLst>
          </a:custGeom>
          <a:noFill/>
          <a:ln cap="flat" cmpd="sng" w="2857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28"/>
          <p:cNvSpPr txBox="1"/>
          <p:nvPr/>
        </p:nvSpPr>
        <p:spPr>
          <a:xfrm>
            <a:off x="-55350" y="2112725"/>
            <a:ext cx="810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5B9BD5"/>
                </a:solidFill>
                <a:latin typeface="Calibri"/>
                <a:ea typeface="Calibri"/>
                <a:cs typeface="Calibri"/>
                <a:sym typeface="Calibri"/>
              </a:rPr>
              <a:t>Edge from</a:t>
            </a:r>
            <a:endParaRPr/>
          </a:p>
          <a:p>
            <a:pPr indent="0" lvl="0" marL="0" marR="0" rtl="0" algn="l">
              <a:spcBef>
                <a:spcPts val="0"/>
              </a:spcBef>
              <a:spcAft>
                <a:spcPts val="0"/>
              </a:spcAft>
              <a:buNone/>
            </a:pPr>
            <a:r>
              <a:rPr lang="en" sz="1800">
                <a:solidFill>
                  <a:srgbClr val="5B9BD5"/>
                </a:solidFill>
                <a:latin typeface="Calibri"/>
                <a:ea typeface="Calibri"/>
                <a:cs typeface="Calibri"/>
                <a:sym typeface="Calibri"/>
              </a:rPr>
              <a:t>DFG 1</a:t>
            </a:r>
            <a:endParaRPr/>
          </a:p>
        </p:txBody>
      </p:sp>
      <p:sp>
        <p:nvSpPr>
          <p:cNvPr id="845" name="Google Shape;845;p28"/>
          <p:cNvSpPr/>
          <p:nvPr/>
        </p:nvSpPr>
        <p:spPr>
          <a:xfrm flipH="1">
            <a:off x="1860166" y="2309043"/>
            <a:ext cx="183434" cy="612336"/>
          </a:xfrm>
          <a:custGeom>
            <a:rect b="b" l="l" r="r" t="t"/>
            <a:pathLst>
              <a:path extrusionOk="0" h="862445" w="239783">
                <a:moveTo>
                  <a:pt x="62345" y="0"/>
                </a:moveTo>
                <a:cubicBezTo>
                  <a:pt x="155863" y="99579"/>
                  <a:pt x="249382" y="199159"/>
                  <a:pt x="238991" y="342900"/>
                </a:cubicBezTo>
                <a:cubicBezTo>
                  <a:pt x="228600" y="486641"/>
                  <a:pt x="0" y="862445"/>
                  <a:pt x="0" y="862445"/>
                </a:cubicBezTo>
              </a:path>
            </a:pathLst>
          </a:custGeom>
          <a:noFill/>
          <a:ln cap="flat" cmpd="sng" w="2857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28"/>
          <p:cNvSpPr txBox="1"/>
          <p:nvPr/>
        </p:nvSpPr>
        <p:spPr>
          <a:xfrm>
            <a:off x="2408265" y="2130098"/>
            <a:ext cx="9381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7030A0"/>
                </a:solidFill>
                <a:latin typeface="Calibri"/>
                <a:ea typeface="Calibri"/>
                <a:cs typeface="Calibri"/>
                <a:sym typeface="Calibri"/>
              </a:rPr>
              <a:t>Edge from</a:t>
            </a:r>
            <a:endParaRPr/>
          </a:p>
          <a:p>
            <a:pPr indent="0" lvl="0" marL="0" marR="0" rtl="0" algn="l">
              <a:spcBef>
                <a:spcPts val="0"/>
              </a:spcBef>
              <a:spcAft>
                <a:spcPts val="0"/>
              </a:spcAft>
              <a:buNone/>
            </a:pPr>
            <a:r>
              <a:rPr lang="en" sz="1800">
                <a:solidFill>
                  <a:srgbClr val="7030A0"/>
                </a:solidFill>
                <a:latin typeface="Calibri"/>
                <a:ea typeface="Calibri"/>
                <a:cs typeface="Calibri"/>
                <a:sym typeface="Calibri"/>
              </a:rPr>
              <a:t>DFG 2</a:t>
            </a:r>
            <a:endParaRPr/>
          </a:p>
        </p:txBody>
      </p:sp>
      <p:sp>
        <p:nvSpPr>
          <p:cNvPr id="847" name="Google Shape;847;p28"/>
          <p:cNvSpPr txBox="1"/>
          <p:nvPr/>
        </p:nvSpPr>
        <p:spPr>
          <a:xfrm>
            <a:off x="3193323" y="3205350"/>
            <a:ext cx="2619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000000"/>
                </a:solidFill>
                <a:latin typeface="Calibri"/>
                <a:ea typeface="Calibri"/>
                <a:cs typeface="Calibri"/>
                <a:sym typeface="Calibri"/>
              </a:rPr>
              <a:t>Naïve ADG Transform</a:t>
            </a:r>
            <a:endParaRPr/>
          </a:p>
        </p:txBody>
      </p:sp>
      <p:sp>
        <p:nvSpPr>
          <p:cNvPr id="848" name="Google Shape;848;p28"/>
          <p:cNvSpPr/>
          <p:nvPr/>
        </p:nvSpPr>
        <p:spPr>
          <a:xfrm>
            <a:off x="3333996" y="2469778"/>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sp>
        <p:nvSpPr>
          <p:cNvPr id="849" name="Google Shape;849;p28"/>
          <p:cNvSpPr/>
          <p:nvPr/>
        </p:nvSpPr>
        <p:spPr>
          <a:xfrm>
            <a:off x="4787011" y="2491582"/>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2300">
                <a:solidFill>
                  <a:schemeClr val="dk1"/>
                </a:solidFill>
                <a:latin typeface="Calibri"/>
                <a:ea typeface="Calibri"/>
                <a:cs typeface="Calibri"/>
                <a:sym typeface="Calibri"/>
              </a:rPr>
              <a:t>PE</a:t>
            </a:r>
            <a:endParaRPr sz="3600">
              <a:latin typeface="Calibri"/>
              <a:ea typeface="Calibri"/>
              <a:cs typeface="Calibri"/>
              <a:sym typeface="Calibri"/>
            </a:endParaRPr>
          </a:p>
        </p:txBody>
      </p:sp>
      <p:sp>
        <p:nvSpPr>
          <p:cNvPr id="850" name="Google Shape;850;p28"/>
          <p:cNvSpPr/>
          <p:nvPr/>
        </p:nvSpPr>
        <p:spPr>
          <a:xfrm>
            <a:off x="3333995" y="1203187"/>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700">
                <a:solidFill>
                  <a:srgbClr val="000000"/>
                </a:solidFill>
                <a:latin typeface="Calibri"/>
                <a:ea typeface="Calibri"/>
                <a:cs typeface="Calibri"/>
                <a:sym typeface="Calibri"/>
              </a:rPr>
              <a:t>SW</a:t>
            </a:r>
            <a:endParaRPr sz="100"/>
          </a:p>
        </p:txBody>
      </p:sp>
      <p:sp>
        <p:nvSpPr>
          <p:cNvPr id="851" name="Google Shape;851;p28"/>
          <p:cNvSpPr/>
          <p:nvPr/>
        </p:nvSpPr>
        <p:spPr>
          <a:xfrm>
            <a:off x="4787011" y="1203187"/>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2300">
                <a:solidFill>
                  <a:schemeClr val="dk1"/>
                </a:solidFill>
                <a:latin typeface="Calibri"/>
                <a:ea typeface="Calibri"/>
                <a:cs typeface="Calibri"/>
                <a:sym typeface="Calibri"/>
              </a:rPr>
              <a:t>PE</a:t>
            </a:r>
            <a:endParaRPr sz="3600">
              <a:latin typeface="Calibri"/>
              <a:ea typeface="Calibri"/>
              <a:cs typeface="Calibri"/>
              <a:sym typeface="Calibri"/>
            </a:endParaRPr>
          </a:p>
        </p:txBody>
      </p:sp>
      <p:sp>
        <p:nvSpPr>
          <p:cNvPr id="852" name="Google Shape;852;p28"/>
          <p:cNvSpPr txBox="1"/>
          <p:nvPr/>
        </p:nvSpPr>
        <p:spPr>
          <a:xfrm>
            <a:off x="3934351" y="1722750"/>
            <a:ext cx="1420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FF0000"/>
                </a:solidFill>
                <a:latin typeface="Calibri"/>
                <a:ea typeface="Calibri"/>
                <a:cs typeface="Calibri"/>
                <a:sym typeface="Calibri"/>
              </a:rPr>
              <a:t>No Connections for DFG Edges</a:t>
            </a:r>
            <a:endParaRPr/>
          </a:p>
        </p:txBody>
      </p:sp>
      <p:sp>
        <p:nvSpPr>
          <p:cNvPr id="853" name="Google Shape;853;p28"/>
          <p:cNvSpPr txBox="1"/>
          <p:nvPr/>
        </p:nvSpPr>
        <p:spPr>
          <a:xfrm>
            <a:off x="3126448" y="3659725"/>
            <a:ext cx="30360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 ADG simplified</a:t>
            </a:r>
            <a:endParaRPr/>
          </a:p>
          <a:p>
            <a:pPr indent="0" lvl="0" marL="0" marR="0" rtl="0" algn="l">
              <a:spcBef>
                <a:spcPts val="0"/>
              </a:spcBef>
              <a:spcAft>
                <a:spcPts val="0"/>
              </a:spcAft>
              <a:buNone/>
            </a:pPr>
            <a:r>
              <a:rPr lang="en" sz="1800">
                <a:solidFill>
                  <a:srgbClr val="000000"/>
                </a:solidFill>
                <a:latin typeface="Calibri"/>
                <a:ea typeface="Calibri"/>
                <a:cs typeface="Calibri"/>
                <a:sym typeface="Calibri"/>
              </a:rPr>
              <a:t>- Extra Compile time</a:t>
            </a:r>
            <a:endParaRPr/>
          </a:p>
          <a:p>
            <a:pPr indent="0" lvl="0" marL="0" marR="0" rtl="0" algn="l">
              <a:spcBef>
                <a:spcPts val="0"/>
              </a:spcBef>
              <a:spcAft>
                <a:spcPts val="0"/>
              </a:spcAft>
              <a:buNone/>
            </a:pPr>
            <a:r>
              <a:rPr lang="en" sz="1800">
                <a:solidFill>
                  <a:srgbClr val="000000"/>
                </a:solidFill>
                <a:latin typeface="Calibri"/>
                <a:ea typeface="Calibri"/>
                <a:cs typeface="Calibri"/>
                <a:sym typeface="Calibri"/>
              </a:rPr>
              <a:t>- Lower HW applicability</a:t>
            </a:r>
            <a:endParaRPr/>
          </a:p>
        </p:txBody>
      </p:sp>
      <p:sp>
        <p:nvSpPr>
          <p:cNvPr id="854" name="Google Shape;854;p28"/>
          <p:cNvSpPr txBox="1"/>
          <p:nvPr/>
        </p:nvSpPr>
        <p:spPr>
          <a:xfrm>
            <a:off x="1007353" y="1202150"/>
            <a:ext cx="906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FF0000"/>
                </a:solidFill>
                <a:latin typeface="Calibri"/>
                <a:ea typeface="Calibri"/>
                <a:cs typeface="Calibri"/>
                <a:sym typeface="Calibri"/>
              </a:rPr>
              <a:t>Delete Middle Switch</a:t>
            </a:r>
            <a:endParaRPr/>
          </a:p>
        </p:txBody>
      </p:sp>
      <p:cxnSp>
        <p:nvCxnSpPr>
          <p:cNvPr id="855" name="Google Shape;855;p28"/>
          <p:cNvCxnSpPr/>
          <p:nvPr/>
        </p:nvCxnSpPr>
        <p:spPr>
          <a:xfrm>
            <a:off x="1399101" y="2121372"/>
            <a:ext cx="0" cy="144000"/>
          </a:xfrm>
          <a:prstGeom prst="straightConnector1">
            <a:avLst/>
          </a:prstGeom>
          <a:noFill/>
          <a:ln cap="flat" cmpd="sng" w="9525">
            <a:solidFill>
              <a:srgbClr val="FF0000"/>
            </a:solidFill>
            <a:prstDash val="solid"/>
            <a:miter lim="800000"/>
            <a:headEnd len="sm" w="sm" type="none"/>
            <a:tailEnd len="med" w="med" type="triangle"/>
          </a:ln>
        </p:spPr>
      </p:cxnSp>
      <p:sp>
        <p:nvSpPr>
          <p:cNvPr id="856" name="Google Shape;856;p28"/>
          <p:cNvSpPr txBox="1"/>
          <p:nvPr/>
        </p:nvSpPr>
        <p:spPr>
          <a:xfrm>
            <a:off x="6279174" y="3205350"/>
            <a:ext cx="2864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000000"/>
                </a:solidFill>
                <a:latin typeface="Calibri"/>
                <a:ea typeface="Calibri"/>
                <a:cs typeface="Calibri"/>
                <a:sym typeface="Calibri"/>
              </a:rPr>
              <a:t>Schedule-preserving Transform</a:t>
            </a:r>
            <a:endParaRPr/>
          </a:p>
        </p:txBody>
      </p:sp>
      <p:sp>
        <p:nvSpPr>
          <p:cNvPr id="857" name="Google Shape;857;p28"/>
          <p:cNvSpPr/>
          <p:nvPr/>
        </p:nvSpPr>
        <p:spPr>
          <a:xfrm>
            <a:off x="6528440" y="2449764"/>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sp>
        <p:nvSpPr>
          <p:cNvPr id="858" name="Google Shape;858;p28"/>
          <p:cNvSpPr/>
          <p:nvPr/>
        </p:nvSpPr>
        <p:spPr>
          <a:xfrm>
            <a:off x="7670895" y="2471568"/>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2300">
                <a:solidFill>
                  <a:schemeClr val="dk1"/>
                </a:solidFill>
                <a:latin typeface="Calibri"/>
                <a:ea typeface="Calibri"/>
                <a:cs typeface="Calibri"/>
                <a:sym typeface="Calibri"/>
              </a:rPr>
              <a:t>PE</a:t>
            </a:r>
            <a:endParaRPr sz="3600">
              <a:latin typeface="Calibri"/>
              <a:ea typeface="Calibri"/>
              <a:cs typeface="Calibri"/>
              <a:sym typeface="Calibri"/>
            </a:endParaRPr>
          </a:p>
        </p:txBody>
      </p:sp>
      <p:sp>
        <p:nvSpPr>
          <p:cNvPr id="859" name="Google Shape;859;p28"/>
          <p:cNvSpPr/>
          <p:nvPr/>
        </p:nvSpPr>
        <p:spPr>
          <a:xfrm>
            <a:off x="6528440" y="1183173"/>
            <a:ext cx="673200" cy="583200"/>
          </a:xfrm>
          <a:prstGeom prst="ellipse">
            <a:avLst/>
          </a:prstGeom>
          <a:solidFill>
            <a:srgbClr val="FFD966"/>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1700">
                <a:solidFill>
                  <a:schemeClr val="dk1"/>
                </a:solidFill>
                <a:latin typeface="Calibri"/>
                <a:ea typeface="Calibri"/>
                <a:cs typeface="Calibri"/>
                <a:sym typeface="Calibri"/>
              </a:rPr>
              <a:t>SW</a:t>
            </a:r>
            <a:endParaRPr sz="3600">
              <a:latin typeface="Calibri"/>
              <a:ea typeface="Calibri"/>
              <a:cs typeface="Calibri"/>
              <a:sym typeface="Calibri"/>
            </a:endParaRPr>
          </a:p>
        </p:txBody>
      </p:sp>
      <p:sp>
        <p:nvSpPr>
          <p:cNvPr id="860" name="Google Shape;860;p28"/>
          <p:cNvSpPr/>
          <p:nvPr/>
        </p:nvSpPr>
        <p:spPr>
          <a:xfrm>
            <a:off x="7670895" y="1183173"/>
            <a:ext cx="622800" cy="540000"/>
          </a:xfrm>
          <a:prstGeom prst="rect">
            <a:avLst/>
          </a:prstGeom>
          <a:solidFill>
            <a:srgbClr val="F8CBAD"/>
          </a:solid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 sz="2300">
                <a:solidFill>
                  <a:schemeClr val="dk1"/>
                </a:solidFill>
                <a:latin typeface="Calibri"/>
                <a:ea typeface="Calibri"/>
                <a:cs typeface="Calibri"/>
                <a:sym typeface="Calibri"/>
              </a:rPr>
              <a:t>PE</a:t>
            </a:r>
            <a:endParaRPr sz="3600">
              <a:latin typeface="Calibri"/>
              <a:ea typeface="Calibri"/>
              <a:cs typeface="Calibri"/>
              <a:sym typeface="Calibri"/>
            </a:endParaRPr>
          </a:p>
        </p:txBody>
      </p:sp>
      <p:cxnSp>
        <p:nvCxnSpPr>
          <p:cNvPr id="861" name="Google Shape;861;p28"/>
          <p:cNvCxnSpPr>
            <a:stCxn id="857" idx="0"/>
            <a:endCxn id="859" idx="4"/>
          </p:cNvCxnSpPr>
          <p:nvPr/>
        </p:nvCxnSpPr>
        <p:spPr>
          <a:xfrm rot="10800000">
            <a:off x="6865040" y="1766364"/>
            <a:ext cx="0" cy="683400"/>
          </a:xfrm>
          <a:prstGeom prst="straightConnector1">
            <a:avLst/>
          </a:prstGeom>
          <a:noFill/>
          <a:ln cap="flat" cmpd="sng" w="28575">
            <a:solidFill>
              <a:srgbClr val="000000"/>
            </a:solidFill>
            <a:prstDash val="solid"/>
            <a:miter lim="800000"/>
            <a:headEnd len="med" w="med" type="triangle"/>
            <a:tailEnd len="sm" w="sm" type="none"/>
          </a:ln>
        </p:spPr>
      </p:cxnSp>
      <p:cxnSp>
        <p:nvCxnSpPr>
          <p:cNvPr id="862" name="Google Shape;862;p28"/>
          <p:cNvCxnSpPr>
            <a:stCxn id="858" idx="0"/>
            <a:endCxn id="860" idx="2"/>
          </p:cNvCxnSpPr>
          <p:nvPr/>
        </p:nvCxnSpPr>
        <p:spPr>
          <a:xfrm rot="10800000">
            <a:off x="7982295" y="1723068"/>
            <a:ext cx="0" cy="748500"/>
          </a:xfrm>
          <a:prstGeom prst="straightConnector1">
            <a:avLst/>
          </a:prstGeom>
          <a:noFill/>
          <a:ln cap="flat" cmpd="sng" w="28575">
            <a:solidFill>
              <a:srgbClr val="000000"/>
            </a:solidFill>
            <a:prstDash val="solid"/>
            <a:miter lim="800000"/>
            <a:headEnd len="med" w="med" type="triangle"/>
            <a:tailEnd len="sm" w="sm" type="none"/>
          </a:ln>
        </p:spPr>
      </p:cxnSp>
      <p:sp>
        <p:nvSpPr>
          <p:cNvPr id="863" name="Google Shape;863;p28"/>
          <p:cNvSpPr/>
          <p:nvPr/>
        </p:nvSpPr>
        <p:spPr>
          <a:xfrm>
            <a:off x="6712863" y="1799596"/>
            <a:ext cx="68938" cy="612336"/>
          </a:xfrm>
          <a:custGeom>
            <a:rect b="b" l="l" r="r" t="t"/>
            <a:pathLst>
              <a:path extrusionOk="0" h="862445" w="239783">
                <a:moveTo>
                  <a:pt x="62345" y="0"/>
                </a:moveTo>
                <a:cubicBezTo>
                  <a:pt x="155863" y="99579"/>
                  <a:pt x="249382" y="199159"/>
                  <a:pt x="238991" y="342900"/>
                </a:cubicBezTo>
                <a:cubicBezTo>
                  <a:pt x="228600" y="486641"/>
                  <a:pt x="0" y="862445"/>
                  <a:pt x="0" y="862445"/>
                </a:cubicBezTo>
              </a:path>
            </a:pathLst>
          </a:custGeom>
          <a:noFill/>
          <a:ln cap="flat" cmpd="sng" w="2857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28"/>
          <p:cNvSpPr txBox="1"/>
          <p:nvPr/>
        </p:nvSpPr>
        <p:spPr>
          <a:xfrm>
            <a:off x="5774765" y="1635484"/>
            <a:ext cx="9381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5B9BD5"/>
                </a:solidFill>
                <a:latin typeface="Calibri"/>
                <a:ea typeface="Calibri"/>
                <a:cs typeface="Calibri"/>
                <a:sym typeface="Calibri"/>
              </a:rPr>
              <a:t>Edge from</a:t>
            </a:r>
            <a:endParaRPr/>
          </a:p>
          <a:p>
            <a:pPr indent="0" lvl="0" marL="0" marR="0" rtl="0" algn="l">
              <a:spcBef>
                <a:spcPts val="0"/>
              </a:spcBef>
              <a:spcAft>
                <a:spcPts val="0"/>
              </a:spcAft>
              <a:buNone/>
            </a:pPr>
            <a:r>
              <a:rPr lang="en" sz="1800">
                <a:solidFill>
                  <a:srgbClr val="5B9BD5"/>
                </a:solidFill>
                <a:latin typeface="Calibri"/>
                <a:ea typeface="Calibri"/>
                <a:cs typeface="Calibri"/>
                <a:sym typeface="Calibri"/>
              </a:rPr>
              <a:t>DFG 1</a:t>
            </a:r>
            <a:endParaRPr/>
          </a:p>
        </p:txBody>
      </p:sp>
      <p:sp>
        <p:nvSpPr>
          <p:cNvPr id="865" name="Google Shape;865;p28"/>
          <p:cNvSpPr/>
          <p:nvPr/>
        </p:nvSpPr>
        <p:spPr>
          <a:xfrm flipH="1">
            <a:off x="8209901" y="1811040"/>
            <a:ext cx="38965" cy="612336"/>
          </a:xfrm>
          <a:custGeom>
            <a:rect b="b" l="l" r="r" t="t"/>
            <a:pathLst>
              <a:path extrusionOk="0" h="862445" w="239783">
                <a:moveTo>
                  <a:pt x="62345" y="0"/>
                </a:moveTo>
                <a:cubicBezTo>
                  <a:pt x="155863" y="99579"/>
                  <a:pt x="249382" y="199159"/>
                  <a:pt x="238991" y="342900"/>
                </a:cubicBezTo>
                <a:cubicBezTo>
                  <a:pt x="228600" y="486641"/>
                  <a:pt x="0" y="862445"/>
                  <a:pt x="0" y="862445"/>
                </a:cubicBezTo>
              </a:path>
            </a:pathLst>
          </a:custGeom>
          <a:noFill/>
          <a:ln cap="flat" cmpd="sng" w="2857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28"/>
          <p:cNvSpPr txBox="1"/>
          <p:nvPr/>
        </p:nvSpPr>
        <p:spPr>
          <a:xfrm>
            <a:off x="8320300" y="1693145"/>
            <a:ext cx="9381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7030A0"/>
                </a:solidFill>
                <a:latin typeface="Calibri"/>
                <a:ea typeface="Calibri"/>
                <a:cs typeface="Calibri"/>
                <a:sym typeface="Calibri"/>
              </a:rPr>
              <a:t>Edge from</a:t>
            </a:r>
            <a:endParaRPr/>
          </a:p>
          <a:p>
            <a:pPr indent="0" lvl="0" marL="0" marR="0" rtl="0" algn="l">
              <a:spcBef>
                <a:spcPts val="0"/>
              </a:spcBef>
              <a:spcAft>
                <a:spcPts val="0"/>
              </a:spcAft>
              <a:buNone/>
            </a:pPr>
            <a:r>
              <a:rPr lang="en" sz="1800">
                <a:solidFill>
                  <a:srgbClr val="7030A0"/>
                </a:solidFill>
                <a:latin typeface="Calibri"/>
                <a:ea typeface="Calibri"/>
                <a:cs typeface="Calibri"/>
                <a:sym typeface="Calibri"/>
              </a:rPr>
              <a:t>DFG 2</a:t>
            </a:r>
            <a:endParaRPr/>
          </a:p>
        </p:txBody>
      </p:sp>
      <p:sp>
        <p:nvSpPr>
          <p:cNvPr id="867" name="Google Shape;867;p28"/>
          <p:cNvSpPr txBox="1"/>
          <p:nvPr/>
        </p:nvSpPr>
        <p:spPr>
          <a:xfrm>
            <a:off x="6222400" y="3814350"/>
            <a:ext cx="30360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rgbClr val="000000"/>
                </a:solidFill>
                <a:latin typeface="Calibri"/>
                <a:ea typeface="Calibri"/>
                <a:cs typeface="Calibri"/>
                <a:sym typeface="Calibri"/>
              </a:rPr>
              <a:t>+ ADG simplified</a:t>
            </a:r>
            <a:endParaRPr/>
          </a:p>
          <a:p>
            <a:pPr indent="0" lvl="0" marL="0" marR="0" rtl="0" algn="l">
              <a:spcBef>
                <a:spcPts val="0"/>
              </a:spcBef>
              <a:spcAft>
                <a:spcPts val="0"/>
              </a:spcAft>
              <a:buNone/>
            </a:pPr>
            <a:r>
              <a:rPr lang="en" sz="1800">
                <a:solidFill>
                  <a:srgbClr val="000000"/>
                </a:solidFill>
                <a:latin typeface="Calibri"/>
                <a:ea typeface="Calibri"/>
                <a:cs typeface="Calibri"/>
                <a:sym typeface="Calibri"/>
              </a:rPr>
              <a:t>+ No Extra compile</a:t>
            </a:r>
            <a:endParaRPr/>
          </a:p>
          <a:p>
            <a:pPr indent="0" lvl="0" marL="0" marR="0" rtl="0" algn="l">
              <a:spcBef>
                <a:spcPts val="0"/>
              </a:spcBef>
              <a:spcAft>
                <a:spcPts val="0"/>
              </a:spcAft>
              <a:buNone/>
            </a:pPr>
            <a:r>
              <a:rPr lang="en" sz="1800">
                <a:solidFill>
                  <a:srgbClr val="000000"/>
                </a:solidFill>
                <a:latin typeface="Calibri"/>
                <a:ea typeface="Calibri"/>
                <a:cs typeface="Calibri"/>
                <a:sym typeface="Calibri"/>
              </a:rPr>
              <a:t>+ HW applicability preserved</a:t>
            </a:r>
            <a:endParaRPr/>
          </a:p>
        </p:txBody>
      </p:sp>
      <p:sp>
        <p:nvSpPr>
          <p:cNvPr id="868" name="Google Shape;868;p28"/>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Schedule-Preserving Transformations</a:t>
            </a:r>
            <a:endParaRPr/>
          </a:p>
        </p:txBody>
      </p:sp>
      <p:sp>
        <p:nvSpPr>
          <p:cNvPr id="869" name="Google Shape;86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29"/>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 Design Exploration</a:t>
            </a:r>
            <a:endParaRPr/>
          </a:p>
        </p:txBody>
      </p:sp>
      <p:sp>
        <p:nvSpPr>
          <p:cNvPr id="875" name="Google Shape;875;p29"/>
          <p:cNvSpPr txBox="1"/>
          <p:nvPr/>
        </p:nvSpPr>
        <p:spPr>
          <a:xfrm>
            <a:off x="1045100" y="939300"/>
            <a:ext cx="385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76" name="Google Shape;876;p29"/>
          <p:cNvSpPr txBox="1"/>
          <p:nvPr/>
        </p:nvSpPr>
        <p:spPr>
          <a:xfrm>
            <a:off x="547075" y="865825"/>
            <a:ext cx="6472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Spatial Scheduling is Expensive!</a:t>
            </a:r>
            <a:endParaRPr/>
          </a:p>
          <a:p>
            <a:pPr indent="-317500" lvl="0" marL="457200" rtl="0" algn="l">
              <a:spcBef>
                <a:spcPts val="0"/>
              </a:spcBef>
              <a:spcAft>
                <a:spcPts val="0"/>
              </a:spcAft>
              <a:buSzPts val="1400"/>
              <a:buChar char="●"/>
            </a:pPr>
            <a:r>
              <a:rPr lang="en"/>
              <a:t>Takes up 90% of DSE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
            </a:br>
            <a:r>
              <a:rPr lang="en"/>
              <a:t>Changing</a:t>
            </a:r>
            <a:r>
              <a:rPr lang="en"/>
              <a:t> system parameters doesn’t require recompilation </a:t>
            </a:r>
            <a:endParaRPr/>
          </a:p>
          <a:p>
            <a:pPr indent="0" lvl="0" marL="0" rtl="0" algn="l">
              <a:spcBef>
                <a:spcPts val="0"/>
              </a:spcBef>
              <a:spcAft>
                <a:spcPts val="0"/>
              </a:spcAft>
              <a:buNone/>
            </a:pPr>
            <a:r>
              <a:rPr lang="en"/>
              <a:t>and only will require a performance recalculation (which is cheap)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Nested Exhaustive Search of:</a:t>
            </a:r>
            <a:endParaRPr/>
          </a:p>
          <a:p>
            <a:pPr indent="-317500" lvl="0" marL="457200" rtl="0" algn="l">
              <a:spcBef>
                <a:spcPts val="0"/>
              </a:spcBef>
              <a:spcAft>
                <a:spcPts val="0"/>
              </a:spcAft>
              <a:buSzPts val="1400"/>
              <a:buChar char="●"/>
            </a:pPr>
            <a:r>
              <a:rPr lang="en"/>
              <a:t># of Tiles</a:t>
            </a:r>
            <a:endParaRPr/>
          </a:p>
          <a:p>
            <a:pPr indent="-317500" lvl="0" marL="457200" rtl="0" algn="l">
              <a:spcBef>
                <a:spcPts val="0"/>
              </a:spcBef>
              <a:spcAft>
                <a:spcPts val="0"/>
              </a:spcAft>
              <a:buSzPts val="1400"/>
              <a:buChar char="●"/>
            </a:pPr>
            <a:r>
              <a:rPr lang="en"/>
              <a:t># of Banks</a:t>
            </a:r>
            <a:endParaRPr/>
          </a:p>
          <a:p>
            <a:pPr indent="-317500" lvl="0" marL="457200" rtl="0" algn="l">
              <a:spcBef>
                <a:spcPts val="0"/>
              </a:spcBef>
              <a:spcAft>
                <a:spcPts val="0"/>
              </a:spcAft>
              <a:buSzPts val="1400"/>
              <a:buChar char="●"/>
            </a:pPr>
            <a:r>
              <a:rPr lang="en"/>
              <a:t>System Bus Size</a:t>
            </a:r>
            <a:endParaRPr/>
          </a:p>
        </p:txBody>
      </p:sp>
      <p:sp>
        <p:nvSpPr>
          <p:cNvPr id="877" name="Google Shape;87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30"/>
          <p:cNvSpPr txBox="1"/>
          <p:nvPr>
            <p:ph type="title"/>
          </p:nvPr>
        </p:nvSpPr>
        <p:spPr>
          <a:xfrm>
            <a:off x="311700" y="98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Space Explorer</a:t>
            </a:r>
            <a:endParaRPr/>
          </a:p>
        </p:txBody>
      </p:sp>
      <p:pic>
        <p:nvPicPr>
          <p:cNvPr id="883" name="Google Shape;883;p30"/>
          <p:cNvPicPr preferRelativeResize="0"/>
          <p:nvPr/>
        </p:nvPicPr>
        <p:blipFill>
          <a:blip r:embed="rId3">
            <a:alphaModFix/>
          </a:blip>
          <a:stretch>
            <a:fillRect/>
          </a:stretch>
        </p:blipFill>
        <p:spPr>
          <a:xfrm>
            <a:off x="152400" y="776275"/>
            <a:ext cx="8839199" cy="2919046"/>
          </a:xfrm>
          <a:prstGeom prst="rect">
            <a:avLst/>
          </a:prstGeom>
          <a:noFill/>
          <a:ln>
            <a:noFill/>
          </a:ln>
        </p:spPr>
      </p:pic>
      <p:sp>
        <p:nvSpPr>
          <p:cNvPr id="884" name="Google Shape;88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5" name="Google Shape;885;p30"/>
          <p:cNvSpPr txBox="1"/>
          <p:nvPr/>
        </p:nvSpPr>
        <p:spPr>
          <a:xfrm>
            <a:off x="819225" y="3791800"/>
            <a:ext cx="32469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Few Big vs Many Smaller Tiles</a:t>
            </a:r>
            <a:endParaRPr/>
          </a:p>
        </p:txBody>
      </p:sp>
      <p:sp>
        <p:nvSpPr>
          <p:cNvPr id="886" name="Google Shape;886;p30"/>
          <p:cNvSpPr txBox="1"/>
          <p:nvPr/>
        </p:nvSpPr>
        <p:spPr>
          <a:xfrm>
            <a:off x="819225" y="4470800"/>
            <a:ext cx="3000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L2 vs Scratchpad Size</a:t>
            </a:r>
            <a:endParaRPr/>
          </a:p>
        </p:txBody>
      </p:sp>
      <p:sp>
        <p:nvSpPr>
          <p:cNvPr id="887" name="Google Shape;887;p30"/>
          <p:cNvSpPr txBox="1"/>
          <p:nvPr/>
        </p:nvSpPr>
        <p:spPr>
          <a:xfrm>
            <a:off x="4349225" y="3847725"/>
            <a:ext cx="3453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More Compute vs More Network</a:t>
            </a:r>
            <a:endParaRPr/>
          </a:p>
        </p:txBody>
      </p:sp>
      <p:sp>
        <p:nvSpPr>
          <p:cNvPr id="888" name="Google Shape;888;p30"/>
          <p:cNvSpPr txBox="1"/>
          <p:nvPr/>
        </p:nvSpPr>
        <p:spPr>
          <a:xfrm>
            <a:off x="4349225" y="4346375"/>
            <a:ext cx="3453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Datapath Specialization Degree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Graph Visualization</a:t>
            </a:r>
            <a:endParaRPr/>
          </a:p>
        </p:txBody>
      </p:sp>
      <p:sp>
        <p:nvSpPr>
          <p:cNvPr id="894" name="Google Shape;894;p31"/>
          <p:cNvSpPr txBox="1"/>
          <p:nvPr>
            <p:ph idx="1" type="body"/>
          </p:nvPr>
        </p:nvSpPr>
        <p:spPr>
          <a:xfrm>
            <a:off x="135150" y="1466125"/>
            <a:ext cx="8401200" cy="118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chemeClr val="dk1"/>
                </a:solidFill>
              </a:rPr>
              <a:t>$ python3 $SS/scripts/adg_visualization.py viz/prunned-schedadg.json</a:t>
            </a:r>
            <a:endParaRPr b="1" sz="1700">
              <a:solidFill>
                <a:schemeClr val="dk1"/>
              </a:solidFill>
            </a:endParaRPr>
          </a:p>
          <a:p>
            <a:pPr indent="0" lvl="0" marL="0" rtl="0" algn="l">
              <a:spcBef>
                <a:spcPts val="1200"/>
              </a:spcBef>
              <a:spcAft>
                <a:spcPts val="1200"/>
              </a:spcAft>
              <a:buNone/>
            </a:pPr>
            <a:r>
              <a:rPr b="1" lang="en" sz="1700">
                <a:solidFill>
                  <a:schemeClr val="dk1"/>
                </a:solidFill>
              </a:rPr>
              <a:t>$ python3 $SS/scripts/sched_visualization.py viz/prunned-schedadg.json</a:t>
            </a:r>
            <a:endParaRPr b="1" sz="1700">
              <a:solidFill>
                <a:schemeClr val="dk1"/>
              </a:solidFill>
            </a:endParaRPr>
          </a:p>
        </p:txBody>
      </p:sp>
      <p:sp>
        <p:nvSpPr>
          <p:cNvPr id="895" name="Google Shape;895;p31"/>
          <p:cNvSpPr txBox="1"/>
          <p:nvPr>
            <p:ph idx="1" type="body"/>
          </p:nvPr>
        </p:nvSpPr>
        <p:spPr>
          <a:xfrm>
            <a:off x="135150" y="2575250"/>
            <a:ext cx="9697800" cy="1427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523"/>
              <a:buNone/>
            </a:pPr>
            <a:r>
              <a:rPr b="1" lang="en" sz="1700">
                <a:solidFill>
                  <a:schemeClr val="dk1"/>
                </a:solidFill>
              </a:rPr>
              <a:t>$ python3 $SS/scripts/dse_graphs/adg_analysis_graph.py viz/prunned-schedadg.json</a:t>
            </a:r>
            <a:endParaRPr b="1" sz="1700">
              <a:solidFill>
                <a:schemeClr val="dk1"/>
              </a:solidFill>
            </a:endParaRPr>
          </a:p>
          <a:p>
            <a:pPr indent="0" lvl="0" marL="0" rtl="0" algn="l">
              <a:lnSpc>
                <a:spcPct val="105000"/>
              </a:lnSpc>
              <a:spcBef>
                <a:spcPts val="1200"/>
              </a:spcBef>
              <a:spcAft>
                <a:spcPts val="0"/>
              </a:spcAft>
              <a:buSzPts val="523"/>
              <a:buNone/>
            </a:pPr>
            <a:r>
              <a:rPr b="1" lang="en" sz="1700">
                <a:solidFill>
                  <a:schemeClr val="dk1"/>
                </a:solidFill>
              </a:rPr>
              <a:t>$ python3 $SS/scripts/dse_graphs/dse_resource_bar.py viz/objectives.csv</a:t>
            </a:r>
            <a:endParaRPr b="1" sz="1700">
              <a:solidFill>
                <a:schemeClr val="dk1"/>
              </a:solidFill>
            </a:endParaRPr>
          </a:p>
          <a:p>
            <a:pPr indent="0" lvl="0" marL="0" rtl="0" algn="l">
              <a:lnSpc>
                <a:spcPct val="105000"/>
              </a:lnSpc>
              <a:spcBef>
                <a:spcPts val="1200"/>
              </a:spcBef>
              <a:spcAft>
                <a:spcPts val="0"/>
              </a:spcAft>
              <a:buSzPts val="523"/>
              <a:buNone/>
            </a:pPr>
            <a:r>
              <a:rPr b="1" lang="en" sz="1700">
                <a:solidFill>
                  <a:schemeClr val="dk1"/>
                </a:solidFill>
              </a:rPr>
              <a:t>$ python3 $SS/scripts/dse_graphs/dse_graphs.py viz/objectives.csv</a:t>
            </a:r>
            <a:endParaRPr b="1" sz="1700">
              <a:solidFill>
                <a:schemeClr val="dk1"/>
              </a:solidFill>
            </a:endParaRPr>
          </a:p>
          <a:p>
            <a:pPr indent="0" lvl="0" marL="0" rtl="0" algn="l">
              <a:lnSpc>
                <a:spcPct val="105000"/>
              </a:lnSpc>
              <a:spcBef>
                <a:spcPts val="1200"/>
              </a:spcBef>
              <a:spcAft>
                <a:spcPts val="1200"/>
              </a:spcAft>
              <a:buSzPts val="523"/>
              <a:buNone/>
            </a:pPr>
            <a:r>
              <a:t/>
            </a:r>
            <a:endParaRPr b="1" sz="1700">
              <a:solidFill>
                <a:schemeClr val="dk1"/>
              </a:solidFill>
            </a:endParaRPr>
          </a:p>
        </p:txBody>
      </p:sp>
      <p:pic>
        <p:nvPicPr>
          <p:cNvPr id="896" name="Google Shape;896;p31"/>
          <p:cNvPicPr preferRelativeResize="0"/>
          <p:nvPr/>
        </p:nvPicPr>
        <p:blipFill>
          <a:blip r:embed="rId3">
            <a:alphaModFix/>
          </a:blip>
          <a:stretch>
            <a:fillRect/>
          </a:stretch>
        </p:blipFill>
        <p:spPr>
          <a:xfrm>
            <a:off x="7501200" y="348275"/>
            <a:ext cx="1118856" cy="989400"/>
          </a:xfrm>
          <a:prstGeom prst="rect">
            <a:avLst/>
          </a:prstGeom>
          <a:noFill/>
          <a:ln>
            <a:noFill/>
          </a:ln>
        </p:spPr>
      </p:pic>
      <p:sp>
        <p:nvSpPr>
          <p:cNvPr id="897" name="Google Shape;89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181850" y="336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DSE Intuition</a:t>
            </a:r>
            <a:endParaRPr/>
          </a:p>
        </p:txBody>
      </p:sp>
      <p:pic>
        <p:nvPicPr>
          <p:cNvPr id="65" name="Google Shape;65;p14"/>
          <p:cNvPicPr preferRelativeResize="0"/>
          <p:nvPr/>
        </p:nvPicPr>
        <p:blipFill rotWithShape="1">
          <a:blip r:embed="rId3">
            <a:alphaModFix/>
          </a:blip>
          <a:srcRect b="0" l="0" r="2219" t="0"/>
          <a:stretch/>
        </p:blipFill>
        <p:spPr>
          <a:xfrm>
            <a:off x="962525" y="909525"/>
            <a:ext cx="7359968" cy="4233975"/>
          </a:xfrm>
          <a:prstGeom prst="rect">
            <a:avLst/>
          </a:prstGeom>
          <a:noFill/>
          <a:ln>
            <a:noFill/>
          </a:ln>
        </p:spPr>
      </p:pic>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id="902" name="Google Shape;902;p32"/>
          <p:cNvPicPr preferRelativeResize="0"/>
          <p:nvPr/>
        </p:nvPicPr>
        <p:blipFill>
          <a:blip r:embed="rId3">
            <a:alphaModFix/>
          </a:blip>
          <a:stretch>
            <a:fillRect/>
          </a:stretch>
        </p:blipFill>
        <p:spPr>
          <a:xfrm>
            <a:off x="2141400" y="151650"/>
            <a:ext cx="5291150" cy="4335549"/>
          </a:xfrm>
          <a:prstGeom prst="rect">
            <a:avLst/>
          </a:prstGeom>
          <a:noFill/>
          <a:ln>
            <a:noFill/>
          </a:ln>
        </p:spPr>
      </p:pic>
      <p:sp>
        <p:nvSpPr>
          <p:cNvPr id="903" name="Google Shape;903;p32"/>
          <p:cNvSpPr txBox="1"/>
          <p:nvPr/>
        </p:nvSpPr>
        <p:spPr>
          <a:xfrm>
            <a:off x="2824075" y="4659925"/>
            <a:ext cx="457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viz/prunned-schedadg.html</a:t>
            </a:r>
            <a:endParaRPr b="1"/>
          </a:p>
        </p:txBody>
      </p:sp>
      <p:sp>
        <p:nvSpPr>
          <p:cNvPr id="904" name="Google Shape;90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5" name="Google Shape;905;p32"/>
          <p:cNvSpPr txBox="1"/>
          <p:nvPr/>
        </p:nvSpPr>
        <p:spPr>
          <a:xfrm>
            <a:off x="2060350" y="3591450"/>
            <a:ext cx="11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Input Ports</a:t>
            </a:r>
            <a:endParaRPr/>
          </a:p>
        </p:txBody>
      </p:sp>
      <p:sp>
        <p:nvSpPr>
          <p:cNvPr id="906" name="Google Shape;906;p32"/>
          <p:cNvSpPr txBox="1"/>
          <p:nvPr/>
        </p:nvSpPr>
        <p:spPr>
          <a:xfrm>
            <a:off x="7149650" y="2975850"/>
            <a:ext cx="111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Output</a:t>
            </a:r>
            <a:r>
              <a:rPr lang="en"/>
              <a:t> Ports</a:t>
            </a:r>
            <a:endParaRPr/>
          </a:p>
        </p:txBody>
      </p:sp>
      <p:sp>
        <p:nvSpPr>
          <p:cNvPr id="907" name="Google Shape;90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Graph Visualization</a:t>
            </a:r>
            <a:endParaRPr/>
          </a:p>
        </p:txBody>
      </p:sp>
      <p:sp>
        <p:nvSpPr>
          <p:cNvPr id="908" name="Google Shape;908;p32"/>
          <p:cNvSpPr txBox="1"/>
          <p:nvPr/>
        </p:nvSpPr>
        <p:spPr>
          <a:xfrm>
            <a:off x="3813275" y="151650"/>
            <a:ext cx="115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Scratchpad</a:t>
            </a:r>
            <a:endParaRPr/>
          </a:p>
        </p:txBody>
      </p:sp>
      <p:sp>
        <p:nvSpPr>
          <p:cNvPr id="909" name="Google Shape;909;p32"/>
          <p:cNvSpPr txBox="1"/>
          <p:nvPr/>
        </p:nvSpPr>
        <p:spPr>
          <a:xfrm>
            <a:off x="5634175" y="188125"/>
            <a:ext cx="117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DMA</a:t>
            </a:r>
            <a:endParaRPr/>
          </a:p>
        </p:txBody>
      </p:sp>
      <p:sp>
        <p:nvSpPr>
          <p:cNvPr id="910" name="Google Shape;910;p32"/>
          <p:cNvSpPr txBox="1"/>
          <p:nvPr/>
        </p:nvSpPr>
        <p:spPr>
          <a:xfrm>
            <a:off x="5666125" y="4123475"/>
            <a:ext cx="11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Switch</a:t>
            </a:r>
            <a:endParaRPr/>
          </a:p>
        </p:txBody>
      </p:sp>
      <p:sp>
        <p:nvSpPr>
          <p:cNvPr id="911" name="Google Shape;911;p32"/>
          <p:cNvSpPr txBox="1"/>
          <p:nvPr/>
        </p:nvSpPr>
        <p:spPr>
          <a:xfrm>
            <a:off x="4097975" y="3188975"/>
            <a:ext cx="111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Processing</a:t>
            </a:r>
            <a:endParaRPr/>
          </a:p>
          <a:p>
            <a:pPr indent="0" lvl="0" marL="0" rtl="0" algn="l">
              <a:spcBef>
                <a:spcPts val="0"/>
              </a:spcBef>
              <a:spcAft>
                <a:spcPts val="0"/>
              </a:spcAft>
              <a:buNone/>
            </a:pPr>
            <a:r>
              <a:rPr lang="en"/>
              <a:t>Element</a:t>
            </a:r>
            <a:endParaRPr/>
          </a:p>
        </p:txBody>
      </p:sp>
      <p:cxnSp>
        <p:nvCxnSpPr>
          <p:cNvPr id="912" name="Google Shape;912;p32"/>
          <p:cNvCxnSpPr>
            <a:stCxn id="910" idx="1"/>
          </p:cNvCxnSpPr>
          <p:nvPr/>
        </p:nvCxnSpPr>
        <p:spPr>
          <a:xfrm rot="10800000">
            <a:off x="5424625" y="4066475"/>
            <a:ext cx="241500" cy="257100"/>
          </a:xfrm>
          <a:prstGeom prst="straightConnector1">
            <a:avLst/>
          </a:prstGeom>
          <a:noFill/>
          <a:ln cap="flat" cmpd="sng" w="9525">
            <a:solidFill>
              <a:schemeClr val="dk2"/>
            </a:solidFill>
            <a:prstDash val="solid"/>
            <a:round/>
            <a:headEnd len="med" w="med" type="none"/>
            <a:tailEnd len="med" w="med" type="triangle"/>
          </a:ln>
        </p:spPr>
      </p:cxnSp>
      <p:cxnSp>
        <p:nvCxnSpPr>
          <p:cNvPr id="913" name="Google Shape;913;p32"/>
          <p:cNvCxnSpPr>
            <a:stCxn id="906" idx="1"/>
          </p:cNvCxnSpPr>
          <p:nvPr/>
        </p:nvCxnSpPr>
        <p:spPr>
          <a:xfrm rot="10800000">
            <a:off x="6828350" y="3282450"/>
            <a:ext cx="321300" cy="1200"/>
          </a:xfrm>
          <a:prstGeom prst="straightConnector1">
            <a:avLst/>
          </a:prstGeom>
          <a:noFill/>
          <a:ln cap="flat" cmpd="sng" w="9525">
            <a:solidFill>
              <a:schemeClr val="dk2"/>
            </a:solidFill>
            <a:prstDash val="solid"/>
            <a:round/>
            <a:headEnd len="med" w="med" type="none"/>
            <a:tailEnd len="med" w="med" type="triangle"/>
          </a:ln>
        </p:spPr>
      </p:cxnSp>
      <p:cxnSp>
        <p:nvCxnSpPr>
          <p:cNvPr id="914" name="Google Shape;914;p32"/>
          <p:cNvCxnSpPr>
            <a:stCxn id="908" idx="2"/>
          </p:cNvCxnSpPr>
          <p:nvPr/>
        </p:nvCxnSpPr>
        <p:spPr>
          <a:xfrm flipH="1">
            <a:off x="4166525" y="551850"/>
            <a:ext cx="225600" cy="278100"/>
          </a:xfrm>
          <a:prstGeom prst="straightConnector1">
            <a:avLst/>
          </a:prstGeom>
          <a:noFill/>
          <a:ln cap="flat" cmpd="sng" w="9525">
            <a:solidFill>
              <a:schemeClr val="dk2"/>
            </a:solidFill>
            <a:prstDash val="solid"/>
            <a:round/>
            <a:headEnd len="med" w="med" type="none"/>
            <a:tailEnd len="med" w="med" type="triangle"/>
          </a:ln>
        </p:spPr>
      </p:cxnSp>
      <p:cxnSp>
        <p:nvCxnSpPr>
          <p:cNvPr id="915" name="Google Shape;915;p32"/>
          <p:cNvCxnSpPr/>
          <p:nvPr/>
        </p:nvCxnSpPr>
        <p:spPr>
          <a:xfrm flipH="1">
            <a:off x="5789125" y="520075"/>
            <a:ext cx="136800" cy="200700"/>
          </a:xfrm>
          <a:prstGeom prst="straightConnector1">
            <a:avLst/>
          </a:prstGeom>
          <a:noFill/>
          <a:ln cap="flat" cmpd="sng" w="9525">
            <a:solidFill>
              <a:schemeClr val="dk2"/>
            </a:solidFill>
            <a:prstDash val="solid"/>
            <a:round/>
            <a:headEnd len="med" w="med" type="none"/>
            <a:tailEnd len="med" w="med" type="triangle"/>
          </a:ln>
        </p:spPr>
      </p:cxnSp>
      <p:cxnSp>
        <p:nvCxnSpPr>
          <p:cNvPr id="916" name="Google Shape;916;p32"/>
          <p:cNvCxnSpPr>
            <a:stCxn id="905" idx="0"/>
          </p:cNvCxnSpPr>
          <p:nvPr/>
        </p:nvCxnSpPr>
        <p:spPr>
          <a:xfrm flipH="1" rot="10800000">
            <a:off x="2616400" y="2826750"/>
            <a:ext cx="629100" cy="764700"/>
          </a:xfrm>
          <a:prstGeom prst="straightConnector1">
            <a:avLst/>
          </a:prstGeom>
          <a:noFill/>
          <a:ln cap="flat" cmpd="sng" w="9525">
            <a:solidFill>
              <a:schemeClr val="dk2"/>
            </a:solidFill>
            <a:prstDash val="solid"/>
            <a:round/>
            <a:headEnd len="med" w="med" type="none"/>
            <a:tailEnd len="med" w="med" type="triangle"/>
          </a:ln>
        </p:spPr>
      </p:cxnSp>
      <p:cxnSp>
        <p:nvCxnSpPr>
          <p:cNvPr id="917" name="Google Shape;917;p32"/>
          <p:cNvCxnSpPr>
            <a:stCxn id="911" idx="0"/>
          </p:cNvCxnSpPr>
          <p:nvPr/>
        </p:nvCxnSpPr>
        <p:spPr>
          <a:xfrm flipH="1" rot="10800000">
            <a:off x="4654025" y="2872175"/>
            <a:ext cx="22800" cy="316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Estimated Performance + Single-Core Resources</a:t>
            </a:r>
            <a:endParaRPr/>
          </a:p>
        </p:txBody>
      </p:sp>
      <p:pic>
        <p:nvPicPr>
          <p:cNvPr id="923" name="Google Shape;923;p33"/>
          <p:cNvPicPr preferRelativeResize="0"/>
          <p:nvPr/>
        </p:nvPicPr>
        <p:blipFill>
          <a:blip r:embed="rId3">
            <a:alphaModFix/>
          </a:blip>
          <a:stretch>
            <a:fillRect/>
          </a:stretch>
        </p:blipFill>
        <p:spPr>
          <a:xfrm>
            <a:off x="1096925" y="1017725"/>
            <a:ext cx="6645176" cy="3796299"/>
          </a:xfrm>
          <a:prstGeom prst="rect">
            <a:avLst/>
          </a:prstGeom>
          <a:noFill/>
          <a:ln>
            <a:noFill/>
          </a:ln>
        </p:spPr>
      </p:pic>
      <p:sp>
        <p:nvSpPr>
          <p:cNvPr id="924" name="Google Shape;924;p33"/>
          <p:cNvSpPr txBox="1"/>
          <p:nvPr/>
        </p:nvSpPr>
        <p:spPr>
          <a:xfrm>
            <a:off x="75" y="4683900"/>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viz/dse_graphs/dse-objective.png</a:t>
            </a:r>
            <a:endParaRPr b="1"/>
          </a:p>
        </p:txBody>
      </p:sp>
      <p:sp>
        <p:nvSpPr>
          <p:cNvPr id="925" name="Google Shape;92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34"/>
          <p:cNvPicPr preferRelativeResize="0"/>
          <p:nvPr/>
        </p:nvPicPr>
        <p:blipFill>
          <a:blip r:embed="rId3">
            <a:alphaModFix/>
          </a:blip>
          <a:stretch>
            <a:fillRect/>
          </a:stretch>
        </p:blipFill>
        <p:spPr>
          <a:xfrm>
            <a:off x="1452130" y="291725"/>
            <a:ext cx="6857943" cy="5143500"/>
          </a:xfrm>
          <a:prstGeom prst="rect">
            <a:avLst/>
          </a:prstGeom>
          <a:noFill/>
          <a:ln>
            <a:noFill/>
          </a:ln>
        </p:spPr>
      </p:pic>
      <p:sp>
        <p:nvSpPr>
          <p:cNvPr id="931" name="Google Shape;931;p34"/>
          <p:cNvSpPr txBox="1"/>
          <p:nvPr/>
        </p:nvSpPr>
        <p:spPr>
          <a:xfrm>
            <a:off x="75" y="4683900"/>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viz/dse_graphs/dse-final-resources.png</a:t>
            </a:r>
            <a:endParaRPr b="1"/>
          </a:p>
        </p:txBody>
      </p:sp>
      <p:sp>
        <p:nvSpPr>
          <p:cNvPr id="932" name="Google Shape;93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3" name="Google Shape;93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p35"/>
          <p:cNvPicPr preferRelativeResize="0"/>
          <p:nvPr/>
        </p:nvPicPr>
        <p:blipFill>
          <a:blip r:embed="rId3">
            <a:alphaModFix/>
          </a:blip>
          <a:stretch>
            <a:fillRect/>
          </a:stretch>
        </p:blipFill>
        <p:spPr>
          <a:xfrm>
            <a:off x="1509374" y="543200"/>
            <a:ext cx="5957274" cy="4467951"/>
          </a:xfrm>
          <a:prstGeom prst="rect">
            <a:avLst/>
          </a:prstGeom>
          <a:noFill/>
          <a:ln>
            <a:noFill/>
          </a:ln>
        </p:spPr>
      </p:pic>
      <p:sp>
        <p:nvSpPr>
          <p:cNvPr id="939" name="Google Shape;939;p35"/>
          <p:cNvSpPr txBox="1"/>
          <p:nvPr/>
        </p:nvSpPr>
        <p:spPr>
          <a:xfrm>
            <a:off x="75" y="4683900"/>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viz/dse_graphs/dse-scaled-normalized-resources.png</a:t>
            </a:r>
            <a:endParaRPr b="1"/>
          </a:p>
        </p:txBody>
      </p:sp>
      <p:sp>
        <p:nvSpPr>
          <p:cNvPr id="940" name="Google Shape;94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41" name="Google Shape;94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Normalized over time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47" name="Google Shape;947;p36"/>
          <p:cNvPicPr preferRelativeResize="0"/>
          <p:nvPr/>
        </p:nvPicPr>
        <p:blipFill>
          <a:blip r:embed="rId3">
            <a:alphaModFix/>
          </a:blip>
          <a:stretch>
            <a:fillRect/>
          </a:stretch>
        </p:blipFill>
        <p:spPr>
          <a:xfrm>
            <a:off x="732150" y="1142400"/>
            <a:ext cx="7679698" cy="4001101"/>
          </a:xfrm>
          <a:prstGeom prst="rect">
            <a:avLst/>
          </a:prstGeom>
          <a:noFill/>
          <a:ln>
            <a:noFill/>
          </a:ln>
        </p:spPr>
      </p:pic>
      <p:pic>
        <p:nvPicPr>
          <p:cNvPr id="948" name="Google Shape;948;p36"/>
          <p:cNvPicPr preferRelativeResize="0"/>
          <p:nvPr/>
        </p:nvPicPr>
        <p:blipFill>
          <a:blip r:embed="rId4">
            <a:alphaModFix/>
          </a:blip>
          <a:stretch>
            <a:fillRect/>
          </a:stretch>
        </p:blipFill>
        <p:spPr>
          <a:xfrm>
            <a:off x="1239575" y="0"/>
            <a:ext cx="6093326" cy="128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36550" y="305475"/>
            <a:ext cx="362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DSE Algorithm</a:t>
            </a:r>
            <a:endParaRPr/>
          </a:p>
        </p:txBody>
      </p:sp>
      <p:sp>
        <p:nvSpPr>
          <p:cNvPr id="72" name="Google Shape;72;p15"/>
          <p:cNvSpPr/>
          <p:nvPr/>
        </p:nvSpPr>
        <p:spPr>
          <a:xfrm>
            <a:off x="3765300" y="2104874"/>
            <a:ext cx="1964400" cy="1202100"/>
          </a:xfrm>
          <a:prstGeom prst="ellipse">
            <a:avLst/>
          </a:prstGeom>
          <a:solidFill>
            <a:srgbClr val="4472C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rPr>
              <a:t>1. Randomly Modify ADG</a:t>
            </a:r>
            <a:endParaRPr sz="1600">
              <a:solidFill>
                <a:schemeClr val="lt1"/>
              </a:solidFill>
            </a:endParaRPr>
          </a:p>
        </p:txBody>
      </p:sp>
      <p:sp>
        <p:nvSpPr>
          <p:cNvPr id="73" name="Google Shape;73;p15"/>
          <p:cNvSpPr/>
          <p:nvPr/>
        </p:nvSpPr>
        <p:spPr>
          <a:xfrm>
            <a:off x="5577310" y="1003250"/>
            <a:ext cx="1890000" cy="1202100"/>
          </a:xfrm>
          <a:prstGeom prst="ellipse">
            <a:avLst/>
          </a:prstGeom>
          <a:solidFill>
            <a:srgbClr val="4472C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2. Recompile Programs</a:t>
            </a:r>
            <a:endParaRPr sz="1600">
              <a:solidFill>
                <a:schemeClr val="lt1"/>
              </a:solidFill>
            </a:endParaRPr>
          </a:p>
        </p:txBody>
      </p:sp>
      <p:sp>
        <p:nvSpPr>
          <p:cNvPr id="74" name="Google Shape;74;p15"/>
          <p:cNvSpPr/>
          <p:nvPr/>
        </p:nvSpPr>
        <p:spPr>
          <a:xfrm>
            <a:off x="7155513" y="2234477"/>
            <a:ext cx="1933500" cy="1202100"/>
          </a:xfrm>
          <a:prstGeom prst="ellipse">
            <a:avLst/>
          </a:prstGeom>
          <a:solidFill>
            <a:srgbClr val="4472C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3. Check Area and Performance</a:t>
            </a:r>
            <a:endParaRPr sz="1600">
              <a:solidFill>
                <a:schemeClr val="lt1"/>
              </a:solidFill>
            </a:endParaRPr>
          </a:p>
        </p:txBody>
      </p:sp>
      <p:sp>
        <p:nvSpPr>
          <p:cNvPr id="75" name="Google Shape;75;p15"/>
          <p:cNvSpPr/>
          <p:nvPr/>
        </p:nvSpPr>
        <p:spPr>
          <a:xfrm>
            <a:off x="5430308" y="3332614"/>
            <a:ext cx="1964400" cy="1202100"/>
          </a:xfrm>
          <a:prstGeom prst="ellipse">
            <a:avLst/>
          </a:prstGeom>
          <a:solidFill>
            <a:srgbClr val="4472C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rPr>
              <a:t>4</a:t>
            </a:r>
            <a:r>
              <a:rPr lang="en" sz="1600">
                <a:solidFill>
                  <a:schemeClr val="lt1"/>
                </a:solidFill>
              </a:rPr>
              <a:t>. Select ADG?</a:t>
            </a:r>
            <a:endParaRPr sz="1600">
              <a:solidFill>
                <a:schemeClr val="lt1"/>
              </a:solidFill>
            </a:endParaRPr>
          </a:p>
        </p:txBody>
      </p:sp>
      <p:sp>
        <p:nvSpPr>
          <p:cNvPr id="76" name="Google Shape;76;p15"/>
          <p:cNvSpPr/>
          <p:nvPr/>
        </p:nvSpPr>
        <p:spPr>
          <a:xfrm rot="5400000">
            <a:off x="7717412" y="1491983"/>
            <a:ext cx="656700" cy="5697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10800000">
            <a:off x="7693211" y="3618284"/>
            <a:ext cx="592200" cy="6315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rot="-5400000">
            <a:off x="4396682" y="3588259"/>
            <a:ext cx="656700" cy="5697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4506611" y="1252208"/>
            <a:ext cx="592200" cy="6315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5"/>
          <p:cNvSpPr txBox="1"/>
          <p:nvPr/>
        </p:nvSpPr>
        <p:spPr>
          <a:xfrm>
            <a:off x="160350" y="1290575"/>
            <a:ext cx="3780300" cy="3450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Background and set of DSE going for tutorial purposes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How do we model performance?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How do we model resources?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How does the spatial DSE work?  (and how to make it fast)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How does the system-level DSE work?</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How does it work in practice, and what do the resulting designs look like?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Auto-Extraction of DFG Files</a:t>
            </a:r>
            <a:endParaRPr/>
          </a:p>
        </p:txBody>
      </p:sp>
      <p:sp>
        <p:nvSpPr>
          <p:cNvPr id="87" name="Google Shape;87;p16"/>
          <p:cNvSpPr txBox="1"/>
          <p:nvPr>
            <p:ph idx="1" type="body"/>
          </p:nvPr>
        </p:nvSpPr>
        <p:spPr>
          <a:xfrm>
            <a:off x="272325" y="1147163"/>
            <a:ext cx="3393900" cy="118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 cd $SS/dsa-apps/demo</a:t>
            </a:r>
            <a:endParaRPr b="1">
              <a:solidFill>
                <a:schemeClr val="dk1"/>
              </a:solidFill>
            </a:endParaRPr>
          </a:p>
          <a:p>
            <a:pPr indent="0" lvl="0" marL="0" rtl="0" algn="l">
              <a:spcBef>
                <a:spcPts val="1200"/>
              </a:spcBef>
              <a:spcAft>
                <a:spcPts val="1200"/>
              </a:spcAft>
              <a:buNone/>
            </a:pPr>
            <a:r>
              <a:rPr b="1" lang="en">
                <a:solidFill>
                  <a:schemeClr val="dk1"/>
                </a:solidFill>
              </a:rPr>
              <a:t>$ python3 extract.py</a:t>
            </a:r>
            <a:endParaRPr b="1">
              <a:solidFill>
                <a:schemeClr val="dk1"/>
              </a:solidFill>
            </a:endParaRPr>
          </a:p>
        </p:txBody>
      </p:sp>
      <p:pic>
        <p:nvPicPr>
          <p:cNvPr id="88" name="Google Shape;88;p16"/>
          <p:cNvPicPr preferRelativeResize="0"/>
          <p:nvPr/>
        </p:nvPicPr>
        <p:blipFill>
          <a:blip r:embed="rId3">
            <a:alphaModFix/>
          </a:blip>
          <a:stretch>
            <a:fillRect/>
          </a:stretch>
        </p:blipFill>
        <p:spPr>
          <a:xfrm>
            <a:off x="7426125" y="2088713"/>
            <a:ext cx="1529775" cy="1055025"/>
          </a:xfrm>
          <a:prstGeom prst="rect">
            <a:avLst/>
          </a:prstGeom>
          <a:noFill/>
          <a:ln>
            <a:noFill/>
          </a:ln>
        </p:spPr>
      </p:pic>
      <p:pic>
        <p:nvPicPr>
          <p:cNvPr id="89" name="Google Shape;89;p16"/>
          <p:cNvPicPr preferRelativeResize="0"/>
          <p:nvPr/>
        </p:nvPicPr>
        <p:blipFill>
          <a:blip r:embed="rId4">
            <a:alphaModFix/>
          </a:blip>
          <a:stretch>
            <a:fillRect/>
          </a:stretch>
        </p:blipFill>
        <p:spPr>
          <a:xfrm>
            <a:off x="5441200" y="2245413"/>
            <a:ext cx="1821200" cy="835300"/>
          </a:xfrm>
          <a:prstGeom prst="rect">
            <a:avLst/>
          </a:prstGeom>
          <a:noFill/>
          <a:ln>
            <a:noFill/>
          </a:ln>
        </p:spPr>
      </p:pic>
      <p:pic>
        <p:nvPicPr>
          <p:cNvPr id="90" name="Google Shape;90;p16"/>
          <p:cNvPicPr preferRelativeResize="0"/>
          <p:nvPr/>
        </p:nvPicPr>
        <p:blipFill>
          <a:blip r:embed="rId5">
            <a:alphaModFix/>
          </a:blip>
          <a:stretch>
            <a:fillRect/>
          </a:stretch>
        </p:blipFill>
        <p:spPr>
          <a:xfrm>
            <a:off x="5640575" y="4175688"/>
            <a:ext cx="1422450" cy="803425"/>
          </a:xfrm>
          <a:prstGeom prst="rect">
            <a:avLst/>
          </a:prstGeom>
          <a:noFill/>
          <a:ln>
            <a:noFill/>
          </a:ln>
        </p:spPr>
      </p:pic>
      <p:pic>
        <p:nvPicPr>
          <p:cNvPr id="91" name="Google Shape;91;p16"/>
          <p:cNvPicPr preferRelativeResize="0"/>
          <p:nvPr/>
        </p:nvPicPr>
        <p:blipFill>
          <a:blip r:embed="rId6">
            <a:alphaModFix/>
          </a:blip>
          <a:stretch>
            <a:fillRect/>
          </a:stretch>
        </p:blipFill>
        <p:spPr>
          <a:xfrm>
            <a:off x="7479800" y="4133163"/>
            <a:ext cx="1422456" cy="803425"/>
          </a:xfrm>
          <a:prstGeom prst="rect">
            <a:avLst/>
          </a:prstGeom>
          <a:noFill/>
          <a:ln>
            <a:noFill/>
          </a:ln>
        </p:spPr>
      </p:pic>
      <p:pic>
        <p:nvPicPr>
          <p:cNvPr id="92" name="Google Shape;92;p16"/>
          <p:cNvPicPr preferRelativeResize="0"/>
          <p:nvPr/>
        </p:nvPicPr>
        <p:blipFill>
          <a:blip r:embed="rId7">
            <a:alphaModFix/>
          </a:blip>
          <a:stretch>
            <a:fillRect/>
          </a:stretch>
        </p:blipFill>
        <p:spPr>
          <a:xfrm>
            <a:off x="3954725" y="2488925"/>
            <a:ext cx="1131075" cy="1131075"/>
          </a:xfrm>
          <a:prstGeom prst="rect">
            <a:avLst/>
          </a:prstGeom>
          <a:noFill/>
          <a:ln>
            <a:noFill/>
          </a:ln>
        </p:spPr>
      </p:pic>
      <p:cxnSp>
        <p:nvCxnSpPr>
          <p:cNvPr id="93" name="Google Shape;93;p16"/>
          <p:cNvCxnSpPr/>
          <p:nvPr/>
        </p:nvCxnSpPr>
        <p:spPr>
          <a:xfrm>
            <a:off x="6351800" y="3034300"/>
            <a:ext cx="0" cy="1095000"/>
          </a:xfrm>
          <a:prstGeom prst="straightConnector1">
            <a:avLst/>
          </a:prstGeom>
          <a:noFill/>
          <a:ln cap="flat" cmpd="sng" w="76200">
            <a:solidFill>
              <a:srgbClr val="0000FF"/>
            </a:solidFill>
            <a:prstDash val="solid"/>
            <a:round/>
            <a:headEnd len="med" w="med" type="none"/>
            <a:tailEnd len="med" w="med" type="triangle"/>
          </a:ln>
        </p:spPr>
      </p:cxnSp>
      <p:cxnSp>
        <p:nvCxnSpPr>
          <p:cNvPr id="94" name="Google Shape;94;p16"/>
          <p:cNvCxnSpPr/>
          <p:nvPr/>
        </p:nvCxnSpPr>
        <p:spPr>
          <a:xfrm>
            <a:off x="8180600" y="3034300"/>
            <a:ext cx="0" cy="1095000"/>
          </a:xfrm>
          <a:prstGeom prst="straightConnector1">
            <a:avLst/>
          </a:prstGeom>
          <a:noFill/>
          <a:ln cap="flat" cmpd="sng" w="76200">
            <a:solidFill>
              <a:srgbClr val="0000FF"/>
            </a:solidFill>
            <a:prstDash val="solid"/>
            <a:round/>
            <a:headEnd len="med" w="med" type="none"/>
            <a:tailEnd len="med" w="med" type="triangle"/>
          </a:ln>
        </p:spPr>
      </p:cxnSp>
      <p:sp>
        <p:nvSpPr>
          <p:cNvPr id="95" name="Google Shape;95;p16"/>
          <p:cNvSpPr txBox="1"/>
          <p:nvPr/>
        </p:nvSpPr>
        <p:spPr>
          <a:xfrm>
            <a:off x="3677575" y="2088725"/>
            <a:ext cx="159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Extract.py</a:t>
            </a:r>
            <a:endParaRPr b="1"/>
          </a:p>
        </p:txBody>
      </p:sp>
      <p:pic>
        <p:nvPicPr>
          <p:cNvPr id="96" name="Google Shape;96;p16"/>
          <p:cNvPicPr preferRelativeResize="0"/>
          <p:nvPr/>
        </p:nvPicPr>
        <p:blipFill>
          <a:blip r:embed="rId8">
            <a:alphaModFix/>
          </a:blip>
          <a:stretch>
            <a:fillRect/>
          </a:stretch>
        </p:blipFill>
        <p:spPr>
          <a:xfrm>
            <a:off x="3907200" y="4175691"/>
            <a:ext cx="1422450" cy="803411"/>
          </a:xfrm>
          <a:prstGeom prst="rect">
            <a:avLst/>
          </a:prstGeom>
          <a:noFill/>
          <a:ln>
            <a:noFill/>
          </a:ln>
        </p:spPr>
      </p:pic>
      <p:sp>
        <p:nvSpPr>
          <p:cNvPr id="97" name="Google Shape;97;p16"/>
          <p:cNvSpPr/>
          <p:nvPr/>
        </p:nvSpPr>
        <p:spPr>
          <a:xfrm>
            <a:off x="3599750" y="1985325"/>
            <a:ext cx="5458500" cy="3095700"/>
          </a:xfrm>
          <a:prstGeom prst="rect">
            <a:avLst/>
          </a:prstGeom>
          <a:no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6"/>
          <p:cNvPicPr preferRelativeResize="0"/>
          <p:nvPr/>
        </p:nvPicPr>
        <p:blipFill>
          <a:blip r:embed="rId9">
            <a:alphaModFix/>
          </a:blip>
          <a:stretch>
            <a:fillRect/>
          </a:stretch>
        </p:blipFill>
        <p:spPr>
          <a:xfrm>
            <a:off x="376148" y="2209275"/>
            <a:ext cx="1238250" cy="1094999"/>
          </a:xfrm>
          <a:prstGeom prst="rect">
            <a:avLst/>
          </a:prstGeom>
          <a:noFill/>
          <a:ln>
            <a:noFill/>
          </a:ln>
        </p:spPr>
      </p:pic>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mDFG Recap</a:t>
            </a:r>
            <a:endParaRPr/>
          </a:p>
        </p:txBody>
      </p:sp>
      <p:sp>
        <p:nvSpPr>
          <p:cNvPr id="105" name="Google Shape;105;p17"/>
          <p:cNvSpPr txBox="1"/>
          <p:nvPr>
            <p:ph idx="1" type="body"/>
          </p:nvPr>
        </p:nvSpPr>
        <p:spPr>
          <a:xfrm>
            <a:off x="220500" y="4394150"/>
            <a:ext cx="4201800" cy="49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 [text-editor] </a:t>
            </a:r>
            <a:r>
              <a:rPr b="1" lang="en">
                <a:solidFill>
                  <a:schemeClr val="dk1"/>
                </a:solidFill>
              </a:rPr>
              <a:t>dfgs/mv/mv_0_2.dfg</a:t>
            </a:r>
            <a:endParaRPr b="1">
              <a:solidFill>
                <a:schemeClr val="dk1"/>
              </a:solidFill>
            </a:endParaRPr>
          </a:p>
        </p:txBody>
      </p:sp>
      <p:sp>
        <p:nvSpPr>
          <p:cNvPr id="106" name="Google Shape;106;p17"/>
          <p:cNvSpPr/>
          <p:nvPr/>
        </p:nvSpPr>
        <p:spPr>
          <a:xfrm>
            <a:off x="7783378" y="3412656"/>
            <a:ext cx="975300" cy="7482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A</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07" name="Google Shape;107;p17"/>
          <p:cNvSpPr/>
          <p:nvPr/>
        </p:nvSpPr>
        <p:spPr>
          <a:xfrm>
            <a:off x="5344205" y="654544"/>
            <a:ext cx="975300" cy="5412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B</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08" name="Google Shape;108;p17"/>
          <p:cNvSpPr/>
          <p:nvPr/>
        </p:nvSpPr>
        <p:spPr>
          <a:xfrm>
            <a:off x="4151532" y="674622"/>
            <a:ext cx="975300" cy="5412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C</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09" name="Google Shape;109;p17"/>
          <p:cNvSpPr/>
          <p:nvPr/>
        </p:nvSpPr>
        <p:spPr>
          <a:xfrm>
            <a:off x="6426751" y="654544"/>
            <a:ext cx="1218000" cy="5412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D</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NxN</a:t>
            </a:r>
            <a:endParaRPr sz="1800">
              <a:solidFill>
                <a:srgbClr val="FFFFFF"/>
              </a:solidFill>
              <a:latin typeface="Calibri"/>
              <a:ea typeface="Calibri"/>
              <a:cs typeface="Calibri"/>
              <a:sym typeface="Calibri"/>
            </a:endParaRPr>
          </a:p>
        </p:txBody>
      </p:sp>
      <p:cxnSp>
        <p:nvCxnSpPr>
          <p:cNvPr id="110" name="Google Shape;110;p17"/>
          <p:cNvCxnSpPr>
            <a:stCxn id="106" idx="0"/>
          </p:cNvCxnSpPr>
          <p:nvPr/>
        </p:nvCxnSpPr>
        <p:spPr>
          <a:xfrm rot="10800000">
            <a:off x="8254828" y="2144856"/>
            <a:ext cx="16200" cy="1267800"/>
          </a:xfrm>
          <a:prstGeom prst="straightConnector1">
            <a:avLst/>
          </a:prstGeom>
          <a:noFill/>
          <a:ln cap="flat" cmpd="sng" w="25400">
            <a:solidFill>
              <a:srgbClr val="000000"/>
            </a:solidFill>
            <a:prstDash val="dash"/>
            <a:miter lim="800000"/>
            <a:headEnd len="sm" w="sm" type="none"/>
            <a:tailEnd len="med" w="med" type="triangle"/>
          </a:ln>
        </p:spPr>
      </p:cxnSp>
      <p:cxnSp>
        <p:nvCxnSpPr>
          <p:cNvPr id="111" name="Google Shape;111;p17"/>
          <p:cNvCxnSpPr>
            <a:endCxn id="106" idx="1"/>
          </p:cNvCxnSpPr>
          <p:nvPr/>
        </p:nvCxnSpPr>
        <p:spPr>
          <a:xfrm>
            <a:off x="7380778" y="3786756"/>
            <a:ext cx="402600" cy="0"/>
          </a:xfrm>
          <a:prstGeom prst="straightConnector1">
            <a:avLst/>
          </a:prstGeom>
          <a:noFill/>
          <a:ln cap="flat" cmpd="sng" w="25400">
            <a:solidFill>
              <a:srgbClr val="000000"/>
            </a:solidFill>
            <a:prstDash val="dash"/>
            <a:miter lim="800000"/>
            <a:headEnd len="sm" w="sm" type="none"/>
            <a:tailEnd len="med" w="med" type="triangle"/>
          </a:ln>
        </p:spPr>
      </p:cxnSp>
      <p:cxnSp>
        <p:nvCxnSpPr>
          <p:cNvPr id="112" name="Google Shape;112;p17"/>
          <p:cNvCxnSpPr>
            <a:stCxn id="109" idx="2"/>
            <a:endCxn id="113" idx="0"/>
          </p:cNvCxnSpPr>
          <p:nvPr/>
        </p:nvCxnSpPr>
        <p:spPr>
          <a:xfrm>
            <a:off x="7035751" y="1195744"/>
            <a:ext cx="6600" cy="253500"/>
          </a:xfrm>
          <a:prstGeom prst="straightConnector1">
            <a:avLst/>
          </a:prstGeom>
          <a:noFill/>
          <a:ln cap="flat" cmpd="sng" w="25400">
            <a:solidFill>
              <a:srgbClr val="000000"/>
            </a:solidFill>
            <a:prstDash val="dash"/>
            <a:miter lim="800000"/>
            <a:headEnd len="sm" w="sm" type="none"/>
            <a:tailEnd len="med" w="med" type="triangle"/>
          </a:ln>
        </p:spPr>
      </p:cxnSp>
      <p:grpSp>
        <p:nvGrpSpPr>
          <p:cNvPr id="114" name="Google Shape;114;p17"/>
          <p:cNvGrpSpPr/>
          <p:nvPr/>
        </p:nvGrpSpPr>
        <p:grpSpPr>
          <a:xfrm>
            <a:off x="4151533" y="1449135"/>
            <a:ext cx="4584558" cy="2711703"/>
            <a:chOff x="6971694" y="3211959"/>
            <a:chExt cx="4584558" cy="2711703"/>
          </a:xfrm>
        </p:grpSpPr>
        <p:grpSp>
          <p:nvGrpSpPr>
            <p:cNvPr id="115" name="Google Shape;115;p17"/>
            <p:cNvGrpSpPr/>
            <p:nvPr/>
          </p:nvGrpSpPr>
          <p:grpSpPr>
            <a:xfrm>
              <a:off x="6971694" y="3211959"/>
              <a:ext cx="4584558" cy="2711703"/>
              <a:chOff x="3930403" y="2116453"/>
              <a:chExt cx="4584558" cy="2711703"/>
            </a:xfrm>
          </p:grpSpPr>
          <p:sp>
            <p:nvSpPr>
              <p:cNvPr id="116" name="Google Shape;116;p17"/>
              <p:cNvSpPr/>
              <p:nvPr/>
            </p:nvSpPr>
            <p:spPr>
              <a:xfrm>
                <a:off x="5714660" y="3011164"/>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a:t>
                </a:r>
                <a:endParaRPr/>
              </a:p>
            </p:txBody>
          </p:sp>
          <p:sp>
            <p:nvSpPr>
              <p:cNvPr id="117" name="Google Shape;117;p17"/>
              <p:cNvSpPr/>
              <p:nvPr/>
            </p:nvSpPr>
            <p:spPr>
              <a:xfrm>
                <a:off x="6209912" y="3579297"/>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3600"/>
                  <a:buFont typeface="Calibri"/>
                  <a:buNone/>
                </a:pPr>
                <a:r>
                  <a:rPr b="1" i="0" lang="en" sz="36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p:txBody>
          </p:sp>
          <p:cxnSp>
            <p:nvCxnSpPr>
              <p:cNvPr id="118" name="Google Shape;118;p17"/>
              <p:cNvCxnSpPr>
                <a:stCxn id="116" idx="5"/>
                <a:endCxn id="117" idx="1"/>
              </p:cNvCxnSpPr>
              <p:nvPr/>
            </p:nvCxnSpPr>
            <p:spPr>
              <a:xfrm>
                <a:off x="6065983" y="3362487"/>
                <a:ext cx="204300" cy="277200"/>
              </a:xfrm>
              <a:prstGeom prst="straightConnector1">
                <a:avLst/>
              </a:prstGeom>
              <a:noFill/>
              <a:ln cap="flat" cmpd="sng" w="25400">
                <a:solidFill>
                  <a:srgbClr val="000000"/>
                </a:solidFill>
                <a:prstDash val="solid"/>
                <a:miter lim="800000"/>
                <a:headEnd len="sm" w="sm" type="none"/>
                <a:tailEnd len="med" w="med" type="triangle"/>
              </a:ln>
            </p:spPr>
          </p:cxnSp>
          <p:sp>
            <p:nvSpPr>
              <p:cNvPr id="119" name="Google Shape;119;p17"/>
              <p:cNvSpPr/>
              <p:nvPr/>
            </p:nvSpPr>
            <p:spPr>
              <a:xfrm>
                <a:off x="5123075" y="2124195"/>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b[]</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sp>
            <p:nvSpPr>
              <p:cNvPr id="113" name="Google Shape;113;p17"/>
              <p:cNvSpPr/>
              <p:nvPr/>
            </p:nvSpPr>
            <p:spPr>
              <a:xfrm>
                <a:off x="6212890" y="2116453"/>
                <a:ext cx="12168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91425">
                <a:noAutofit/>
              </a:bodyPr>
              <a:lstStyle/>
              <a:p>
                <a:pPr indent="0" lvl="0" marL="0" marR="0" rtl="0" algn="ctr">
                  <a:spcBef>
                    <a:spcPts val="0"/>
                  </a:spcBef>
                  <a:spcAft>
                    <a:spcPts val="0"/>
                  </a:spcAft>
                  <a:buNone/>
                </a:pPr>
                <a:r>
                  <a:rPr b="0" i="0" lang="en" sz="2000" u="none" cap="none" strike="noStrike">
                    <a:solidFill>
                      <a:srgbClr val="000000"/>
                    </a:solidFill>
                    <a:latin typeface="Calibri"/>
                    <a:ea typeface="Calibri"/>
                    <a:cs typeface="Calibri"/>
                    <a:sym typeface="Calibri"/>
                  </a:rPr>
                  <a:t>d[0:n,0:n]</a:t>
                </a:r>
                <a:r>
                  <a:rPr lang="en" sz="20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Reuse:1</a:t>
                </a:r>
                <a:endParaRPr b="0" i="0" sz="1800" u="none" cap="none" strike="noStrike">
                  <a:solidFill>
                    <a:srgbClr val="000000"/>
                  </a:solidFill>
                  <a:latin typeface="Calibri"/>
                  <a:ea typeface="Calibri"/>
                  <a:cs typeface="Calibri"/>
                  <a:sym typeface="Calibri"/>
                </a:endParaRPr>
              </a:p>
            </p:txBody>
          </p:sp>
          <p:cxnSp>
            <p:nvCxnSpPr>
              <p:cNvPr id="120" name="Google Shape;120;p17"/>
              <p:cNvCxnSpPr>
                <a:endCxn id="116" idx="1"/>
              </p:cNvCxnSpPr>
              <p:nvPr/>
            </p:nvCxnSpPr>
            <p:spPr>
              <a:xfrm>
                <a:off x="5385837" y="2733941"/>
                <a:ext cx="389100" cy="337500"/>
              </a:xfrm>
              <a:prstGeom prst="straightConnector1">
                <a:avLst/>
              </a:prstGeom>
              <a:noFill/>
              <a:ln cap="flat" cmpd="sng" w="25400">
                <a:solidFill>
                  <a:srgbClr val="000000"/>
                </a:solidFill>
                <a:prstDash val="solid"/>
                <a:miter lim="800000"/>
                <a:headEnd len="sm" w="sm" type="none"/>
                <a:tailEnd len="med" w="med" type="triangle"/>
              </a:ln>
            </p:spPr>
          </p:cxnSp>
          <p:cxnSp>
            <p:nvCxnSpPr>
              <p:cNvPr id="121" name="Google Shape;121;p17"/>
              <p:cNvCxnSpPr>
                <a:endCxn id="116" idx="7"/>
              </p:cNvCxnSpPr>
              <p:nvPr/>
            </p:nvCxnSpPr>
            <p:spPr>
              <a:xfrm flipH="1">
                <a:off x="6065983" y="2737541"/>
                <a:ext cx="345300" cy="333900"/>
              </a:xfrm>
              <a:prstGeom prst="straightConnector1">
                <a:avLst/>
              </a:prstGeom>
              <a:noFill/>
              <a:ln cap="flat" cmpd="sng" w="25400">
                <a:solidFill>
                  <a:srgbClr val="000000"/>
                </a:solidFill>
                <a:prstDash val="solid"/>
                <a:miter lim="800000"/>
                <a:headEnd len="sm" w="sm" type="none"/>
                <a:tailEnd len="med" w="med" type="triangle"/>
              </a:ln>
            </p:spPr>
          </p:cxnSp>
          <p:sp>
            <p:nvSpPr>
              <p:cNvPr id="122" name="Google Shape;122;p17"/>
              <p:cNvSpPr/>
              <p:nvPr/>
            </p:nvSpPr>
            <p:spPr>
              <a:xfrm>
                <a:off x="7539661" y="2116453"/>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000000"/>
                    </a:solidFill>
                    <a:latin typeface="Calibri"/>
                    <a:ea typeface="Calibri"/>
                    <a:cs typeface="Calibri"/>
                    <a:sym typeface="Calibri"/>
                  </a:rPr>
                  <a:t>a[0:n]</a:t>
                </a:r>
                <a:r>
                  <a:rPr lang="en" sz="24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23" name="Google Shape;123;p17"/>
              <p:cNvCxnSpPr>
                <a:endCxn id="117" idx="7"/>
              </p:cNvCxnSpPr>
              <p:nvPr/>
            </p:nvCxnSpPr>
            <p:spPr>
              <a:xfrm flipH="1">
                <a:off x="6561235" y="2741674"/>
                <a:ext cx="979500" cy="897900"/>
              </a:xfrm>
              <a:prstGeom prst="straightConnector1">
                <a:avLst/>
              </a:prstGeom>
              <a:noFill/>
              <a:ln cap="flat" cmpd="sng" w="25400">
                <a:solidFill>
                  <a:srgbClr val="000000"/>
                </a:solidFill>
                <a:prstDash val="solid"/>
                <a:miter lim="800000"/>
                <a:headEnd len="sm" w="sm" type="none"/>
                <a:tailEnd len="med" w="med" type="triangle"/>
              </a:ln>
            </p:spPr>
          </p:cxnSp>
          <p:sp>
            <p:nvSpPr>
              <p:cNvPr id="124" name="Google Shape;124;p17"/>
              <p:cNvSpPr/>
              <p:nvPr/>
            </p:nvSpPr>
            <p:spPr>
              <a:xfrm>
                <a:off x="6177897" y="4211656"/>
                <a:ext cx="975300" cy="6165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a[0:n]</a:t>
                </a:r>
                <a:endParaRPr/>
              </a:p>
              <a:p>
                <a:pPr indent="0" lvl="0" marL="0" marR="0" rtl="0" algn="ctr">
                  <a:lnSpc>
                    <a:spcPct val="100000"/>
                  </a:lnSpc>
                  <a:spcBef>
                    <a:spcPts val="0"/>
                  </a:spcBef>
                  <a:spcAft>
                    <a:spcPts val="0"/>
                  </a:spcAft>
                  <a:buClr>
                    <a:srgbClr val="000000"/>
                  </a:buClr>
                  <a:buSzPts val="1800"/>
                  <a:buFont typeface="Calibri"/>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25" name="Google Shape;125;p17"/>
              <p:cNvCxnSpPr>
                <a:stCxn id="117" idx="4"/>
              </p:cNvCxnSpPr>
              <p:nvPr/>
            </p:nvCxnSpPr>
            <p:spPr>
              <a:xfrm>
                <a:off x="6415712" y="3990897"/>
                <a:ext cx="0" cy="231600"/>
              </a:xfrm>
              <a:prstGeom prst="straightConnector1">
                <a:avLst/>
              </a:prstGeom>
              <a:noFill/>
              <a:ln cap="flat" cmpd="sng" w="25400">
                <a:solidFill>
                  <a:srgbClr val="000000"/>
                </a:solidFill>
                <a:prstDash val="solid"/>
                <a:miter lim="800000"/>
                <a:headEnd len="sm" w="sm" type="none"/>
                <a:tailEnd len="med" w="med" type="triangle"/>
              </a:ln>
            </p:spPr>
          </p:cxnSp>
          <p:sp>
            <p:nvSpPr>
              <p:cNvPr id="126" name="Google Shape;126;p17"/>
              <p:cNvSpPr/>
              <p:nvPr/>
            </p:nvSpPr>
            <p:spPr>
              <a:xfrm>
                <a:off x="3930403" y="2116454"/>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c[0:n]</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27" name="Google Shape;127;p17"/>
              <p:cNvCxnSpPr>
                <a:stCxn id="126" idx="3"/>
                <a:endCxn id="119" idx="1"/>
              </p:cNvCxnSpPr>
              <p:nvPr/>
            </p:nvCxnSpPr>
            <p:spPr>
              <a:xfrm>
                <a:off x="4905703" y="2425304"/>
                <a:ext cx="217500" cy="7800"/>
              </a:xfrm>
              <a:prstGeom prst="straightConnector1">
                <a:avLst/>
              </a:prstGeom>
              <a:noFill/>
              <a:ln cap="flat" cmpd="sng" w="25400">
                <a:solidFill>
                  <a:srgbClr val="000000"/>
                </a:solidFill>
                <a:prstDash val="solid"/>
                <a:miter lim="800000"/>
                <a:headEnd len="sm" w="sm" type="none"/>
                <a:tailEnd len="med" w="med" type="triangle"/>
              </a:ln>
            </p:spPr>
          </p:cxnSp>
          <p:sp>
            <p:nvSpPr>
              <p:cNvPr id="128" name="Google Shape;128;p17"/>
              <p:cNvSpPr/>
              <p:nvPr/>
            </p:nvSpPr>
            <p:spPr>
              <a:xfrm>
                <a:off x="6271949" y="3000621"/>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a:t>
                </a:r>
                <a:endParaRPr/>
              </a:p>
            </p:txBody>
          </p:sp>
          <p:sp>
            <p:nvSpPr>
              <p:cNvPr id="129" name="Google Shape;129;p17"/>
              <p:cNvSpPr/>
              <p:nvPr/>
            </p:nvSpPr>
            <p:spPr>
              <a:xfrm>
                <a:off x="6784464" y="3589814"/>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3600"/>
                  <a:buFont typeface="Calibri"/>
                  <a:buNone/>
                </a:pPr>
                <a:r>
                  <a:rPr b="1" i="0" lang="en" sz="36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p:txBody>
          </p:sp>
          <p:cxnSp>
            <p:nvCxnSpPr>
              <p:cNvPr id="130" name="Google Shape;130;p17"/>
              <p:cNvCxnSpPr>
                <a:endCxn id="128" idx="1"/>
              </p:cNvCxnSpPr>
              <p:nvPr/>
            </p:nvCxnSpPr>
            <p:spPr>
              <a:xfrm>
                <a:off x="5955126" y="2740198"/>
                <a:ext cx="377100" cy="320700"/>
              </a:xfrm>
              <a:prstGeom prst="straightConnector1">
                <a:avLst/>
              </a:prstGeom>
              <a:noFill/>
              <a:ln cap="flat" cmpd="sng" w="25400">
                <a:solidFill>
                  <a:srgbClr val="000000"/>
                </a:solidFill>
                <a:prstDash val="solid"/>
                <a:miter lim="800000"/>
                <a:headEnd len="sm" w="sm" type="none"/>
                <a:tailEnd len="med" w="med" type="triangle"/>
              </a:ln>
            </p:spPr>
          </p:cxnSp>
          <p:cxnSp>
            <p:nvCxnSpPr>
              <p:cNvPr id="131" name="Google Shape;131;p17"/>
              <p:cNvCxnSpPr>
                <a:endCxn id="128" idx="7"/>
              </p:cNvCxnSpPr>
              <p:nvPr/>
            </p:nvCxnSpPr>
            <p:spPr>
              <a:xfrm flipH="1">
                <a:off x="6623272" y="2737498"/>
                <a:ext cx="343500" cy="323400"/>
              </a:xfrm>
              <a:prstGeom prst="straightConnector1">
                <a:avLst/>
              </a:prstGeom>
              <a:noFill/>
              <a:ln cap="flat" cmpd="sng" w="25400">
                <a:solidFill>
                  <a:srgbClr val="000000"/>
                </a:solidFill>
                <a:prstDash val="solid"/>
                <a:miter lim="800000"/>
                <a:headEnd len="sm" w="sm" type="none"/>
                <a:tailEnd len="med" w="med" type="triangle"/>
              </a:ln>
            </p:spPr>
          </p:cxnSp>
          <p:cxnSp>
            <p:nvCxnSpPr>
              <p:cNvPr id="132" name="Google Shape;132;p17"/>
              <p:cNvCxnSpPr>
                <a:endCxn id="129" idx="7"/>
              </p:cNvCxnSpPr>
              <p:nvPr/>
            </p:nvCxnSpPr>
            <p:spPr>
              <a:xfrm flipH="1">
                <a:off x="7135787" y="2734191"/>
                <a:ext cx="936300" cy="915900"/>
              </a:xfrm>
              <a:prstGeom prst="straightConnector1">
                <a:avLst/>
              </a:prstGeom>
              <a:noFill/>
              <a:ln cap="flat" cmpd="sng" w="25400">
                <a:solidFill>
                  <a:srgbClr val="000000"/>
                </a:solidFill>
                <a:prstDash val="solid"/>
                <a:miter lim="800000"/>
                <a:headEnd len="sm" w="sm" type="none"/>
                <a:tailEnd len="med" w="med" type="triangle"/>
              </a:ln>
            </p:spPr>
          </p:cxnSp>
          <p:cxnSp>
            <p:nvCxnSpPr>
              <p:cNvPr id="133" name="Google Shape;133;p17"/>
              <p:cNvCxnSpPr>
                <a:stCxn id="129" idx="4"/>
              </p:cNvCxnSpPr>
              <p:nvPr/>
            </p:nvCxnSpPr>
            <p:spPr>
              <a:xfrm>
                <a:off x="6990264" y="4001414"/>
                <a:ext cx="2700" cy="206400"/>
              </a:xfrm>
              <a:prstGeom prst="straightConnector1">
                <a:avLst/>
              </a:prstGeom>
              <a:noFill/>
              <a:ln cap="flat" cmpd="sng" w="25400">
                <a:solidFill>
                  <a:srgbClr val="000000"/>
                </a:solidFill>
                <a:prstDash val="solid"/>
                <a:miter lim="800000"/>
                <a:headEnd len="sm" w="sm" type="none"/>
                <a:tailEnd len="med" w="med" type="triangle"/>
              </a:ln>
            </p:spPr>
          </p:cxnSp>
        </p:grpSp>
        <p:cxnSp>
          <p:nvCxnSpPr>
            <p:cNvPr id="134" name="Google Shape;134;p17"/>
            <p:cNvCxnSpPr>
              <a:stCxn id="128" idx="5"/>
              <a:endCxn id="129" idx="1"/>
            </p:cNvCxnSpPr>
            <p:nvPr/>
          </p:nvCxnSpPr>
          <p:spPr>
            <a:xfrm>
              <a:off x="9664563" y="4447450"/>
              <a:ext cx="221400" cy="298200"/>
            </a:xfrm>
            <a:prstGeom prst="straightConnector1">
              <a:avLst/>
            </a:prstGeom>
            <a:noFill/>
            <a:ln cap="flat" cmpd="sng" w="25400">
              <a:solidFill>
                <a:srgbClr val="000000"/>
              </a:solidFill>
              <a:prstDash val="solid"/>
              <a:miter lim="800000"/>
              <a:headEnd len="sm" w="sm" type="none"/>
              <a:tailEnd len="med" w="med" type="triangle"/>
            </a:ln>
          </p:spPr>
        </p:cxnSp>
      </p:grpSp>
      <p:cxnSp>
        <p:nvCxnSpPr>
          <p:cNvPr id="135" name="Google Shape;135;p17"/>
          <p:cNvCxnSpPr>
            <a:stCxn id="107" idx="2"/>
            <a:endCxn id="119" idx="0"/>
          </p:cNvCxnSpPr>
          <p:nvPr/>
        </p:nvCxnSpPr>
        <p:spPr>
          <a:xfrm>
            <a:off x="5831855" y="1195744"/>
            <a:ext cx="0" cy="261000"/>
          </a:xfrm>
          <a:prstGeom prst="straightConnector1">
            <a:avLst/>
          </a:prstGeom>
          <a:noFill/>
          <a:ln cap="flat" cmpd="sng" w="25400">
            <a:solidFill>
              <a:srgbClr val="000000"/>
            </a:solidFill>
            <a:prstDash val="dash"/>
            <a:miter lim="800000"/>
            <a:headEnd len="sm" w="sm" type="none"/>
            <a:tailEnd len="med" w="med" type="triangle"/>
          </a:ln>
        </p:spPr>
      </p:cxnSp>
      <p:cxnSp>
        <p:nvCxnSpPr>
          <p:cNvPr id="136" name="Google Shape;136;p17"/>
          <p:cNvCxnSpPr>
            <a:stCxn id="108" idx="2"/>
            <a:endCxn id="126" idx="0"/>
          </p:cNvCxnSpPr>
          <p:nvPr/>
        </p:nvCxnSpPr>
        <p:spPr>
          <a:xfrm>
            <a:off x="4639182" y="1215822"/>
            <a:ext cx="0" cy="233400"/>
          </a:xfrm>
          <a:prstGeom prst="straightConnector1">
            <a:avLst/>
          </a:prstGeom>
          <a:noFill/>
          <a:ln cap="flat" cmpd="sng" w="25400">
            <a:solidFill>
              <a:srgbClr val="000000"/>
            </a:solidFill>
            <a:prstDash val="dash"/>
            <a:miter lim="800000"/>
            <a:headEnd len="sm" w="sm" type="none"/>
            <a:tailEnd len="med" w="med" type="triangle"/>
          </a:ln>
        </p:spPr>
      </p:cxnSp>
      <p:sp>
        <p:nvSpPr>
          <p:cNvPr id="137" name="Google Shape;137;p17"/>
          <p:cNvSpPr txBox="1"/>
          <p:nvPr/>
        </p:nvSpPr>
        <p:spPr>
          <a:xfrm>
            <a:off x="5126825" y="4456707"/>
            <a:ext cx="3582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800">
                <a:solidFill>
                  <a:srgbClr val="000000"/>
                </a:solidFill>
                <a:latin typeface="Calibri"/>
                <a:ea typeface="Calibri"/>
                <a:cs typeface="Calibri"/>
                <a:sym typeface="Calibri"/>
              </a:rPr>
              <a:t>Memory-enhanced Dataflow Graph</a:t>
            </a:r>
            <a:endParaRPr/>
          </a:p>
        </p:txBody>
      </p:sp>
      <p:sp>
        <p:nvSpPr>
          <p:cNvPr id="138" name="Google Shape;138;p17"/>
          <p:cNvSpPr txBox="1"/>
          <p:nvPr/>
        </p:nvSpPr>
        <p:spPr>
          <a:xfrm>
            <a:off x="220500" y="1249525"/>
            <a:ext cx="3804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Having memory information helps the DSE make better decisions (more on this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Memory Enhanced DFGs include:</a:t>
            </a:r>
            <a:endParaRPr/>
          </a:p>
          <a:p>
            <a:pPr indent="-317500" lvl="0" marL="457200" rtl="0" algn="l">
              <a:spcBef>
                <a:spcPts val="0"/>
              </a:spcBef>
              <a:spcAft>
                <a:spcPts val="0"/>
              </a:spcAft>
              <a:buSzPts val="1400"/>
              <a:buChar char="●"/>
            </a:pPr>
            <a:r>
              <a:rPr lang="en"/>
              <a:t>Array Nodes</a:t>
            </a:r>
            <a:endParaRPr/>
          </a:p>
          <a:p>
            <a:pPr indent="-317500" lvl="0" marL="457200" rtl="0" algn="l">
              <a:spcBef>
                <a:spcPts val="0"/>
              </a:spcBef>
              <a:spcAft>
                <a:spcPts val="0"/>
              </a:spcAft>
              <a:buSzPts val="1400"/>
              <a:buChar char="●"/>
            </a:pPr>
            <a:r>
              <a:rPr lang="en"/>
              <a:t>Array Capacity</a:t>
            </a:r>
            <a:endParaRPr/>
          </a:p>
          <a:p>
            <a:pPr indent="-317500" lvl="0" marL="457200" rtl="0" algn="l">
              <a:spcBef>
                <a:spcPts val="0"/>
              </a:spcBef>
              <a:spcAft>
                <a:spcPts val="0"/>
              </a:spcAft>
              <a:buSzPts val="1400"/>
              <a:buChar char="●"/>
            </a:pPr>
            <a:r>
              <a:rPr lang="en"/>
              <a:t>Array Reuse Rate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Autogenerated</a:t>
            </a:r>
            <a:r>
              <a:rPr lang="en"/>
              <a:t> for local arrays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global arrays, currently must hint:</a:t>
            </a:r>
            <a:endParaRPr/>
          </a:p>
          <a:p>
            <a:pPr indent="457200" lvl="0" marL="0" rtl="0" algn="l">
              <a:spcBef>
                <a:spcPts val="0"/>
              </a:spcBef>
              <a:spcAft>
                <a:spcPts val="0"/>
              </a:spcAft>
              <a:buNone/>
            </a:pPr>
            <a:r>
              <a:rPr lang="en"/>
              <a:t>arrayhint(void* array, int size, int reuse)</a:t>
            </a:r>
            <a:endParaRPr/>
          </a:p>
        </p:txBody>
      </p:sp>
      <p:pic>
        <p:nvPicPr>
          <p:cNvPr id="139" name="Google Shape;139;p17"/>
          <p:cNvPicPr preferRelativeResize="0"/>
          <p:nvPr/>
        </p:nvPicPr>
        <p:blipFill>
          <a:blip r:embed="rId3">
            <a:alphaModFix/>
          </a:blip>
          <a:stretch>
            <a:fillRect/>
          </a:stretch>
        </p:blipFill>
        <p:spPr>
          <a:xfrm>
            <a:off x="4148962" y="4267250"/>
            <a:ext cx="846080" cy="748200"/>
          </a:xfrm>
          <a:prstGeom prst="rect">
            <a:avLst/>
          </a:prstGeom>
          <a:noFill/>
          <a:ln>
            <a:noFill/>
          </a:ln>
        </p:spPr>
      </p:pic>
      <p:sp>
        <p:nvSpPr>
          <p:cNvPr id="140" name="Google Shape;14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Specifying DSE Input DFGS</a:t>
            </a:r>
            <a:endParaRPr/>
          </a:p>
        </p:txBody>
      </p:sp>
      <p:sp>
        <p:nvSpPr>
          <p:cNvPr id="146" name="Google Shape;146;p18"/>
          <p:cNvSpPr txBox="1"/>
          <p:nvPr/>
        </p:nvSpPr>
        <p:spPr>
          <a:xfrm>
            <a:off x="-82050" y="1407750"/>
            <a:ext cx="5225100" cy="21240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a:t>DSE utilizes dfgs.list file for different workloads</a:t>
            </a:r>
            <a:endParaRPr/>
          </a:p>
          <a:p>
            <a:pPr indent="0" lvl="0" marL="0" rtl="0" algn="l">
              <a:spcBef>
                <a:spcPts val="0"/>
              </a:spcBef>
              <a:spcAft>
                <a:spcPts val="0"/>
              </a:spcAft>
              <a:buNone/>
            </a:pPr>
            <a:r>
              <a:t/>
            </a:r>
            <a:endParaRPr/>
          </a:p>
          <a:p>
            <a:pPr indent="-317500" lvl="0" marL="914400" rtl="0" algn="l">
              <a:spcBef>
                <a:spcPts val="0"/>
              </a:spcBef>
              <a:spcAft>
                <a:spcPts val="0"/>
              </a:spcAft>
              <a:buSzPts val="1400"/>
              <a:buChar char="●"/>
            </a:pPr>
            <a:r>
              <a:rPr lang="en">
                <a:solidFill>
                  <a:schemeClr val="dk1"/>
                </a:solidFill>
              </a:rPr>
              <a:t>Contains workloads used for DSE Exploration</a:t>
            </a:r>
            <a:endParaRPr/>
          </a:p>
          <a:p>
            <a:pPr indent="0" lvl="0" marL="914400" rtl="0" algn="l">
              <a:spcBef>
                <a:spcPts val="0"/>
              </a:spcBef>
              <a:spcAft>
                <a:spcPts val="0"/>
              </a:spcAft>
              <a:buNone/>
            </a:pPr>
            <a:r>
              <a:t/>
            </a:r>
            <a:endParaRPr/>
          </a:p>
          <a:p>
            <a:pPr indent="-317500" lvl="0" marL="914400" rtl="0" algn="l">
              <a:spcBef>
                <a:spcPts val="0"/>
              </a:spcBef>
              <a:spcAft>
                <a:spcPts val="0"/>
              </a:spcAft>
              <a:buSzPts val="1400"/>
              <a:buChar char="●"/>
            </a:pPr>
            <a:r>
              <a:rPr lang="en"/>
              <a:t>Different workloads are </a:t>
            </a:r>
            <a:r>
              <a:rPr lang="en"/>
              <a:t>separated</a:t>
            </a:r>
            <a:r>
              <a:rPr lang="en"/>
              <a:t> by “%%”</a:t>
            </a:r>
            <a:endParaRPr/>
          </a:p>
          <a:p>
            <a:pPr indent="-317500" lvl="1" marL="1371600" rtl="0" algn="l">
              <a:spcBef>
                <a:spcPts val="0"/>
              </a:spcBef>
              <a:spcAft>
                <a:spcPts val="0"/>
              </a:spcAft>
              <a:buSzPts val="1400"/>
              <a:buChar char="○"/>
            </a:pPr>
            <a:r>
              <a:rPr lang="en"/>
              <a:t>Within a workload, DSE will choose between the different vectorization degrees</a:t>
            </a:r>
            <a:endParaRPr/>
          </a:p>
          <a:p>
            <a:pPr indent="-317500" lvl="0" marL="914400" rtl="0" algn="l">
              <a:spcBef>
                <a:spcPts val="0"/>
              </a:spcBef>
              <a:spcAft>
                <a:spcPts val="0"/>
              </a:spcAft>
              <a:buSzPts val="1400"/>
              <a:buChar char="●"/>
            </a:pPr>
            <a:r>
              <a:rPr lang="en"/>
              <a:t>Workloads can also have optional weight parameter, for workloads with multiple different dfgs</a:t>
            </a:r>
            <a:endParaRPr/>
          </a:p>
        </p:txBody>
      </p:sp>
      <p:sp>
        <p:nvSpPr>
          <p:cNvPr id="147" name="Google Shape;147;p18"/>
          <p:cNvSpPr txBox="1"/>
          <p:nvPr>
            <p:ph idx="1" type="body"/>
          </p:nvPr>
        </p:nvSpPr>
        <p:spPr>
          <a:xfrm>
            <a:off x="1416850" y="4224425"/>
            <a:ext cx="4201800" cy="49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dk1"/>
                </a:solidFill>
              </a:rPr>
              <a:t>$ [text-editor] dfgs.list</a:t>
            </a:r>
            <a:endParaRPr b="1">
              <a:solidFill>
                <a:schemeClr val="dk1"/>
              </a:solidFill>
            </a:endParaRPr>
          </a:p>
        </p:txBody>
      </p:sp>
      <p:sp>
        <p:nvSpPr>
          <p:cNvPr id="148" name="Google Shape;14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18"/>
          <p:cNvPicPr preferRelativeResize="0"/>
          <p:nvPr/>
        </p:nvPicPr>
        <p:blipFill>
          <a:blip r:embed="rId3">
            <a:alphaModFix/>
          </a:blip>
          <a:stretch>
            <a:fillRect/>
          </a:stretch>
        </p:blipFill>
        <p:spPr>
          <a:xfrm>
            <a:off x="5211500" y="1089825"/>
            <a:ext cx="1175950" cy="942373"/>
          </a:xfrm>
          <a:prstGeom prst="rect">
            <a:avLst/>
          </a:prstGeom>
          <a:noFill/>
          <a:ln>
            <a:noFill/>
          </a:ln>
        </p:spPr>
      </p:pic>
      <p:pic>
        <p:nvPicPr>
          <p:cNvPr id="150" name="Google Shape;150;p18"/>
          <p:cNvPicPr preferRelativeResize="0"/>
          <p:nvPr/>
        </p:nvPicPr>
        <p:blipFill>
          <a:blip r:embed="rId4">
            <a:alphaModFix/>
          </a:blip>
          <a:stretch>
            <a:fillRect/>
          </a:stretch>
        </p:blipFill>
        <p:spPr>
          <a:xfrm>
            <a:off x="6528350" y="1089824"/>
            <a:ext cx="1175950" cy="942375"/>
          </a:xfrm>
          <a:prstGeom prst="rect">
            <a:avLst/>
          </a:prstGeom>
          <a:noFill/>
          <a:ln>
            <a:noFill/>
          </a:ln>
        </p:spPr>
      </p:pic>
      <p:pic>
        <p:nvPicPr>
          <p:cNvPr id="151" name="Google Shape;151;p18"/>
          <p:cNvPicPr preferRelativeResize="0"/>
          <p:nvPr/>
        </p:nvPicPr>
        <p:blipFill>
          <a:blip r:embed="rId5">
            <a:alphaModFix/>
          </a:blip>
          <a:stretch>
            <a:fillRect/>
          </a:stretch>
        </p:blipFill>
        <p:spPr>
          <a:xfrm>
            <a:off x="7845200" y="1089825"/>
            <a:ext cx="1175950" cy="942388"/>
          </a:xfrm>
          <a:prstGeom prst="rect">
            <a:avLst/>
          </a:prstGeom>
          <a:noFill/>
          <a:ln>
            <a:noFill/>
          </a:ln>
        </p:spPr>
      </p:pic>
      <p:pic>
        <p:nvPicPr>
          <p:cNvPr id="152" name="Google Shape;152;p18"/>
          <p:cNvPicPr preferRelativeResize="0"/>
          <p:nvPr/>
        </p:nvPicPr>
        <p:blipFill>
          <a:blip r:embed="rId6">
            <a:alphaModFix/>
          </a:blip>
          <a:stretch>
            <a:fillRect/>
          </a:stretch>
        </p:blipFill>
        <p:spPr>
          <a:xfrm>
            <a:off x="6591475" y="2707450"/>
            <a:ext cx="1110400" cy="889850"/>
          </a:xfrm>
          <a:prstGeom prst="rect">
            <a:avLst/>
          </a:prstGeom>
          <a:noFill/>
          <a:ln>
            <a:noFill/>
          </a:ln>
        </p:spPr>
      </p:pic>
      <p:sp>
        <p:nvSpPr>
          <p:cNvPr id="153" name="Google Shape;153;p18"/>
          <p:cNvSpPr txBox="1"/>
          <p:nvPr/>
        </p:nvSpPr>
        <p:spPr>
          <a:xfrm>
            <a:off x="6491875" y="2123525"/>
            <a:ext cx="124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a:t>
            </a:r>
            <a:endParaRPr b="1" sz="2000"/>
          </a:p>
        </p:txBody>
      </p:sp>
      <p:pic>
        <p:nvPicPr>
          <p:cNvPr id="154" name="Google Shape;154;p18"/>
          <p:cNvPicPr preferRelativeResize="0"/>
          <p:nvPr/>
        </p:nvPicPr>
        <p:blipFill>
          <a:blip r:embed="rId7">
            <a:alphaModFix/>
          </a:blip>
          <a:stretch>
            <a:fillRect/>
          </a:stretch>
        </p:blipFill>
        <p:spPr>
          <a:xfrm>
            <a:off x="4850937" y="4139625"/>
            <a:ext cx="846080" cy="748200"/>
          </a:xfrm>
          <a:prstGeom prst="rect">
            <a:avLst/>
          </a:prstGeom>
          <a:noFill/>
          <a:ln>
            <a:noFill/>
          </a:ln>
        </p:spPr>
      </p:pic>
      <p:sp>
        <p:nvSpPr>
          <p:cNvPr id="155" name="Google Shape;155;p18"/>
          <p:cNvSpPr txBox="1"/>
          <p:nvPr/>
        </p:nvSpPr>
        <p:spPr>
          <a:xfrm>
            <a:off x="6522225" y="3688625"/>
            <a:ext cx="124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a:t>
            </a:r>
            <a:endParaRPr b="1"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Starting the DSE</a:t>
            </a:r>
            <a:endParaRPr/>
          </a:p>
        </p:txBody>
      </p:sp>
      <p:sp>
        <p:nvSpPr>
          <p:cNvPr id="161" name="Google Shape;161;p19"/>
          <p:cNvSpPr txBox="1"/>
          <p:nvPr>
            <p:ph idx="1" type="body"/>
          </p:nvPr>
        </p:nvSpPr>
        <p:spPr>
          <a:xfrm>
            <a:off x="351075" y="1173275"/>
            <a:ext cx="8203200" cy="11892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b="1" lang="en" sz="1400">
                <a:solidFill>
                  <a:schemeClr val="dk1"/>
                </a:solidFill>
              </a:rPr>
              <a:t>$ ss_sched dfgs.list ../adg/Mesh7x5-Full64-Full7I5O.json -x -f -m 200 --dse-timeout=500</a:t>
            </a:r>
            <a:endParaRPr b="1" sz="1400">
              <a:solidFill>
                <a:schemeClr val="dk1"/>
              </a:solidFill>
            </a:endParaRPr>
          </a:p>
          <a:p>
            <a:pPr indent="0" lvl="0" marL="0" rtl="0" algn="l">
              <a:lnSpc>
                <a:spcPct val="105000"/>
              </a:lnSpc>
              <a:spcBef>
                <a:spcPts val="1200"/>
              </a:spcBef>
              <a:spcAft>
                <a:spcPts val="1200"/>
              </a:spcAft>
              <a:buNone/>
            </a:pPr>
            <a:r>
              <a:t/>
            </a:r>
            <a:endParaRPr b="1" sz="1400">
              <a:solidFill>
                <a:schemeClr val="dk1"/>
              </a:solidFill>
            </a:endParaRPr>
          </a:p>
        </p:txBody>
      </p:sp>
      <p:sp>
        <p:nvSpPr>
          <p:cNvPr id="162" name="Google Shape;162;p19"/>
          <p:cNvSpPr txBox="1"/>
          <p:nvPr/>
        </p:nvSpPr>
        <p:spPr>
          <a:xfrm>
            <a:off x="1613275" y="1905350"/>
            <a:ext cx="558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ss_sched dfgs.list [adg] -x -f [options] </a:t>
            </a:r>
            <a:endParaRPr/>
          </a:p>
        </p:txBody>
      </p:sp>
      <p:graphicFrame>
        <p:nvGraphicFramePr>
          <p:cNvPr id="163" name="Google Shape;163;p19"/>
          <p:cNvGraphicFramePr/>
          <p:nvPr/>
        </p:nvGraphicFramePr>
        <p:xfrm>
          <a:off x="1009650" y="2362475"/>
          <a:ext cx="3000000" cy="3000000"/>
        </p:xfrm>
        <a:graphic>
          <a:graphicData uri="http://schemas.openxmlformats.org/drawingml/2006/table">
            <a:tbl>
              <a:tblPr>
                <a:noFill/>
                <a:tableStyleId>{A738B5EF-ACEE-45B6-8AEA-F31D4EFC47FA}</a:tableStyleId>
              </a:tblPr>
              <a:tblGrid>
                <a:gridCol w="1665975"/>
                <a:gridCol w="1217875"/>
                <a:gridCol w="4355150"/>
              </a:tblGrid>
              <a:tr h="381000">
                <a:tc>
                  <a:txBody>
                    <a:bodyPr/>
                    <a:lstStyle/>
                    <a:p>
                      <a:pPr indent="0" lvl="0" marL="0" rtl="0" algn="l">
                        <a:spcBef>
                          <a:spcPts val="0"/>
                        </a:spcBef>
                        <a:spcAft>
                          <a:spcPts val="0"/>
                        </a:spcAft>
                        <a:buNone/>
                      </a:pPr>
                      <a:r>
                        <a:rPr lang="en"/>
                        <a:t>Option</a:t>
                      </a:r>
                      <a:endParaRPr/>
                    </a:p>
                  </a:txBody>
                  <a:tcPr marT="91425" marB="91425" marR="91425" marL="91425"/>
                </a:tc>
                <a:tc>
                  <a:txBody>
                    <a:bodyPr/>
                    <a:lstStyle/>
                    <a:p>
                      <a:pPr indent="0" lvl="0" marL="0" rtl="0" algn="l">
                        <a:spcBef>
                          <a:spcPts val="0"/>
                        </a:spcBef>
                        <a:spcAft>
                          <a:spcPts val="0"/>
                        </a:spcAft>
                        <a:buNone/>
                      </a:pPr>
                      <a:r>
                        <a:rPr lang="en"/>
                        <a:t>Default</a:t>
                      </a:r>
                      <a:endParaRPr/>
                    </a:p>
                  </a:txBody>
                  <a:tcPr marT="91425" marB="91425" marR="91425" marL="91425"/>
                </a:tc>
                <a:tc>
                  <a:txBody>
                    <a:bodyPr/>
                    <a:lstStyle/>
                    <a:p>
                      <a:pPr indent="0" lvl="0" marL="0" rtl="0" algn="l">
                        <a:spcBef>
                          <a:spcPts val="0"/>
                        </a:spcBef>
                        <a:spcAft>
                          <a:spcPts val="0"/>
                        </a:spcAft>
                        <a:buNone/>
                      </a:pPr>
                      <a:r>
                        <a:rPr lang="en"/>
                        <a:t>Description</a:t>
                      </a:r>
                      <a:endParaRPr/>
                    </a:p>
                  </a:txBody>
                  <a:tcPr marT="91425" marB="91425" marR="91425" marL="91425"/>
                </a:tc>
              </a:tr>
              <a:tr h="381000">
                <a:tc>
                  <a:txBody>
                    <a:bodyPr/>
                    <a:lstStyle/>
                    <a:p>
                      <a:pPr indent="0" lvl="0" marL="0" rtl="0" algn="l">
                        <a:spcBef>
                          <a:spcPts val="0"/>
                        </a:spcBef>
                        <a:spcAft>
                          <a:spcPts val="0"/>
                        </a:spcAft>
                        <a:buNone/>
                      </a:pPr>
                      <a:r>
                        <a:rPr lang="en"/>
                        <a:t>f, fpga</a:t>
                      </a:r>
                      <a:endParaRPr/>
                    </a:p>
                  </a:txBody>
                  <a:tcPr marT="91425" marB="91425" marR="91425" marL="91425"/>
                </a:tc>
                <a:tc>
                  <a:txBody>
                    <a:bodyPr/>
                    <a:lstStyle/>
                    <a:p>
                      <a:pPr indent="0" lvl="0" marL="0" rtl="0" algn="l">
                        <a:spcBef>
                          <a:spcPts val="0"/>
                        </a:spcBef>
                        <a:spcAft>
                          <a:spcPts val="0"/>
                        </a:spcAft>
                        <a:buNone/>
                      </a:pPr>
                      <a:r>
                        <a:rPr lang="en"/>
                        <a:t>false</a:t>
                      </a:r>
                      <a:endParaRPr/>
                    </a:p>
                  </a:txBody>
                  <a:tcPr marT="91425" marB="91425" marR="91425" marL="91425"/>
                </a:tc>
                <a:tc>
                  <a:txBody>
                    <a:bodyPr/>
                    <a:lstStyle/>
                    <a:p>
                      <a:pPr indent="0" lvl="0" marL="0" rtl="0" algn="l">
                        <a:spcBef>
                          <a:spcPts val="0"/>
                        </a:spcBef>
                        <a:spcAft>
                          <a:spcPts val="0"/>
                        </a:spcAft>
                        <a:buNone/>
                      </a:pPr>
                      <a:r>
                        <a:rPr lang="en"/>
                        <a:t>Use FPGA-based model. Required for DSE</a:t>
                      </a:r>
                      <a:endParaRPr/>
                    </a:p>
                  </a:txBody>
                  <a:tcPr marT="91425" marB="91425" marR="91425" marL="91425"/>
                </a:tc>
              </a:tr>
              <a:tr h="381000">
                <a:tc>
                  <a:txBody>
                    <a:bodyPr/>
                    <a:lstStyle/>
                    <a:p>
                      <a:pPr indent="0" lvl="0" marL="0" rtl="0" algn="l">
                        <a:spcBef>
                          <a:spcPts val="0"/>
                        </a:spcBef>
                        <a:spcAft>
                          <a:spcPts val="0"/>
                        </a:spcAft>
                        <a:buNone/>
                      </a:pPr>
                      <a:r>
                        <a:rPr lang="en"/>
                        <a:t>m, max-iters</a:t>
                      </a:r>
                      <a:endParaRPr/>
                    </a:p>
                  </a:txBody>
                  <a:tcPr marT="91425" marB="91425" marR="91425" marL="91425"/>
                </a:tc>
                <a:tc>
                  <a:txBody>
                    <a:bodyPr/>
                    <a:lstStyle/>
                    <a:p>
                      <a:pPr indent="0" lvl="0" marL="0" rtl="0" algn="l">
                        <a:spcBef>
                          <a:spcPts val="0"/>
                        </a:spcBef>
                        <a:spcAft>
                          <a:spcPts val="0"/>
                        </a:spcAft>
                        <a:buNone/>
                      </a:pPr>
                      <a:r>
                        <a:rPr lang="en"/>
                        <a:t>20,000</a:t>
                      </a:r>
                      <a:endParaRPr/>
                    </a:p>
                  </a:txBody>
                  <a:tcPr marT="91425" marB="91425" marR="91425" marL="91425"/>
                </a:tc>
                <a:tc>
                  <a:txBody>
                    <a:bodyPr/>
                    <a:lstStyle/>
                    <a:p>
                      <a:pPr indent="0" lvl="0" marL="0" rtl="0" algn="l">
                        <a:spcBef>
                          <a:spcPts val="0"/>
                        </a:spcBef>
                        <a:spcAft>
                          <a:spcPts val="0"/>
                        </a:spcAft>
                        <a:buNone/>
                      </a:pPr>
                      <a:r>
                        <a:rPr lang="en"/>
                        <a:t>Maximum Iterations of Scheduling Attempts</a:t>
                      </a:r>
                      <a:endParaRPr/>
                    </a:p>
                  </a:txBody>
                  <a:tcPr marT="91425" marB="91425" marR="91425" marL="91425"/>
                </a:tc>
              </a:tr>
              <a:tr h="381000">
                <a:tc>
                  <a:txBody>
                    <a:bodyPr/>
                    <a:lstStyle/>
                    <a:p>
                      <a:pPr indent="0" lvl="0" marL="0" rtl="0" algn="l">
                        <a:spcBef>
                          <a:spcPts val="0"/>
                        </a:spcBef>
                        <a:spcAft>
                          <a:spcPts val="0"/>
                        </a:spcAft>
                        <a:buNone/>
                      </a:pPr>
                      <a:r>
                        <a:rPr lang="en"/>
                        <a:t>t</a:t>
                      </a:r>
                      <a:r>
                        <a:rPr lang="en"/>
                        <a:t>, timeout</a:t>
                      </a:r>
                      <a:endParaRPr/>
                    </a:p>
                  </a:txBody>
                  <a:tcPr marT="91425" marB="91425" marR="91425" marL="91425"/>
                </a:tc>
                <a:tc>
                  <a:txBody>
                    <a:bodyPr/>
                    <a:lstStyle/>
                    <a:p>
                      <a:pPr indent="0" lvl="0" marL="0" rtl="0" algn="l">
                        <a:spcBef>
                          <a:spcPts val="0"/>
                        </a:spcBef>
                        <a:spcAft>
                          <a:spcPts val="0"/>
                        </a:spcAft>
                        <a:buNone/>
                      </a:pPr>
                      <a:r>
                        <a:rPr lang="en"/>
                        <a:t>86,400</a:t>
                      </a:r>
                      <a:endParaRPr/>
                    </a:p>
                  </a:txBody>
                  <a:tcPr marT="91425" marB="91425" marR="91425" marL="91425"/>
                </a:tc>
                <a:tc>
                  <a:txBody>
                    <a:bodyPr/>
                    <a:lstStyle/>
                    <a:p>
                      <a:pPr indent="0" lvl="0" marL="0" rtl="0" algn="l">
                        <a:spcBef>
                          <a:spcPts val="0"/>
                        </a:spcBef>
                        <a:spcAft>
                          <a:spcPts val="0"/>
                        </a:spcAft>
                        <a:buNone/>
                      </a:pPr>
                      <a:r>
                        <a:rPr lang="en"/>
                        <a:t>Scheduling timeout (s)</a:t>
                      </a:r>
                      <a:endParaRPr/>
                    </a:p>
                  </a:txBody>
                  <a:tcPr marT="91425" marB="91425" marR="91425" marL="91425"/>
                </a:tc>
              </a:tr>
              <a:tr h="381000">
                <a:tc>
                  <a:txBody>
                    <a:bodyPr/>
                    <a:lstStyle/>
                    <a:p>
                      <a:pPr indent="0" lvl="0" marL="0" rtl="0" algn="l">
                        <a:spcBef>
                          <a:spcPts val="0"/>
                        </a:spcBef>
                        <a:spcAft>
                          <a:spcPts val="0"/>
                        </a:spcAft>
                        <a:buNone/>
                      </a:pPr>
                      <a:r>
                        <a:rPr lang="en"/>
                        <a:t>dse-timeout</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DSE timeout (s)</a:t>
                      </a:r>
                      <a:endParaRPr/>
                    </a:p>
                  </a:txBody>
                  <a:tcPr marT="91425" marB="91425" marR="91425" marL="91425"/>
                </a:tc>
              </a:tr>
              <a:tr h="381000">
                <a:tc>
                  <a:txBody>
                    <a:bodyPr/>
                    <a:lstStyle/>
                    <a:p>
                      <a:pPr indent="0" lvl="0" marL="0" rtl="0" algn="l">
                        <a:spcBef>
                          <a:spcPts val="0"/>
                        </a:spcBef>
                        <a:spcAft>
                          <a:spcPts val="0"/>
                        </a:spcAft>
                        <a:buNone/>
                      </a:pPr>
                      <a:r>
                        <a:rPr lang="en"/>
                        <a:t>w, sched-workers</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Number of workers used for scheduling.</a:t>
                      </a:r>
                      <a:endParaRPr/>
                    </a:p>
                  </a:txBody>
                  <a:tcPr marT="91425" marB="91425" marR="91425" marL="91425"/>
                </a:tc>
              </a:tr>
              <a:tr h="381000">
                <a:tc>
                  <a:txBody>
                    <a:bodyPr/>
                    <a:lstStyle/>
                    <a:p>
                      <a:pPr indent="0" lvl="0" marL="0" rtl="0" algn="l">
                        <a:spcBef>
                          <a:spcPts val="0"/>
                        </a:spcBef>
                        <a:spcAft>
                          <a:spcPts val="0"/>
                        </a:spcAft>
                        <a:buNone/>
                      </a:pPr>
                      <a:r>
                        <a:rPr lang="en"/>
                        <a:t>e, seed</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Set random seed</a:t>
                      </a:r>
                      <a:endParaRPr/>
                    </a:p>
                  </a:txBody>
                  <a:tcPr marT="91425" marB="91425" marR="91425" marL="91425"/>
                </a:tc>
              </a:tr>
            </a:tbl>
          </a:graphicData>
        </a:graphic>
      </p:graphicFrame>
      <p:pic>
        <p:nvPicPr>
          <p:cNvPr id="164" name="Google Shape;164;p19"/>
          <p:cNvPicPr preferRelativeResize="0"/>
          <p:nvPr/>
        </p:nvPicPr>
        <p:blipFill>
          <a:blip r:embed="rId3">
            <a:alphaModFix/>
          </a:blip>
          <a:stretch>
            <a:fillRect/>
          </a:stretch>
        </p:blipFill>
        <p:spPr>
          <a:xfrm>
            <a:off x="7713450" y="136000"/>
            <a:ext cx="1118856" cy="989400"/>
          </a:xfrm>
          <a:prstGeom prst="rect">
            <a:avLst/>
          </a:prstGeom>
          <a:noFill/>
          <a:ln>
            <a:noFill/>
          </a:ln>
        </p:spPr>
      </p:pic>
      <p:sp>
        <p:nvSpPr>
          <p:cNvPr id="165" name="Google Shape;16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p:nvPr/>
        </p:nvSpPr>
        <p:spPr>
          <a:xfrm>
            <a:off x="3680540" y="3538763"/>
            <a:ext cx="973200" cy="7212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A</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71" name="Google Shape;171;p20"/>
          <p:cNvSpPr/>
          <p:nvPr/>
        </p:nvSpPr>
        <p:spPr>
          <a:xfrm>
            <a:off x="1247096" y="879425"/>
            <a:ext cx="973200" cy="5217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B</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72" name="Google Shape;172;p20"/>
          <p:cNvSpPr/>
          <p:nvPr/>
        </p:nvSpPr>
        <p:spPr>
          <a:xfrm>
            <a:off x="57225" y="898784"/>
            <a:ext cx="973200" cy="5217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C</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173" name="Google Shape;173;p20"/>
          <p:cNvSpPr/>
          <p:nvPr/>
        </p:nvSpPr>
        <p:spPr>
          <a:xfrm>
            <a:off x="2327100" y="879425"/>
            <a:ext cx="1215300" cy="5217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D</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NxN</a:t>
            </a:r>
            <a:endParaRPr sz="1800">
              <a:solidFill>
                <a:srgbClr val="FFFFFF"/>
              </a:solidFill>
              <a:latin typeface="Calibri"/>
              <a:ea typeface="Calibri"/>
              <a:cs typeface="Calibri"/>
              <a:sym typeface="Calibri"/>
            </a:endParaRPr>
          </a:p>
        </p:txBody>
      </p:sp>
      <p:cxnSp>
        <p:nvCxnSpPr>
          <p:cNvPr id="174" name="Google Shape;174;p20"/>
          <p:cNvCxnSpPr>
            <a:stCxn id="170" idx="0"/>
          </p:cNvCxnSpPr>
          <p:nvPr/>
        </p:nvCxnSpPr>
        <p:spPr>
          <a:xfrm rot="10800000">
            <a:off x="4150940" y="2316263"/>
            <a:ext cx="16200" cy="1222500"/>
          </a:xfrm>
          <a:prstGeom prst="straightConnector1">
            <a:avLst/>
          </a:prstGeom>
          <a:noFill/>
          <a:ln cap="flat" cmpd="sng" w="25400">
            <a:solidFill>
              <a:srgbClr val="000000"/>
            </a:solidFill>
            <a:prstDash val="dash"/>
            <a:miter lim="800000"/>
            <a:headEnd len="sm" w="sm" type="none"/>
            <a:tailEnd len="med" w="med" type="triangle"/>
          </a:ln>
        </p:spPr>
      </p:cxnSp>
      <p:cxnSp>
        <p:nvCxnSpPr>
          <p:cNvPr id="175" name="Google Shape;175;p20"/>
          <p:cNvCxnSpPr>
            <a:endCxn id="170" idx="1"/>
          </p:cNvCxnSpPr>
          <p:nvPr/>
        </p:nvCxnSpPr>
        <p:spPr>
          <a:xfrm>
            <a:off x="3279140" y="3899363"/>
            <a:ext cx="401400" cy="0"/>
          </a:xfrm>
          <a:prstGeom prst="straightConnector1">
            <a:avLst/>
          </a:prstGeom>
          <a:noFill/>
          <a:ln cap="flat" cmpd="sng" w="25400">
            <a:solidFill>
              <a:srgbClr val="000000"/>
            </a:solidFill>
            <a:prstDash val="dash"/>
            <a:miter lim="800000"/>
            <a:headEnd len="sm" w="sm" type="none"/>
            <a:tailEnd len="med" w="med" type="triangle"/>
          </a:ln>
        </p:spPr>
      </p:cxnSp>
      <p:cxnSp>
        <p:nvCxnSpPr>
          <p:cNvPr id="176" name="Google Shape;176;p20"/>
          <p:cNvCxnSpPr>
            <a:stCxn id="173" idx="2"/>
            <a:endCxn id="177" idx="0"/>
          </p:cNvCxnSpPr>
          <p:nvPr/>
        </p:nvCxnSpPr>
        <p:spPr>
          <a:xfrm>
            <a:off x="2934750" y="1401125"/>
            <a:ext cx="7200" cy="244200"/>
          </a:xfrm>
          <a:prstGeom prst="straightConnector1">
            <a:avLst/>
          </a:prstGeom>
          <a:noFill/>
          <a:ln cap="flat" cmpd="sng" w="25400">
            <a:solidFill>
              <a:srgbClr val="000000"/>
            </a:solidFill>
            <a:prstDash val="dash"/>
            <a:miter lim="800000"/>
            <a:headEnd len="sm" w="sm" type="none"/>
            <a:tailEnd len="med" w="med" type="triangle"/>
          </a:ln>
        </p:spPr>
      </p:cxnSp>
      <p:grpSp>
        <p:nvGrpSpPr>
          <p:cNvPr id="178" name="Google Shape;178;p20"/>
          <p:cNvGrpSpPr/>
          <p:nvPr/>
        </p:nvGrpSpPr>
        <p:grpSpPr>
          <a:xfrm>
            <a:off x="57568" y="1645279"/>
            <a:ext cx="4574014" cy="2614353"/>
            <a:chOff x="6971694" y="3211959"/>
            <a:chExt cx="4584558" cy="2711703"/>
          </a:xfrm>
        </p:grpSpPr>
        <p:grpSp>
          <p:nvGrpSpPr>
            <p:cNvPr id="179" name="Google Shape;179;p20"/>
            <p:cNvGrpSpPr/>
            <p:nvPr/>
          </p:nvGrpSpPr>
          <p:grpSpPr>
            <a:xfrm>
              <a:off x="6971694" y="3211959"/>
              <a:ext cx="4584558" cy="2711703"/>
              <a:chOff x="3930403" y="2116453"/>
              <a:chExt cx="4584558" cy="2711703"/>
            </a:xfrm>
          </p:grpSpPr>
          <p:sp>
            <p:nvSpPr>
              <p:cNvPr id="180" name="Google Shape;180;p20"/>
              <p:cNvSpPr/>
              <p:nvPr/>
            </p:nvSpPr>
            <p:spPr>
              <a:xfrm>
                <a:off x="5714660" y="3011164"/>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a:t>
                </a:r>
                <a:endParaRPr/>
              </a:p>
            </p:txBody>
          </p:sp>
          <p:sp>
            <p:nvSpPr>
              <p:cNvPr id="181" name="Google Shape;181;p20"/>
              <p:cNvSpPr/>
              <p:nvPr/>
            </p:nvSpPr>
            <p:spPr>
              <a:xfrm>
                <a:off x="6209912" y="3579297"/>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3600"/>
                  <a:buFont typeface="Calibri"/>
                  <a:buNone/>
                </a:pPr>
                <a:r>
                  <a:rPr b="1" i="0" lang="en" sz="36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p:txBody>
          </p:sp>
          <p:cxnSp>
            <p:nvCxnSpPr>
              <p:cNvPr id="182" name="Google Shape;182;p20"/>
              <p:cNvCxnSpPr>
                <a:stCxn id="180" idx="5"/>
                <a:endCxn id="181" idx="1"/>
              </p:cNvCxnSpPr>
              <p:nvPr/>
            </p:nvCxnSpPr>
            <p:spPr>
              <a:xfrm>
                <a:off x="6065983" y="3362487"/>
                <a:ext cx="204300" cy="277200"/>
              </a:xfrm>
              <a:prstGeom prst="straightConnector1">
                <a:avLst/>
              </a:prstGeom>
              <a:noFill/>
              <a:ln cap="flat" cmpd="sng" w="25400">
                <a:solidFill>
                  <a:srgbClr val="000000"/>
                </a:solidFill>
                <a:prstDash val="solid"/>
                <a:miter lim="800000"/>
                <a:headEnd len="sm" w="sm" type="none"/>
                <a:tailEnd len="med" w="med" type="triangle"/>
              </a:ln>
            </p:spPr>
          </p:cxnSp>
          <p:sp>
            <p:nvSpPr>
              <p:cNvPr id="183" name="Google Shape;183;p20"/>
              <p:cNvSpPr/>
              <p:nvPr/>
            </p:nvSpPr>
            <p:spPr>
              <a:xfrm>
                <a:off x="5123075" y="2124195"/>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b[]</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sp>
            <p:nvSpPr>
              <p:cNvPr id="177" name="Google Shape;177;p20"/>
              <p:cNvSpPr/>
              <p:nvPr/>
            </p:nvSpPr>
            <p:spPr>
              <a:xfrm>
                <a:off x="6212890" y="2116453"/>
                <a:ext cx="12168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91425">
                <a:noAutofit/>
              </a:bodyPr>
              <a:lstStyle/>
              <a:p>
                <a:pPr indent="0" lvl="0" marL="0" marR="0" rtl="0" algn="ctr">
                  <a:spcBef>
                    <a:spcPts val="0"/>
                  </a:spcBef>
                  <a:spcAft>
                    <a:spcPts val="0"/>
                  </a:spcAft>
                  <a:buNone/>
                </a:pPr>
                <a:r>
                  <a:rPr b="0" i="0" lang="en" sz="2000" u="none" cap="none" strike="noStrike">
                    <a:solidFill>
                      <a:srgbClr val="000000"/>
                    </a:solidFill>
                    <a:latin typeface="Calibri"/>
                    <a:ea typeface="Calibri"/>
                    <a:cs typeface="Calibri"/>
                    <a:sym typeface="Calibri"/>
                  </a:rPr>
                  <a:t>d[0:n,0:n]</a:t>
                </a:r>
                <a:r>
                  <a:rPr lang="en" sz="20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Reuse:1</a:t>
                </a:r>
                <a:endParaRPr b="0" i="0" sz="1800" u="none" cap="none" strike="noStrike">
                  <a:solidFill>
                    <a:srgbClr val="000000"/>
                  </a:solidFill>
                  <a:latin typeface="Calibri"/>
                  <a:ea typeface="Calibri"/>
                  <a:cs typeface="Calibri"/>
                  <a:sym typeface="Calibri"/>
                </a:endParaRPr>
              </a:p>
            </p:txBody>
          </p:sp>
          <p:cxnSp>
            <p:nvCxnSpPr>
              <p:cNvPr id="184" name="Google Shape;184;p20"/>
              <p:cNvCxnSpPr>
                <a:endCxn id="180" idx="1"/>
              </p:cNvCxnSpPr>
              <p:nvPr/>
            </p:nvCxnSpPr>
            <p:spPr>
              <a:xfrm>
                <a:off x="5385837" y="2733941"/>
                <a:ext cx="389100" cy="337500"/>
              </a:xfrm>
              <a:prstGeom prst="straightConnector1">
                <a:avLst/>
              </a:prstGeom>
              <a:noFill/>
              <a:ln cap="flat" cmpd="sng" w="25400">
                <a:solidFill>
                  <a:srgbClr val="000000"/>
                </a:solidFill>
                <a:prstDash val="solid"/>
                <a:miter lim="800000"/>
                <a:headEnd len="sm" w="sm" type="none"/>
                <a:tailEnd len="med" w="med" type="triangle"/>
              </a:ln>
            </p:spPr>
          </p:cxnSp>
          <p:cxnSp>
            <p:nvCxnSpPr>
              <p:cNvPr id="185" name="Google Shape;185;p20"/>
              <p:cNvCxnSpPr>
                <a:endCxn id="180" idx="7"/>
              </p:cNvCxnSpPr>
              <p:nvPr/>
            </p:nvCxnSpPr>
            <p:spPr>
              <a:xfrm flipH="1">
                <a:off x="6065983" y="2737541"/>
                <a:ext cx="345300" cy="333900"/>
              </a:xfrm>
              <a:prstGeom prst="straightConnector1">
                <a:avLst/>
              </a:prstGeom>
              <a:noFill/>
              <a:ln cap="flat" cmpd="sng" w="25400">
                <a:solidFill>
                  <a:srgbClr val="000000"/>
                </a:solidFill>
                <a:prstDash val="solid"/>
                <a:miter lim="800000"/>
                <a:headEnd len="sm" w="sm" type="none"/>
                <a:tailEnd len="med" w="med" type="triangle"/>
              </a:ln>
            </p:spPr>
          </p:cxnSp>
          <p:sp>
            <p:nvSpPr>
              <p:cNvPr id="186" name="Google Shape;186;p20"/>
              <p:cNvSpPr/>
              <p:nvPr/>
            </p:nvSpPr>
            <p:spPr>
              <a:xfrm>
                <a:off x="7539661" y="2116453"/>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000000"/>
                    </a:solidFill>
                    <a:latin typeface="Calibri"/>
                    <a:ea typeface="Calibri"/>
                    <a:cs typeface="Calibri"/>
                    <a:sym typeface="Calibri"/>
                  </a:rPr>
                  <a:t>a[0:n]</a:t>
                </a:r>
                <a:r>
                  <a:rPr lang="en" sz="2400">
                    <a:solidFill>
                      <a:srgbClr val="000000"/>
                    </a:solidFill>
                    <a:latin typeface="Calibri"/>
                    <a:ea typeface="Calibri"/>
                    <a:cs typeface="Calibri"/>
                    <a:sym typeface="Calibri"/>
                  </a:rPr>
                  <a:t> </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87" name="Google Shape;187;p20"/>
              <p:cNvCxnSpPr>
                <a:endCxn id="181" idx="7"/>
              </p:cNvCxnSpPr>
              <p:nvPr/>
            </p:nvCxnSpPr>
            <p:spPr>
              <a:xfrm flipH="1">
                <a:off x="6561235" y="2741674"/>
                <a:ext cx="979500" cy="897900"/>
              </a:xfrm>
              <a:prstGeom prst="straightConnector1">
                <a:avLst/>
              </a:prstGeom>
              <a:noFill/>
              <a:ln cap="flat" cmpd="sng" w="25400">
                <a:solidFill>
                  <a:srgbClr val="000000"/>
                </a:solidFill>
                <a:prstDash val="solid"/>
                <a:miter lim="800000"/>
                <a:headEnd len="sm" w="sm" type="none"/>
                <a:tailEnd len="med" w="med" type="triangle"/>
              </a:ln>
            </p:spPr>
          </p:cxnSp>
          <p:sp>
            <p:nvSpPr>
              <p:cNvPr id="188" name="Google Shape;188;p20"/>
              <p:cNvSpPr/>
              <p:nvPr/>
            </p:nvSpPr>
            <p:spPr>
              <a:xfrm>
                <a:off x="6177897" y="4211656"/>
                <a:ext cx="975300" cy="6165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a[0:n]</a:t>
                </a:r>
                <a:endParaRPr/>
              </a:p>
              <a:p>
                <a:pPr indent="0" lvl="0" marL="0" marR="0" rtl="0" algn="ctr">
                  <a:lnSpc>
                    <a:spcPct val="100000"/>
                  </a:lnSpc>
                  <a:spcBef>
                    <a:spcPts val="0"/>
                  </a:spcBef>
                  <a:spcAft>
                    <a:spcPts val="0"/>
                  </a:spcAft>
                  <a:buClr>
                    <a:srgbClr val="000000"/>
                  </a:buClr>
                  <a:buSzPts val="1800"/>
                  <a:buFont typeface="Calibri"/>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89" name="Google Shape;189;p20"/>
              <p:cNvCxnSpPr>
                <a:stCxn id="181" idx="4"/>
              </p:cNvCxnSpPr>
              <p:nvPr/>
            </p:nvCxnSpPr>
            <p:spPr>
              <a:xfrm>
                <a:off x="6415712" y="3990897"/>
                <a:ext cx="0" cy="231600"/>
              </a:xfrm>
              <a:prstGeom prst="straightConnector1">
                <a:avLst/>
              </a:prstGeom>
              <a:noFill/>
              <a:ln cap="flat" cmpd="sng" w="25400">
                <a:solidFill>
                  <a:srgbClr val="000000"/>
                </a:solidFill>
                <a:prstDash val="solid"/>
                <a:miter lim="800000"/>
                <a:headEnd len="sm" w="sm" type="none"/>
                <a:tailEnd len="med" w="med" type="triangle"/>
              </a:ln>
            </p:spPr>
          </p:cxnSp>
          <p:sp>
            <p:nvSpPr>
              <p:cNvPr id="190" name="Google Shape;190;p20"/>
              <p:cNvSpPr/>
              <p:nvPr/>
            </p:nvSpPr>
            <p:spPr>
              <a:xfrm>
                <a:off x="3930403" y="2116454"/>
                <a:ext cx="975300" cy="617700"/>
              </a:xfrm>
              <a:prstGeom prst="rect">
                <a:avLst/>
              </a:prstGeom>
              <a:solidFill>
                <a:srgbClr val="FEE599"/>
              </a:solidFill>
              <a:ln cap="flat" cmpd="sng" w="254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c[0:n]</a:t>
                </a:r>
                <a:endParaRPr/>
              </a:p>
              <a:p>
                <a:pPr indent="0" lvl="0" marL="0" marR="0" rtl="0" algn="ctr">
                  <a:spcBef>
                    <a:spcPts val="0"/>
                  </a:spcBef>
                  <a:spcAft>
                    <a:spcPts val="0"/>
                  </a:spcAft>
                  <a:buNone/>
                </a:pPr>
                <a:r>
                  <a:rPr lang="en" sz="1800">
                    <a:solidFill>
                      <a:srgbClr val="000000"/>
                    </a:solidFill>
                    <a:latin typeface="Calibri"/>
                    <a:ea typeface="Calibri"/>
                    <a:cs typeface="Calibri"/>
                    <a:sym typeface="Calibri"/>
                  </a:rPr>
                  <a:t>Reuse:N</a:t>
                </a:r>
                <a:endParaRPr b="0" i="0" sz="1800" u="none" cap="none" strike="noStrike">
                  <a:solidFill>
                    <a:srgbClr val="000000"/>
                  </a:solidFill>
                  <a:latin typeface="Calibri"/>
                  <a:ea typeface="Calibri"/>
                  <a:cs typeface="Calibri"/>
                  <a:sym typeface="Calibri"/>
                </a:endParaRPr>
              </a:p>
            </p:txBody>
          </p:sp>
          <p:cxnSp>
            <p:nvCxnSpPr>
              <p:cNvPr id="191" name="Google Shape;191;p20"/>
              <p:cNvCxnSpPr>
                <a:stCxn id="190" idx="3"/>
                <a:endCxn id="183" idx="1"/>
              </p:cNvCxnSpPr>
              <p:nvPr/>
            </p:nvCxnSpPr>
            <p:spPr>
              <a:xfrm>
                <a:off x="4905703" y="2425304"/>
                <a:ext cx="217500" cy="7800"/>
              </a:xfrm>
              <a:prstGeom prst="straightConnector1">
                <a:avLst/>
              </a:prstGeom>
              <a:noFill/>
              <a:ln cap="flat" cmpd="sng" w="25400">
                <a:solidFill>
                  <a:srgbClr val="000000"/>
                </a:solidFill>
                <a:prstDash val="solid"/>
                <a:miter lim="800000"/>
                <a:headEnd len="sm" w="sm" type="none"/>
                <a:tailEnd len="med" w="med" type="triangle"/>
              </a:ln>
            </p:spPr>
          </p:cxnSp>
          <p:sp>
            <p:nvSpPr>
              <p:cNvPr id="192" name="Google Shape;192;p20"/>
              <p:cNvSpPr/>
              <p:nvPr/>
            </p:nvSpPr>
            <p:spPr>
              <a:xfrm>
                <a:off x="6271949" y="3000621"/>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a:t>
                </a:r>
                <a:endParaRPr/>
              </a:p>
            </p:txBody>
          </p:sp>
          <p:sp>
            <p:nvSpPr>
              <p:cNvPr id="193" name="Google Shape;193;p20"/>
              <p:cNvSpPr/>
              <p:nvPr/>
            </p:nvSpPr>
            <p:spPr>
              <a:xfrm>
                <a:off x="6784464" y="3589814"/>
                <a:ext cx="411600" cy="411600"/>
              </a:xfrm>
              <a:prstGeom prst="ellipse">
                <a:avLst/>
              </a:prstGeom>
              <a:solidFill>
                <a:srgbClr val="F7CAAC"/>
              </a:solidFill>
              <a:ln cap="flat" cmpd="sng" w="25400">
                <a:solidFill>
                  <a:srgbClr val="000000"/>
                </a:solidFill>
                <a:prstDash val="solid"/>
                <a:miter lim="800000"/>
                <a:headEnd len="sm" w="sm" type="none"/>
                <a:tailEnd len="sm" w="sm" type="none"/>
              </a:ln>
            </p:spPr>
            <p:txBody>
              <a:bodyPr anchorCtr="0" anchor="ctr" bIns="0" lIns="0" spcFirstLastPara="1" rIns="0" wrap="square" tIns="45700">
                <a:noAutofit/>
              </a:bodyPr>
              <a:lstStyle/>
              <a:p>
                <a:pPr indent="0" lvl="0" marL="0" marR="0" rtl="0" algn="ctr">
                  <a:lnSpc>
                    <a:spcPct val="100000"/>
                  </a:lnSpc>
                  <a:spcBef>
                    <a:spcPts val="0"/>
                  </a:spcBef>
                  <a:spcAft>
                    <a:spcPts val="0"/>
                  </a:spcAft>
                  <a:buClr>
                    <a:srgbClr val="000000"/>
                  </a:buClr>
                  <a:buSzPts val="3600"/>
                  <a:buFont typeface="Calibri"/>
                  <a:buNone/>
                </a:pPr>
                <a:r>
                  <a:rPr b="1" i="0" lang="en" sz="36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p:txBody>
          </p:sp>
          <p:cxnSp>
            <p:nvCxnSpPr>
              <p:cNvPr id="194" name="Google Shape;194;p20"/>
              <p:cNvCxnSpPr>
                <a:endCxn id="192" idx="1"/>
              </p:cNvCxnSpPr>
              <p:nvPr/>
            </p:nvCxnSpPr>
            <p:spPr>
              <a:xfrm>
                <a:off x="5955126" y="2740198"/>
                <a:ext cx="377100" cy="320700"/>
              </a:xfrm>
              <a:prstGeom prst="straightConnector1">
                <a:avLst/>
              </a:prstGeom>
              <a:noFill/>
              <a:ln cap="flat" cmpd="sng" w="25400">
                <a:solidFill>
                  <a:srgbClr val="000000"/>
                </a:solidFill>
                <a:prstDash val="solid"/>
                <a:miter lim="800000"/>
                <a:headEnd len="sm" w="sm" type="none"/>
                <a:tailEnd len="med" w="med" type="triangle"/>
              </a:ln>
            </p:spPr>
          </p:cxnSp>
          <p:cxnSp>
            <p:nvCxnSpPr>
              <p:cNvPr id="195" name="Google Shape;195;p20"/>
              <p:cNvCxnSpPr>
                <a:endCxn id="192" idx="7"/>
              </p:cNvCxnSpPr>
              <p:nvPr/>
            </p:nvCxnSpPr>
            <p:spPr>
              <a:xfrm flipH="1">
                <a:off x="6623272" y="2737498"/>
                <a:ext cx="343500" cy="323400"/>
              </a:xfrm>
              <a:prstGeom prst="straightConnector1">
                <a:avLst/>
              </a:prstGeom>
              <a:noFill/>
              <a:ln cap="flat" cmpd="sng" w="25400">
                <a:solidFill>
                  <a:srgbClr val="000000"/>
                </a:solidFill>
                <a:prstDash val="solid"/>
                <a:miter lim="800000"/>
                <a:headEnd len="sm" w="sm" type="none"/>
                <a:tailEnd len="med" w="med" type="triangle"/>
              </a:ln>
            </p:spPr>
          </p:cxnSp>
          <p:cxnSp>
            <p:nvCxnSpPr>
              <p:cNvPr id="196" name="Google Shape;196;p20"/>
              <p:cNvCxnSpPr/>
              <p:nvPr/>
            </p:nvCxnSpPr>
            <p:spPr>
              <a:xfrm flipH="1">
                <a:off x="7153214" y="2732661"/>
                <a:ext cx="936300" cy="915900"/>
              </a:xfrm>
              <a:prstGeom prst="straightConnector1">
                <a:avLst/>
              </a:prstGeom>
              <a:noFill/>
              <a:ln cap="flat" cmpd="sng" w="25400">
                <a:solidFill>
                  <a:srgbClr val="000000"/>
                </a:solidFill>
                <a:prstDash val="solid"/>
                <a:miter lim="800000"/>
                <a:headEnd len="sm" w="sm" type="none"/>
                <a:tailEnd len="med" w="med" type="triangle"/>
              </a:ln>
            </p:spPr>
          </p:cxnSp>
          <p:cxnSp>
            <p:nvCxnSpPr>
              <p:cNvPr id="197" name="Google Shape;197;p20"/>
              <p:cNvCxnSpPr>
                <a:stCxn id="193" idx="4"/>
              </p:cNvCxnSpPr>
              <p:nvPr/>
            </p:nvCxnSpPr>
            <p:spPr>
              <a:xfrm>
                <a:off x="6990264" y="4001414"/>
                <a:ext cx="2700" cy="206400"/>
              </a:xfrm>
              <a:prstGeom prst="straightConnector1">
                <a:avLst/>
              </a:prstGeom>
              <a:noFill/>
              <a:ln cap="flat" cmpd="sng" w="25400">
                <a:solidFill>
                  <a:srgbClr val="000000"/>
                </a:solidFill>
                <a:prstDash val="solid"/>
                <a:miter lim="800000"/>
                <a:headEnd len="sm" w="sm" type="none"/>
                <a:tailEnd len="med" w="med" type="triangle"/>
              </a:ln>
            </p:spPr>
          </p:cxnSp>
        </p:grpSp>
        <p:cxnSp>
          <p:nvCxnSpPr>
            <p:cNvPr id="198" name="Google Shape;198;p20"/>
            <p:cNvCxnSpPr>
              <a:stCxn id="192" idx="5"/>
              <a:endCxn id="193" idx="1"/>
            </p:cNvCxnSpPr>
            <p:nvPr/>
          </p:nvCxnSpPr>
          <p:spPr>
            <a:xfrm>
              <a:off x="9664563" y="4447450"/>
              <a:ext cx="221400" cy="298200"/>
            </a:xfrm>
            <a:prstGeom prst="straightConnector1">
              <a:avLst/>
            </a:prstGeom>
            <a:noFill/>
            <a:ln cap="flat" cmpd="sng" w="25400">
              <a:solidFill>
                <a:srgbClr val="000000"/>
              </a:solidFill>
              <a:prstDash val="solid"/>
              <a:miter lim="800000"/>
              <a:headEnd len="sm" w="sm" type="none"/>
              <a:tailEnd len="med" w="med" type="triangle"/>
            </a:ln>
          </p:spPr>
        </p:cxnSp>
      </p:grpSp>
      <p:cxnSp>
        <p:nvCxnSpPr>
          <p:cNvPr id="199" name="Google Shape;199;p20"/>
          <p:cNvCxnSpPr>
            <a:stCxn id="171" idx="2"/>
            <a:endCxn id="183" idx="0"/>
          </p:cNvCxnSpPr>
          <p:nvPr/>
        </p:nvCxnSpPr>
        <p:spPr>
          <a:xfrm>
            <a:off x="1733696" y="1401125"/>
            <a:ext cx="300" cy="251700"/>
          </a:xfrm>
          <a:prstGeom prst="straightConnector1">
            <a:avLst/>
          </a:prstGeom>
          <a:noFill/>
          <a:ln cap="flat" cmpd="sng" w="25400">
            <a:solidFill>
              <a:srgbClr val="000000"/>
            </a:solidFill>
            <a:prstDash val="dash"/>
            <a:miter lim="800000"/>
            <a:headEnd len="sm" w="sm" type="none"/>
            <a:tailEnd len="med" w="med" type="triangle"/>
          </a:ln>
        </p:spPr>
      </p:cxnSp>
      <p:cxnSp>
        <p:nvCxnSpPr>
          <p:cNvPr id="200" name="Google Shape;200;p20"/>
          <p:cNvCxnSpPr>
            <a:stCxn id="172" idx="2"/>
            <a:endCxn id="190" idx="0"/>
          </p:cNvCxnSpPr>
          <p:nvPr/>
        </p:nvCxnSpPr>
        <p:spPr>
          <a:xfrm>
            <a:off x="543825" y="1420484"/>
            <a:ext cx="300" cy="224700"/>
          </a:xfrm>
          <a:prstGeom prst="straightConnector1">
            <a:avLst/>
          </a:prstGeom>
          <a:noFill/>
          <a:ln cap="flat" cmpd="sng" w="25400">
            <a:solidFill>
              <a:srgbClr val="000000"/>
            </a:solidFill>
            <a:prstDash val="dash"/>
            <a:miter lim="800000"/>
            <a:headEnd len="sm" w="sm" type="none"/>
            <a:tailEnd len="med" w="med" type="triangle"/>
          </a:ln>
        </p:spPr>
      </p:cxnSp>
      <p:grpSp>
        <p:nvGrpSpPr>
          <p:cNvPr id="201" name="Google Shape;201;p20"/>
          <p:cNvGrpSpPr/>
          <p:nvPr/>
        </p:nvGrpSpPr>
        <p:grpSpPr>
          <a:xfrm>
            <a:off x="4719034" y="1038324"/>
            <a:ext cx="4383939" cy="3298005"/>
            <a:chOff x="328569" y="4019910"/>
            <a:chExt cx="3492900" cy="2649000"/>
          </a:xfrm>
        </p:grpSpPr>
        <p:sp>
          <p:nvSpPr>
            <p:cNvPr id="202" name="Google Shape;202;p20"/>
            <p:cNvSpPr/>
            <p:nvPr/>
          </p:nvSpPr>
          <p:spPr>
            <a:xfrm>
              <a:off x="328569" y="4019910"/>
              <a:ext cx="3492900" cy="2649000"/>
            </a:xfrm>
            <a:prstGeom prst="roundRect">
              <a:avLst>
                <a:gd fmla="val 6326" name="adj"/>
              </a:avLst>
            </a:prstGeom>
            <a:solidFill>
              <a:srgbClr val="FBE4D4"/>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1" sz="1800">
                <a:solidFill>
                  <a:srgbClr val="000000"/>
                </a:solidFill>
                <a:latin typeface="Calibri"/>
                <a:ea typeface="Calibri"/>
                <a:cs typeface="Calibri"/>
                <a:sym typeface="Calibri"/>
              </a:endParaRPr>
            </a:p>
          </p:txBody>
        </p:sp>
        <p:cxnSp>
          <p:nvCxnSpPr>
            <p:cNvPr id="203" name="Google Shape;203;p20"/>
            <p:cNvCxnSpPr/>
            <p:nvPr/>
          </p:nvCxnSpPr>
          <p:spPr>
            <a:xfrm>
              <a:off x="2635841" y="5030865"/>
              <a:ext cx="0" cy="164700"/>
            </a:xfrm>
            <a:prstGeom prst="straightConnector1">
              <a:avLst/>
            </a:prstGeom>
            <a:noFill/>
            <a:ln cap="flat" cmpd="sng" w="12700">
              <a:solidFill>
                <a:srgbClr val="7F7F7F"/>
              </a:solidFill>
              <a:prstDash val="solid"/>
              <a:miter lim="800000"/>
              <a:headEnd len="sm" w="sm" type="none"/>
              <a:tailEnd len="sm" w="sm" type="triangle"/>
            </a:ln>
          </p:spPr>
        </p:cxnSp>
        <p:cxnSp>
          <p:nvCxnSpPr>
            <p:cNvPr id="204" name="Google Shape;204;p20"/>
            <p:cNvCxnSpPr/>
            <p:nvPr/>
          </p:nvCxnSpPr>
          <p:spPr>
            <a:xfrm>
              <a:off x="2081629" y="5028009"/>
              <a:ext cx="0" cy="164700"/>
            </a:xfrm>
            <a:prstGeom prst="straightConnector1">
              <a:avLst/>
            </a:prstGeom>
            <a:noFill/>
            <a:ln cap="flat" cmpd="sng" w="12700">
              <a:solidFill>
                <a:srgbClr val="7F7F7F"/>
              </a:solidFill>
              <a:prstDash val="solid"/>
              <a:miter lim="800000"/>
              <a:headEnd len="sm" w="sm" type="none"/>
              <a:tailEnd len="sm" w="sm" type="triangle"/>
            </a:ln>
          </p:spPr>
        </p:cxnSp>
        <p:sp>
          <p:nvSpPr>
            <p:cNvPr id="205" name="Google Shape;205;p20"/>
            <p:cNvSpPr/>
            <p:nvPr/>
          </p:nvSpPr>
          <p:spPr>
            <a:xfrm>
              <a:off x="2189508" y="5326582"/>
              <a:ext cx="333900" cy="3339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06" name="Google Shape;206;p20"/>
            <p:cNvSpPr/>
            <p:nvPr/>
          </p:nvSpPr>
          <p:spPr>
            <a:xfrm>
              <a:off x="2021276" y="5182591"/>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07" name="Google Shape;207;p20"/>
            <p:cNvSpPr/>
            <p:nvPr/>
          </p:nvSpPr>
          <p:spPr>
            <a:xfrm>
              <a:off x="2021276" y="5715960"/>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08" name="Google Shape;208;p20"/>
            <p:cNvSpPr/>
            <p:nvPr/>
          </p:nvSpPr>
          <p:spPr>
            <a:xfrm>
              <a:off x="2578245" y="5186450"/>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09" name="Google Shape;209;p20"/>
            <p:cNvSpPr/>
            <p:nvPr/>
          </p:nvSpPr>
          <p:spPr>
            <a:xfrm>
              <a:off x="2580929" y="5715960"/>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210" name="Google Shape;210;p20"/>
            <p:cNvCxnSpPr>
              <a:stCxn id="206" idx="5"/>
              <a:endCxn id="205" idx="1"/>
            </p:cNvCxnSpPr>
            <p:nvPr/>
          </p:nvCxnSpPr>
          <p:spPr>
            <a:xfrm>
              <a:off x="2126519" y="5287834"/>
              <a:ext cx="111900" cy="87600"/>
            </a:xfrm>
            <a:prstGeom prst="straightConnector1">
              <a:avLst/>
            </a:prstGeom>
            <a:noFill/>
            <a:ln cap="flat" cmpd="sng" w="12700">
              <a:solidFill>
                <a:srgbClr val="7F7F7F"/>
              </a:solidFill>
              <a:prstDash val="solid"/>
              <a:miter lim="800000"/>
              <a:headEnd len="sm" w="sm" type="none"/>
              <a:tailEnd len="sm" w="sm" type="triangle"/>
            </a:ln>
          </p:spPr>
        </p:cxnSp>
        <p:cxnSp>
          <p:nvCxnSpPr>
            <p:cNvPr id="211" name="Google Shape;211;p20"/>
            <p:cNvCxnSpPr>
              <a:stCxn id="208" idx="3"/>
              <a:endCxn id="205" idx="7"/>
            </p:cNvCxnSpPr>
            <p:nvPr/>
          </p:nvCxnSpPr>
          <p:spPr>
            <a:xfrm flipH="1">
              <a:off x="2474502" y="5291693"/>
              <a:ext cx="121800" cy="83700"/>
            </a:xfrm>
            <a:prstGeom prst="straightConnector1">
              <a:avLst/>
            </a:prstGeom>
            <a:noFill/>
            <a:ln cap="flat" cmpd="sng" w="12700">
              <a:solidFill>
                <a:srgbClr val="7F7F7F"/>
              </a:solidFill>
              <a:prstDash val="solid"/>
              <a:miter lim="800000"/>
              <a:headEnd len="sm" w="sm" type="none"/>
              <a:tailEnd len="sm" w="sm" type="triangle"/>
            </a:ln>
          </p:spPr>
        </p:cxnSp>
        <p:cxnSp>
          <p:nvCxnSpPr>
            <p:cNvPr id="212" name="Google Shape;212;p20"/>
            <p:cNvCxnSpPr>
              <a:stCxn id="207" idx="7"/>
              <a:endCxn id="205" idx="3"/>
            </p:cNvCxnSpPr>
            <p:nvPr/>
          </p:nvCxnSpPr>
          <p:spPr>
            <a:xfrm flipH="1" rot="10800000">
              <a:off x="2126519" y="5611617"/>
              <a:ext cx="111900" cy="122400"/>
            </a:xfrm>
            <a:prstGeom prst="straightConnector1">
              <a:avLst/>
            </a:prstGeom>
            <a:noFill/>
            <a:ln cap="flat" cmpd="sng" w="12700">
              <a:solidFill>
                <a:srgbClr val="7F7F7F"/>
              </a:solidFill>
              <a:prstDash val="solid"/>
              <a:miter lim="800000"/>
              <a:headEnd len="sm" w="sm" type="none"/>
              <a:tailEnd len="sm" w="sm" type="triangle"/>
            </a:ln>
          </p:spPr>
        </p:cxnSp>
        <p:cxnSp>
          <p:nvCxnSpPr>
            <p:cNvPr id="213" name="Google Shape;213;p20"/>
            <p:cNvCxnSpPr>
              <a:stCxn id="205" idx="5"/>
              <a:endCxn id="209" idx="1"/>
            </p:cNvCxnSpPr>
            <p:nvPr/>
          </p:nvCxnSpPr>
          <p:spPr>
            <a:xfrm>
              <a:off x="2474509" y="5611583"/>
              <a:ext cx="124500" cy="122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14" name="Google Shape;214;p20"/>
            <p:cNvCxnSpPr>
              <a:stCxn id="207" idx="6"/>
              <a:endCxn id="209" idx="2"/>
            </p:cNvCxnSpPr>
            <p:nvPr/>
          </p:nvCxnSpPr>
          <p:spPr>
            <a:xfrm>
              <a:off x="2144576" y="5777610"/>
              <a:ext cx="436500" cy="0"/>
            </a:xfrm>
            <a:prstGeom prst="straightConnector1">
              <a:avLst/>
            </a:prstGeom>
            <a:noFill/>
            <a:ln cap="flat" cmpd="sng" w="12700">
              <a:solidFill>
                <a:srgbClr val="7F7F7F"/>
              </a:solidFill>
              <a:prstDash val="solid"/>
              <a:miter lim="800000"/>
              <a:headEnd len="sm" w="sm" type="triangle"/>
              <a:tailEnd len="sm" w="sm" type="triangle"/>
            </a:ln>
          </p:spPr>
        </p:cxnSp>
        <p:cxnSp>
          <p:nvCxnSpPr>
            <p:cNvPr id="215" name="Google Shape;215;p20"/>
            <p:cNvCxnSpPr>
              <a:stCxn id="206" idx="4"/>
              <a:endCxn id="207" idx="0"/>
            </p:cNvCxnSpPr>
            <p:nvPr/>
          </p:nvCxnSpPr>
          <p:spPr>
            <a:xfrm>
              <a:off x="2082926" y="5305891"/>
              <a:ext cx="0" cy="4101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16" name="Google Shape;216;p20"/>
            <p:cNvCxnSpPr>
              <a:stCxn id="206" idx="6"/>
              <a:endCxn id="208" idx="2"/>
            </p:cNvCxnSpPr>
            <p:nvPr/>
          </p:nvCxnSpPr>
          <p:spPr>
            <a:xfrm>
              <a:off x="2144576" y="5244241"/>
              <a:ext cx="433800" cy="39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17" name="Google Shape;217;p20"/>
            <p:cNvCxnSpPr>
              <a:stCxn id="209" idx="0"/>
              <a:endCxn id="208" idx="4"/>
            </p:cNvCxnSpPr>
            <p:nvPr/>
          </p:nvCxnSpPr>
          <p:spPr>
            <a:xfrm rot="10800000">
              <a:off x="2639879" y="5309760"/>
              <a:ext cx="2700" cy="406200"/>
            </a:xfrm>
            <a:prstGeom prst="straightConnector1">
              <a:avLst/>
            </a:prstGeom>
            <a:noFill/>
            <a:ln cap="flat" cmpd="sng" w="12700">
              <a:solidFill>
                <a:srgbClr val="7F7F7F"/>
              </a:solidFill>
              <a:prstDash val="solid"/>
              <a:miter lim="800000"/>
              <a:headEnd len="sm" w="sm" type="triangle"/>
              <a:tailEnd len="sm" w="sm" type="triangle"/>
            </a:ln>
          </p:spPr>
        </p:cxnSp>
        <p:sp>
          <p:nvSpPr>
            <p:cNvPr id="218" name="Google Shape;218;p20"/>
            <p:cNvSpPr/>
            <p:nvPr/>
          </p:nvSpPr>
          <p:spPr>
            <a:xfrm>
              <a:off x="2746480" y="5331840"/>
              <a:ext cx="333900" cy="3339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219" name="Google Shape;219;p20"/>
            <p:cNvCxnSpPr>
              <a:endCxn id="218" idx="1"/>
            </p:cNvCxnSpPr>
            <p:nvPr/>
          </p:nvCxnSpPr>
          <p:spPr>
            <a:xfrm>
              <a:off x="2683479" y="5293139"/>
              <a:ext cx="111900" cy="87600"/>
            </a:xfrm>
            <a:prstGeom prst="straightConnector1">
              <a:avLst/>
            </a:prstGeom>
            <a:noFill/>
            <a:ln cap="flat" cmpd="sng" w="12700">
              <a:solidFill>
                <a:srgbClr val="7F7F7F"/>
              </a:solidFill>
              <a:prstDash val="solid"/>
              <a:miter lim="800000"/>
              <a:headEnd len="sm" w="sm" type="none"/>
              <a:tailEnd len="sm" w="sm" type="triangle"/>
            </a:ln>
          </p:spPr>
        </p:cxnSp>
        <p:cxnSp>
          <p:nvCxnSpPr>
            <p:cNvPr id="220" name="Google Shape;220;p20"/>
            <p:cNvCxnSpPr>
              <a:endCxn id="218" idx="7"/>
            </p:cNvCxnSpPr>
            <p:nvPr/>
          </p:nvCxnSpPr>
          <p:spPr>
            <a:xfrm flipH="1">
              <a:off x="3031481" y="5046839"/>
              <a:ext cx="150000" cy="333900"/>
            </a:xfrm>
            <a:prstGeom prst="straightConnector1">
              <a:avLst/>
            </a:prstGeom>
            <a:noFill/>
            <a:ln cap="flat" cmpd="sng" w="12700">
              <a:solidFill>
                <a:srgbClr val="7F7F7F"/>
              </a:solidFill>
              <a:prstDash val="solid"/>
              <a:miter lim="800000"/>
              <a:headEnd len="sm" w="sm" type="none"/>
              <a:tailEnd len="sm" w="sm" type="triangle"/>
            </a:ln>
          </p:spPr>
        </p:cxnSp>
        <p:cxnSp>
          <p:nvCxnSpPr>
            <p:cNvPr id="221" name="Google Shape;221;p20"/>
            <p:cNvCxnSpPr>
              <a:endCxn id="218" idx="3"/>
            </p:cNvCxnSpPr>
            <p:nvPr/>
          </p:nvCxnSpPr>
          <p:spPr>
            <a:xfrm flipH="1" rot="10800000">
              <a:off x="2683479" y="5616841"/>
              <a:ext cx="111900" cy="122400"/>
            </a:xfrm>
            <a:prstGeom prst="straightConnector1">
              <a:avLst/>
            </a:prstGeom>
            <a:noFill/>
            <a:ln cap="flat" cmpd="sng" w="12700">
              <a:solidFill>
                <a:srgbClr val="7F7F7F"/>
              </a:solidFill>
              <a:prstDash val="solid"/>
              <a:miter lim="800000"/>
              <a:headEnd len="sm" w="sm" type="triangle"/>
              <a:tailEnd len="sm" w="sm" type="triangle"/>
            </a:ln>
          </p:spPr>
        </p:cxnSp>
        <p:sp>
          <p:nvSpPr>
            <p:cNvPr id="222" name="Google Shape;222;p20"/>
            <p:cNvSpPr/>
            <p:nvPr/>
          </p:nvSpPr>
          <p:spPr>
            <a:xfrm>
              <a:off x="2186826" y="5861638"/>
              <a:ext cx="333900" cy="3339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23" name="Google Shape;223;p20"/>
            <p:cNvSpPr/>
            <p:nvPr/>
          </p:nvSpPr>
          <p:spPr>
            <a:xfrm>
              <a:off x="2018594" y="6251018"/>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24" name="Google Shape;224;p20"/>
            <p:cNvSpPr/>
            <p:nvPr/>
          </p:nvSpPr>
          <p:spPr>
            <a:xfrm>
              <a:off x="2578245" y="6251018"/>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225" name="Google Shape;225;p20"/>
            <p:cNvCxnSpPr>
              <a:endCxn id="222" idx="1"/>
            </p:cNvCxnSpPr>
            <p:nvPr/>
          </p:nvCxnSpPr>
          <p:spPr>
            <a:xfrm>
              <a:off x="2123825" y="5822937"/>
              <a:ext cx="111900" cy="87600"/>
            </a:xfrm>
            <a:prstGeom prst="straightConnector1">
              <a:avLst/>
            </a:prstGeom>
            <a:noFill/>
            <a:ln cap="flat" cmpd="sng" w="12700">
              <a:solidFill>
                <a:srgbClr val="7F7F7F"/>
              </a:solidFill>
              <a:prstDash val="solid"/>
              <a:miter lim="800000"/>
              <a:headEnd len="sm" w="sm" type="none"/>
              <a:tailEnd len="sm" w="sm" type="triangle"/>
            </a:ln>
          </p:spPr>
        </p:cxnSp>
        <p:cxnSp>
          <p:nvCxnSpPr>
            <p:cNvPr id="226" name="Google Shape;226;p20"/>
            <p:cNvCxnSpPr>
              <a:endCxn id="222" idx="7"/>
            </p:cNvCxnSpPr>
            <p:nvPr/>
          </p:nvCxnSpPr>
          <p:spPr>
            <a:xfrm flipH="1">
              <a:off x="2471827" y="5826837"/>
              <a:ext cx="121800" cy="83700"/>
            </a:xfrm>
            <a:prstGeom prst="straightConnector1">
              <a:avLst/>
            </a:prstGeom>
            <a:noFill/>
            <a:ln cap="flat" cmpd="sng" w="12700">
              <a:solidFill>
                <a:srgbClr val="7F7F7F"/>
              </a:solidFill>
              <a:prstDash val="solid"/>
              <a:miter lim="800000"/>
              <a:headEnd len="sm" w="sm" type="none"/>
              <a:tailEnd len="sm" w="sm" type="triangle"/>
            </a:ln>
          </p:spPr>
        </p:cxnSp>
        <p:cxnSp>
          <p:nvCxnSpPr>
            <p:cNvPr id="227" name="Google Shape;227;p20"/>
            <p:cNvCxnSpPr>
              <a:stCxn id="223" idx="7"/>
              <a:endCxn id="222" idx="3"/>
            </p:cNvCxnSpPr>
            <p:nvPr/>
          </p:nvCxnSpPr>
          <p:spPr>
            <a:xfrm flipH="1" rot="10800000">
              <a:off x="2123837" y="6146675"/>
              <a:ext cx="111900" cy="122400"/>
            </a:xfrm>
            <a:prstGeom prst="straightConnector1">
              <a:avLst/>
            </a:prstGeom>
            <a:noFill/>
            <a:ln cap="flat" cmpd="sng" w="12700">
              <a:solidFill>
                <a:srgbClr val="7F7F7F"/>
              </a:solidFill>
              <a:prstDash val="solid"/>
              <a:miter lim="800000"/>
              <a:headEnd len="sm" w="sm" type="none"/>
              <a:tailEnd len="sm" w="sm" type="triangle"/>
            </a:ln>
          </p:spPr>
        </p:cxnSp>
        <p:cxnSp>
          <p:nvCxnSpPr>
            <p:cNvPr id="228" name="Google Shape;228;p20"/>
            <p:cNvCxnSpPr>
              <a:stCxn id="222" idx="5"/>
              <a:endCxn id="224" idx="1"/>
            </p:cNvCxnSpPr>
            <p:nvPr/>
          </p:nvCxnSpPr>
          <p:spPr>
            <a:xfrm>
              <a:off x="2471827" y="6146639"/>
              <a:ext cx="124500" cy="122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29" name="Google Shape;229;p20"/>
            <p:cNvCxnSpPr>
              <a:endCxn id="223" idx="0"/>
            </p:cNvCxnSpPr>
            <p:nvPr/>
          </p:nvCxnSpPr>
          <p:spPr>
            <a:xfrm>
              <a:off x="2080244" y="5840918"/>
              <a:ext cx="0" cy="4101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30" name="Google Shape;230;p20"/>
            <p:cNvCxnSpPr>
              <a:stCxn id="224" idx="0"/>
            </p:cNvCxnSpPr>
            <p:nvPr/>
          </p:nvCxnSpPr>
          <p:spPr>
            <a:xfrm rot="10800000">
              <a:off x="2637195" y="5844818"/>
              <a:ext cx="2700" cy="4062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31" name="Google Shape;231;p20"/>
            <p:cNvCxnSpPr/>
            <p:nvPr/>
          </p:nvCxnSpPr>
          <p:spPr>
            <a:xfrm>
              <a:off x="2635841" y="6373349"/>
              <a:ext cx="0" cy="90300"/>
            </a:xfrm>
            <a:prstGeom prst="straightConnector1">
              <a:avLst/>
            </a:prstGeom>
            <a:noFill/>
            <a:ln cap="flat" cmpd="sng" w="12700">
              <a:solidFill>
                <a:srgbClr val="7F7F7F"/>
              </a:solidFill>
              <a:prstDash val="solid"/>
              <a:miter lim="800000"/>
              <a:headEnd len="sm" w="sm" type="none"/>
              <a:tailEnd len="sm" w="sm" type="triangle"/>
            </a:ln>
          </p:spPr>
        </p:cxnSp>
        <p:cxnSp>
          <p:nvCxnSpPr>
            <p:cNvPr id="232" name="Google Shape;232;p20"/>
            <p:cNvCxnSpPr/>
            <p:nvPr/>
          </p:nvCxnSpPr>
          <p:spPr>
            <a:xfrm>
              <a:off x="2081629" y="6370496"/>
              <a:ext cx="0" cy="101700"/>
            </a:xfrm>
            <a:prstGeom prst="straightConnector1">
              <a:avLst/>
            </a:prstGeom>
            <a:noFill/>
            <a:ln cap="flat" cmpd="sng" w="12700">
              <a:solidFill>
                <a:srgbClr val="7F7F7F"/>
              </a:solidFill>
              <a:prstDash val="solid"/>
              <a:miter lim="800000"/>
              <a:headEnd len="sm" w="sm" type="none"/>
              <a:tailEnd len="sm" w="sm" type="triangle"/>
            </a:ln>
          </p:spPr>
        </p:cxnSp>
        <p:sp>
          <p:nvSpPr>
            <p:cNvPr id="233" name="Google Shape;233;p20"/>
            <p:cNvSpPr/>
            <p:nvPr/>
          </p:nvSpPr>
          <p:spPr>
            <a:xfrm>
              <a:off x="1434200" y="6467407"/>
              <a:ext cx="1907400" cy="1818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FFFFFF"/>
                </a:solidFill>
                <a:latin typeface="Calibri"/>
                <a:ea typeface="Calibri"/>
                <a:cs typeface="Calibri"/>
                <a:sym typeface="Calibri"/>
              </a:endParaRPr>
            </a:p>
          </p:txBody>
        </p:sp>
        <p:cxnSp>
          <p:nvCxnSpPr>
            <p:cNvPr id="234" name="Google Shape;234;p20"/>
            <p:cNvCxnSpPr>
              <a:stCxn id="233" idx="3"/>
              <a:endCxn id="235" idx="1"/>
            </p:cNvCxnSpPr>
            <p:nvPr/>
          </p:nvCxnSpPr>
          <p:spPr>
            <a:xfrm flipH="1" rot="10800000">
              <a:off x="3341600" y="6251107"/>
              <a:ext cx="267600" cy="307200"/>
            </a:xfrm>
            <a:prstGeom prst="bentConnector2">
              <a:avLst/>
            </a:prstGeom>
            <a:noFill/>
            <a:ln cap="flat" cmpd="sng" w="12700">
              <a:solidFill>
                <a:srgbClr val="7F7F7F"/>
              </a:solidFill>
              <a:prstDash val="solid"/>
              <a:miter lim="800000"/>
              <a:headEnd len="sm" w="sm" type="none"/>
              <a:tailEnd len="med" w="med" type="triangle"/>
            </a:ln>
          </p:spPr>
        </p:cxnSp>
        <p:cxnSp>
          <p:nvCxnSpPr>
            <p:cNvPr id="236" name="Google Shape;236;p20"/>
            <p:cNvCxnSpPr>
              <a:endCxn id="237" idx="1"/>
            </p:cNvCxnSpPr>
            <p:nvPr/>
          </p:nvCxnSpPr>
          <p:spPr>
            <a:xfrm>
              <a:off x="1514003" y="5028081"/>
              <a:ext cx="156900" cy="347400"/>
            </a:xfrm>
            <a:prstGeom prst="straightConnector1">
              <a:avLst/>
            </a:prstGeom>
            <a:noFill/>
            <a:ln cap="flat" cmpd="sng" w="12700">
              <a:solidFill>
                <a:srgbClr val="7F7F7F"/>
              </a:solidFill>
              <a:prstDash val="solid"/>
              <a:miter lim="800000"/>
              <a:headEnd len="sm" w="sm" type="none"/>
              <a:tailEnd len="sm" w="sm" type="triangle"/>
            </a:ln>
          </p:spPr>
        </p:cxnSp>
        <p:sp>
          <p:nvSpPr>
            <p:cNvPr id="237" name="Google Shape;237;p20"/>
            <p:cNvSpPr/>
            <p:nvPr/>
          </p:nvSpPr>
          <p:spPr>
            <a:xfrm>
              <a:off x="1622004" y="5326582"/>
              <a:ext cx="333900" cy="333900"/>
            </a:xfrm>
            <a:prstGeom prst="ellipse">
              <a:avLst/>
            </a:prstGeom>
            <a:solidFill>
              <a:srgbClr val="F7CAAC"/>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38" name="Google Shape;238;p20"/>
            <p:cNvSpPr/>
            <p:nvPr/>
          </p:nvSpPr>
          <p:spPr>
            <a:xfrm>
              <a:off x="1453772" y="5715960"/>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239" name="Google Shape;239;p20"/>
            <p:cNvCxnSpPr>
              <a:endCxn id="237" idx="7"/>
            </p:cNvCxnSpPr>
            <p:nvPr/>
          </p:nvCxnSpPr>
          <p:spPr>
            <a:xfrm flipH="1">
              <a:off x="1907005" y="5291781"/>
              <a:ext cx="121800" cy="83700"/>
            </a:xfrm>
            <a:prstGeom prst="straightConnector1">
              <a:avLst/>
            </a:prstGeom>
            <a:noFill/>
            <a:ln cap="flat" cmpd="sng" w="12700">
              <a:solidFill>
                <a:srgbClr val="7F7F7F"/>
              </a:solidFill>
              <a:prstDash val="solid"/>
              <a:miter lim="800000"/>
              <a:headEnd len="sm" w="sm" type="none"/>
              <a:tailEnd len="sm" w="sm" type="triangle"/>
            </a:ln>
          </p:spPr>
        </p:cxnSp>
        <p:cxnSp>
          <p:nvCxnSpPr>
            <p:cNvPr id="240" name="Google Shape;240;p20"/>
            <p:cNvCxnSpPr>
              <a:stCxn id="238" idx="7"/>
              <a:endCxn id="237" idx="3"/>
            </p:cNvCxnSpPr>
            <p:nvPr/>
          </p:nvCxnSpPr>
          <p:spPr>
            <a:xfrm flipH="1" rot="10800000">
              <a:off x="1559015" y="5611617"/>
              <a:ext cx="111900" cy="122400"/>
            </a:xfrm>
            <a:prstGeom prst="straightConnector1">
              <a:avLst/>
            </a:prstGeom>
            <a:noFill/>
            <a:ln cap="flat" cmpd="sng" w="12700">
              <a:solidFill>
                <a:srgbClr val="7F7F7F"/>
              </a:solidFill>
              <a:prstDash val="solid"/>
              <a:miter lim="800000"/>
              <a:headEnd len="sm" w="sm" type="none"/>
              <a:tailEnd len="sm" w="sm" type="triangle"/>
            </a:ln>
          </p:spPr>
        </p:cxnSp>
        <p:cxnSp>
          <p:nvCxnSpPr>
            <p:cNvPr id="241" name="Google Shape;241;p20"/>
            <p:cNvCxnSpPr>
              <a:stCxn id="237" idx="5"/>
            </p:cNvCxnSpPr>
            <p:nvPr/>
          </p:nvCxnSpPr>
          <p:spPr>
            <a:xfrm>
              <a:off x="1907005" y="5611583"/>
              <a:ext cx="124500" cy="122400"/>
            </a:xfrm>
            <a:prstGeom prst="straightConnector1">
              <a:avLst/>
            </a:prstGeom>
            <a:noFill/>
            <a:ln cap="flat" cmpd="sng" w="12700">
              <a:solidFill>
                <a:srgbClr val="7F7F7F"/>
              </a:solidFill>
              <a:prstDash val="solid"/>
              <a:miter lim="800000"/>
              <a:headEnd len="sm" w="sm" type="triangle"/>
              <a:tailEnd len="sm" w="sm" type="triangle"/>
            </a:ln>
          </p:spPr>
        </p:cxnSp>
        <p:sp>
          <p:nvSpPr>
            <p:cNvPr id="242" name="Google Shape;242;p20"/>
            <p:cNvSpPr/>
            <p:nvPr/>
          </p:nvSpPr>
          <p:spPr>
            <a:xfrm>
              <a:off x="1619321" y="5861638"/>
              <a:ext cx="333900" cy="333900"/>
            </a:xfrm>
            <a:prstGeom prst="ellipse">
              <a:avLst/>
            </a:prstGeom>
            <a:solidFill>
              <a:srgbClr val="BC8FDD"/>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43" name="Google Shape;243;p20"/>
            <p:cNvSpPr/>
            <p:nvPr/>
          </p:nvSpPr>
          <p:spPr>
            <a:xfrm>
              <a:off x="1451089" y="6251018"/>
              <a:ext cx="123300" cy="123300"/>
            </a:xfrm>
            <a:prstGeom prst="ellipse">
              <a:avLst/>
            </a:prstGeom>
            <a:solidFill>
              <a:srgbClr val="FFD9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t/>
              </a:r>
              <a:endParaRPr b="0" i="0" sz="1600" u="none" cap="none" strike="noStrike">
                <a:solidFill>
                  <a:srgbClr val="000000"/>
                </a:solidFill>
                <a:latin typeface="Calibri"/>
                <a:ea typeface="Calibri"/>
                <a:cs typeface="Calibri"/>
                <a:sym typeface="Calibri"/>
              </a:endParaRPr>
            </a:p>
          </p:txBody>
        </p:sp>
        <p:cxnSp>
          <p:nvCxnSpPr>
            <p:cNvPr id="244" name="Google Shape;244;p20"/>
            <p:cNvCxnSpPr>
              <a:endCxn id="242" idx="1"/>
            </p:cNvCxnSpPr>
            <p:nvPr/>
          </p:nvCxnSpPr>
          <p:spPr>
            <a:xfrm>
              <a:off x="1556320" y="5822937"/>
              <a:ext cx="111900" cy="87600"/>
            </a:xfrm>
            <a:prstGeom prst="straightConnector1">
              <a:avLst/>
            </a:prstGeom>
            <a:noFill/>
            <a:ln cap="flat" cmpd="sng" w="12700">
              <a:solidFill>
                <a:srgbClr val="7F7F7F"/>
              </a:solidFill>
              <a:prstDash val="solid"/>
              <a:miter lim="800000"/>
              <a:headEnd len="sm" w="sm" type="none"/>
              <a:tailEnd len="sm" w="sm" type="triangle"/>
            </a:ln>
          </p:spPr>
        </p:cxnSp>
        <p:cxnSp>
          <p:nvCxnSpPr>
            <p:cNvPr id="245" name="Google Shape;245;p20"/>
            <p:cNvCxnSpPr>
              <a:endCxn id="242" idx="7"/>
            </p:cNvCxnSpPr>
            <p:nvPr/>
          </p:nvCxnSpPr>
          <p:spPr>
            <a:xfrm flipH="1">
              <a:off x="1904322" y="5826837"/>
              <a:ext cx="121800" cy="83700"/>
            </a:xfrm>
            <a:prstGeom prst="straightConnector1">
              <a:avLst/>
            </a:prstGeom>
            <a:noFill/>
            <a:ln cap="flat" cmpd="sng" w="12700">
              <a:solidFill>
                <a:srgbClr val="7F7F7F"/>
              </a:solidFill>
              <a:prstDash val="solid"/>
              <a:miter lim="800000"/>
              <a:headEnd len="sm" w="sm" type="none"/>
              <a:tailEnd len="sm" w="sm" type="triangle"/>
            </a:ln>
          </p:spPr>
        </p:cxnSp>
        <p:cxnSp>
          <p:nvCxnSpPr>
            <p:cNvPr id="246" name="Google Shape;246;p20"/>
            <p:cNvCxnSpPr>
              <a:stCxn id="243" idx="7"/>
              <a:endCxn id="242" idx="3"/>
            </p:cNvCxnSpPr>
            <p:nvPr/>
          </p:nvCxnSpPr>
          <p:spPr>
            <a:xfrm flipH="1" rot="10800000">
              <a:off x="1556332" y="6146675"/>
              <a:ext cx="111900" cy="1224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47" name="Google Shape;247;p20"/>
            <p:cNvCxnSpPr>
              <a:endCxn id="243" idx="0"/>
            </p:cNvCxnSpPr>
            <p:nvPr/>
          </p:nvCxnSpPr>
          <p:spPr>
            <a:xfrm>
              <a:off x="1512739" y="5840918"/>
              <a:ext cx="0" cy="410100"/>
            </a:xfrm>
            <a:prstGeom prst="straightConnector1">
              <a:avLst/>
            </a:prstGeom>
            <a:noFill/>
            <a:ln cap="flat" cmpd="sng" w="12700">
              <a:solidFill>
                <a:srgbClr val="7F7F7F"/>
              </a:solidFill>
              <a:prstDash val="solid"/>
              <a:miter lim="800000"/>
              <a:headEnd len="sm" w="sm" type="triangle"/>
              <a:tailEnd len="sm" w="sm" type="triangle"/>
            </a:ln>
          </p:spPr>
        </p:cxnSp>
        <p:cxnSp>
          <p:nvCxnSpPr>
            <p:cNvPr id="248" name="Google Shape;248;p20"/>
            <p:cNvCxnSpPr/>
            <p:nvPr/>
          </p:nvCxnSpPr>
          <p:spPr>
            <a:xfrm>
              <a:off x="1514125" y="6370496"/>
              <a:ext cx="0" cy="95400"/>
            </a:xfrm>
            <a:prstGeom prst="straightConnector1">
              <a:avLst/>
            </a:prstGeom>
            <a:noFill/>
            <a:ln cap="flat" cmpd="sng" w="12700">
              <a:solidFill>
                <a:srgbClr val="7F7F7F"/>
              </a:solidFill>
              <a:prstDash val="solid"/>
              <a:miter lim="800000"/>
              <a:headEnd len="sm" w="sm" type="none"/>
              <a:tailEnd len="sm" w="sm" type="triangle"/>
            </a:ln>
          </p:spPr>
        </p:cxnSp>
        <p:sp>
          <p:nvSpPr>
            <p:cNvPr id="249" name="Google Shape;249;p20"/>
            <p:cNvSpPr/>
            <p:nvPr/>
          </p:nvSpPr>
          <p:spPr>
            <a:xfrm>
              <a:off x="1434198" y="4865376"/>
              <a:ext cx="1907400" cy="181800"/>
            </a:xfrm>
            <a:prstGeom prst="rect">
              <a:avLst/>
            </a:prstGeom>
            <a:solidFill>
              <a:srgbClr val="E1EF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rPr b="0" i="0" lang="en" sz="1600" u="none" cap="none" strike="noStrike">
                  <a:solidFill>
                    <a:srgbClr val="000000"/>
                  </a:solidFill>
                  <a:latin typeface="Calibri"/>
                  <a:ea typeface="Calibri"/>
                  <a:cs typeface="Calibri"/>
                  <a:sym typeface="Calibri"/>
                </a:rPr>
                <a:t>Ports</a:t>
              </a:r>
              <a:endParaRPr/>
            </a:p>
          </p:txBody>
        </p:sp>
        <p:cxnSp>
          <p:nvCxnSpPr>
            <p:cNvPr id="250" name="Google Shape;250;p20"/>
            <p:cNvCxnSpPr/>
            <p:nvPr/>
          </p:nvCxnSpPr>
          <p:spPr>
            <a:xfrm>
              <a:off x="1753947" y="4672021"/>
              <a:ext cx="0" cy="193500"/>
            </a:xfrm>
            <a:prstGeom prst="straightConnector1">
              <a:avLst/>
            </a:prstGeom>
            <a:noFill/>
            <a:ln cap="flat" cmpd="sng" w="12700">
              <a:solidFill>
                <a:srgbClr val="7F7F7F"/>
              </a:solidFill>
              <a:prstDash val="solid"/>
              <a:miter lim="800000"/>
              <a:headEnd len="med" w="med" type="triangle"/>
              <a:tailEnd len="med" w="med" type="triangle"/>
            </a:ln>
          </p:spPr>
        </p:cxnSp>
        <p:cxnSp>
          <p:nvCxnSpPr>
            <p:cNvPr id="251" name="Google Shape;251;p20"/>
            <p:cNvCxnSpPr/>
            <p:nvPr/>
          </p:nvCxnSpPr>
          <p:spPr>
            <a:xfrm>
              <a:off x="2481605" y="4656831"/>
              <a:ext cx="0" cy="208500"/>
            </a:xfrm>
            <a:prstGeom prst="straightConnector1">
              <a:avLst/>
            </a:prstGeom>
            <a:noFill/>
            <a:ln cap="flat" cmpd="sng" w="38100">
              <a:solidFill>
                <a:srgbClr val="7F7F7F"/>
              </a:solidFill>
              <a:prstDash val="solid"/>
              <a:miter lim="800000"/>
              <a:headEnd len="med" w="med" type="triangle"/>
              <a:tailEnd len="med" w="med" type="triangle"/>
            </a:ln>
          </p:spPr>
        </p:cxnSp>
        <p:cxnSp>
          <p:nvCxnSpPr>
            <p:cNvPr id="252" name="Google Shape;252;p20"/>
            <p:cNvCxnSpPr/>
            <p:nvPr/>
          </p:nvCxnSpPr>
          <p:spPr>
            <a:xfrm>
              <a:off x="3188593" y="4672021"/>
              <a:ext cx="0" cy="193500"/>
            </a:xfrm>
            <a:prstGeom prst="straightConnector1">
              <a:avLst/>
            </a:prstGeom>
            <a:noFill/>
            <a:ln cap="flat" cmpd="sng" w="12700">
              <a:solidFill>
                <a:srgbClr val="7F7F7F"/>
              </a:solidFill>
              <a:prstDash val="solid"/>
              <a:miter lim="800000"/>
              <a:headEnd len="med" w="med" type="triangle"/>
              <a:tailEnd len="med" w="med" type="triangle"/>
            </a:ln>
          </p:spPr>
        </p:cxnSp>
        <p:sp>
          <p:nvSpPr>
            <p:cNvPr id="235" name="Google Shape;235;p20"/>
            <p:cNvSpPr/>
            <p:nvPr/>
          </p:nvSpPr>
          <p:spPr>
            <a:xfrm rot="-5400000">
              <a:off x="3181518" y="5703066"/>
              <a:ext cx="855300" cy="240600"/>
            </a:xfrm>
            <a:prstGeom prst="rect">
              <a:avLst/>
            </a:prstGeom>
            <a:solidFill>
              <a:srgbClr val="B4C7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Rec Bus</a:t>
              </a:r>
              <a:endParaRPr b="0" i="0" sz="1100" u="none" cap="none" strike="noStrike">
                <a:solidFill>
                  <a:srgbClr val="000000"/>
                </a:solidFill>
                <a:latin typeface="Calibri"/>
                <a:ea typeface="Calibri"/>
                <a:cs typeface="Calibri"/>
                <a:sym typeface="Calibri"/>
              </a:endParaRPr>
            </a:p>
          </p:txBody>
        </p:sp>
        <p:cxnSp>
          <p:nvCxnSpPr>
            <p:cNvPr id="253" name="Google Shape;253;p20"/>
            <p:cNvCxnSpPr>
              <a:stCxn id="235" idx="3"/>
              <a:endCxn id="249" idx="3"/>
            </p:cNvCxnSpPr>
            <p:nvPr/>
          </p:nvCxnSpPr>
          <p:spPr>
            <a:xfrm flipH="1" rot="5400000">
              <a:off x="3255618" y="5042166"/>
              <a:ext cx="439500" cy="267600"/>
            </a:xfrm>
            <a:prstGeom prst="bentConnector2">
              <a:avLst/>
            </a:prstGeom>
            <a:noFill/>
            <a:ln cap="flat" cmpd="sng" w="12700">
              <a:solidFill>
                <a:srgbClr val="7F7F7F"/>
              </a:solidFill>
              <a:prstDash val="solid"/>
              <a:miter lim="800000"/>
              <a:headEnd len="sm" w="sm" type="none"/>
              <a:tailEnd len="med" w="med" type="triangle"/>
            </a:ln>
          </p:spPr>
        </p:cxnSp>
        <p:sp>
          <p:nvSpPr>
            <p:cNvPr id="254" name="Google Shape;254;p20"/>
            <p:cNvSpPr/>
            <p:nvPr/>
          </p:nvSpPr>
          <p:spPr>
            <a:xfrm>
              <a:off x="3049119" y="4352425"/>
              <a:ext cx="725700" cy="2892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DMA</a:t>
              </a:r>
              <a:endParaRPr b="0" i="0" sz="1200" u="none" cap="none" strike="noStrike">
                <a:solidFill>
                  <a:srgbClr val="000000"/>
                </a:solidFill>
                <a:latin typeface="Calibri"/>
                <a:ea typeface="Calibri"/>
                <a:cs typeface="Calibri"/>
                <a:sym typeface="Calibri"/>
              </a:endParaRPr>
            </a:p>
          </p:txBody>
        </p:sp>
        <p:sp>
          <p:nvSpPr>
            <p:cNvPr id="255" name="Google Shape;255;p20"/>
            <p:cNvSpPr/>
            <p:nvPr/>
          </p:nvSpPr>
          <p:spPr>
            <a:xfrm>
              <a:off x="1123831" y="4352426"/>
              <a:ext cx="683400" cy="3045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SPAD 1</a:t>
              </a:r>
              <a:endParaRPr b="0" i="0" sz="1200" u="none" cap="none" strike="noStrike">
                <a:solidFill>
                  <a:srgbClr val="000000"/>
                </a:solidFill>
                <a:latin typeface="Calibri"/>
                <a:ea typeface="Calibri"/>
                <a:cs typeface="Calibri"/>
                <a:sym typeface="Calibri"/>
              </a:endParaRPr>
            </a:p>
          </p:txBody>
        </p:sp>
        <p:sp>
          <p:nvSpPr>
            <p:cNvPr id="256" name="Google Shape;256;p20"/>
            <p:cNvSpPr/>
            <p:nvPr/>
          </p:nvSpPr>
          <p:spPr>
            <a:xfrm>
              <a:off x="2013756" y="4353048"/>
              <a:ext cx="908400" cy="3006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SPAD 2</a:t>
              </a:r>
              <a:endParaRPr b="0" i="0" sz="1200" u="none" cap="none" strike="noStrike">
                <a:solidFill>
                  <a:srgbClr val="000000"/>
                </a:solidFill>
                <a:latin typeface="Calibri"/>
                <a:ea typeface="Calibri"/>
                <a:cs typeface="Calibri"/>
                <a:sym typeface="Calibri"/>
              </a:endParaRPr>
            </a:p>
          </p:txBody>
        </p:sp>
        <p:sp>
          <p:nvSpPr>
            <p:cNvPr id="257" name="Google Shape;257;p20"/>
            <p:cNvSpPr/>
            <p:nvPr/>
          </p:nvSpPr>
          <p:spPr>
            <a:xfrm>
              <a:off x="435195" y="4825587"/>
              <a:ext cx="665400" cy="261300"/>
            </a:xfrm>
            <a:prstGeom prst="rect">
              <a:avLst/>
            </a:prstGeom>
            <a:solidFill>
              <a:srgbClr val="B3C6E7"/>
            </a:solidFill>
            <a:ln cap="flat" cmpd="sng" w="12700">
              <a:solidFill>
                <a:srgbClr val="000000"/>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 sz="2000" u="none" cap="none" strike="noStrike">
                  <a:solidFill>
                    <a:srgbClr val="000000"/>
                  </a:solidFill>
                  <a:latin typeface="Calibri"/>
                  <a:ea typeface="Calibri"/>
                  <a:cs typeface="Calibri"/>
                  <a:sym typeface="Calibri"/>
                </a:rPr>
                <a:t>Gen</a:t>
              </a:r>
              <a:endParaRPr b="0" i="0" sz="1200" u="none" cap="none" strike="noStrike">
                <a:solidFill>
                  <a:srgbClr val="000000"/>
                </a:solidFill>
                <a:latin typeface="Calibri"/>
                <a:ea typeface="Calibri"/>
                <a:cs typeface="Calibri"/>
                <a:sym typeface="Calibri"/>
              </a:endParaRPr>
            </a:p>
          </p:txBody>
        </p:sp>
        <p:cxnSp>
          <p:nvCxnSpPr>
            <p:cNvPr id="258" name="Google Shape;258;p20"/>
            <p:cNvCxnSpPr>
              <a:stCxn id="257" idx="3"/>
              <a:endCxn id="249" idx="1"/>
            </p:cNvCxnSpPr>
            <p:nvPr/>
          </p:nvCxnSpPr>
          <p:spPr>
            <a:xfrm>
              <a:off x="1100595" y="4956237"/>
              <a:ext cx="333600" cy="0"/>
            </a:xfrm>
            <a:prstGeom prst="straightConnector1">
              <a:avLst/>
            </a:prstGeom>
            <a:noFill/>
            <a:ln cap="flat" cmpd="sng" w="12700">
              <a:solidFill>
                <a:srgbClr val="7F7F7F"/>
              </a:solidFill>
              <a:prstDash val="solid"/>
              <a:miter lim="800000"/>
              <a:headEnd len="med" w="med" type="triangle"/>
              <a:tailEnd len="med" w="med" type="triangle"/>
            </a:ln>
          </p:spPr>
        </p:cxnSp>
      </p:grpSp>
      <p:sp>
        <p:nvSpPr>
          <p:cNvPr id="259" name="Google Shape;259;p20"/>
          <p:cNvSpPr/>
          <p:nvPr/>
        </p:nvSpPr>
        <p:spPr>
          <a:xfrm>
            <a:off x="7710433" y="3165223"/>
            <a:ext cx="976500" cy="7425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A</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260" name="Google Shape;260;p20"/>
          <p:cNvSpPr/>
          <p:nvPr/>
        </p:nvSpPr>
        <p:spPr>
          <a:xfrm>
            <a:off x="6734431" y="906627"/>
            <a:ext cx="976500" cy="5373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B</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261" name="Google Shape;261;p20"/>
          <p:cNvSpPr/>
          <p:nvPr/>
        </p:nvSpPr>
        <p:spPr>
          <a:xfrm>
            <a:off x="5485541" y="906627"/>
            <a:ext cx="976500" cy="5373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C</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a:t>
            </a:r>
            <a:endParaRPr/>
          </a:p>
        </p:txBody>
      </p:sp>
      <p:sp>
        <p:nvSpPr>
          <p:cNvPr id="262" name="Google Shape;262;p20"/>
          <p:cNvSpPr/>
          <p:nvPr/>
        </p:nvSpPr>
        <p:spPr>
          <a:xfrm>
            <a:off x="7884272" y="906625"/>
            <a:ext cx="1218900" cy="537300"/>
          </a:xfrm>
          <a:prstGeom prst="roundRect">
            <a:avLst>
              <a:gd fmla="val 16667" name="adj"/>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FFFF"/>
                </a:solidFill>
                <a:latin typeface="Calibri"/>
                <a:ea typeface="Calibri"/>
                <a:cs typeface="Calibri"/>
                <a:sym typeface="Calibri"/>
              </a:rPr>
              <a:t>Array D</a:t>
            </a:r>
            <a:endParaRPr/>
          </a:p>
          <a:p>
            <a:pPr indent="0" lvl="0" marL="0" marR="0" rtl="0" algn="ctr">
              <a:spcBef>
                <a:spcPts val="0"/>
              </a:spcBef>
              <a:spcAft>
                <a:spcPts val="0"/>
              </a:spcAft>
              <a:buNone/>
            </a:pPr>
            <a:r>
              <a:rPr lang="en" sz="1800">
                <a:solidFill>
                  <a:srgbClr val="FFFFFF"/>
                </a:solidFill>
                <a:latin typeface="Calibri"/>
                <a:ea typeface="Calibri"/>
                <a:cs typeface="Calibri"/>
                <a:sym typeface="Calibri"/>
              </a:rPr>
              <a:t>Size: NxN</a:t>
            </a:r>
            <a:endParaRPr sz="1800">
              <a:solidFill>
                <a:srgbClr val="FFFFFF"/>
              </a:solidFill>
              <a:latin typeface="Calibri"/>
              <a:ea typeface="Calibri"/>
              <a:cs typeface="Calibri"/>
              <a:sym typeface="Calibri"/>
            </a:endParaRPr>
          </a:p>
        </p:txBody>
      </p:sp>
      <p:sp>
        <p:nvSpPr>
          <p:cNvPr id="263" name="Google Shape;263;p20"/>
          <p:cNvSpPr txBox="1"/>
          <p:nvPr>
            <p:ph type="title"/>
          </p:nvPr>
        </p:nvSpPr>
        <p:spPr>
          <a:xfrm>
            <a:off x="91275" y="213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Analytical Models</a:t>
            </a:r>
            <a:endParaRPr/>
          </a:p>
        </p:txBody>
      </p:sp>
      <p:sp>
        <p:nvSpPr>
          <p:cNvPr id="264" name="Google Shape;264;p20"/>
          <p:cNvSpPr txBox="1"/>
          <p:nvPr/>
        </p:nvSpPr>
        <p:spPr>
          <a:xfrm>
            <a:off x="1247100" y="4740650"/>
            <a:ext cx="628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Bottleneck-based Model to Estimate IPC using mDFG</a:t>
            </a:r>
            <a:endParaRPr sz="1800"/>
          </a:p>
        </p:txBody>
      </p:sp>
      <p:sp>
        <p:nvSpPr>
          <p:cNvPr id="265" name="Google Shape;26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20"/>
          <p:cNvSpPr txBox="1"/>
          <p:nvPr/>
        </p:nvSpPr>
        <p:spPr>
          <a:xfrm>
            <a:off x="1419800" y="4260125"/>
            <a:ext cx="97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mDFG</a:t>
            </a:r>
            <a:endParaRPr sz="1800"/>
          </a:p>
        </p:txBody>
      </p:sp>
      <p:sp>
        <p:nvSpPr>
          <p:cNvPr id="267" name="Google Shape;267;p20"/>
          <p:cNvSpPr txBox="1"/>
          <p:nvPr/>
        </p:nvSpPr>
        <p:spPr>
          <a:xfrm>
            <a:off x="6697150" y="4260125"/>
            <a:ext cx="97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adg</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Analytical Models</a:t>
            </a:r>
            <a:endParaRPr/>
          </a:p>
        </p:txBody>
      </p:sp>
      <p:pic>
        <p:nvPicPr>
          <p:cNvPr id="273" name="Google Shape;273;p21"/>
          <p:cNvPicPr preferRelativeResize="0"/>
          <p:nvPr/>
        </p:nvPicPr>
        <p:blipFill>
          <a:blip r:embed="rId3">
            <a:alphaModFix/>
          </a:blip>
          <a:stretch>
            <a:fillRect/>
          </a:stretch>
        </p:blipFill>
        <p:spPr>
          <a:xfrm>
            <a:off x="5348375" y="564950"/>
            <a:ext cx="3654800" cy="4273751"/>
          </a:xfrm>
          <a:prstGeom prst="rect">
            <a:avLst/>
          </a:prstGeom>
          <a:noFill/>
          <a:ln>
            <a:noFill/>
          </a:ln>
        </p:spPr>
      </p:pic>
      <p:pic>
        <p:nvPicPr>
          <p:cNvPr id="274" name="Google Shape;274;p21"/>
          <p:cNvPicPr preferRelativeResize="0"/>
          <p:nvPr/>
        </p:nvPicPr>
        <p:blipFill>
          <a:blip r:embed="rId4">
            <a:alphaModFix/>
          </a:blip>
          <a:stretch>
            <a:fillRect/>
          </a:stretch>
        </p:blipFill>
        <p:spPr>
          <a:xfrm>
            <a:off x="0" y="1722325"/>
            <a:ext cx="5462200" cy="626725"/>
          </a:xfrm>
          <a:prstGeom prst="rect">
            <a:avLst/>
          </a:prstGeom>
          <a:noFill/>
          <a:ln>
            <a:noFill/>
          </a:ln>
        </p:spPr>
      </p:pic>
      <p:pic>
        <p:nvPicPr>
          <p:cNvPr id="275" name="Google Shape;275;p21"/>
          <p:cNvPicPr preferRelativeResize="0"/>
          <p:nvPr/>
        </p:nvPicPr>
        <p:blipFill>
          <a:blip r:embed="rId5">
            <a:alphaModFix/>
          </a:blip>
          <a:stretch>
            <a:fillRect/>
          </a:stretch>
        </p:blipFill>
        <p:spPr>
          <a:xfrm>
            <a:off x="282750" y="2444050"/>
            <a:ext cx="4896675" cy="2073250"/>
          </a:xfrm>
          <a:prstGeom prst="rect">
            <a:avLst/>
          </a:prstGeom>
          <a:noFill/>
          <a:ln>
            <a:noFill/>
          </a:ln>
        </p:spPr>
      </p:pic>
      <p:sp>
        <p:nvSpPr>
          <p:cNvPr id="276" name="Google Shape;276;p21"/>
          <p:cNvSpPr/>
          <p:nvPr/>
        </p:nvSpPr>
        <p:spPr>
          <a:xfrm>
            <a:off x="6047400" y="2557725"/>
            <a:ext cx="1462200" cy="626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6922550" y="906263"/>
            <a:ext cx="622200" cy="283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p:nvPr/>
        </p:nvSpPr>
        <p:spPr>
          <a:xfrm>
            <a:off x="6922550" y="589613"/>
            <a:ext cx="622200" cy="283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21"/>
          <p:cNvCxnSpPr/>
          <p:nvPr/>
        </p:nvCxnSpPr>
        <p:spPr>
          <a:xfrm>
            <a:off x="7509600" y="2886825"/>
            <a:ext cx="824100" cy="146100"/>
          </a:xfrm>
          <a:prstGeom prst="straightConnector1">
            <a:avLst/>
          </a:prstGeom>
          <a:noFill/>
          <a:ln cap="flat" cmpd="sng" w="76200">
            <a:solidFill>
              <a:srgbClr val="FF0000"/>
            </a:solidFill>
            <a:prstDash val="solid"/>
            <a:round/>
            <a:headEnd len="med" w="med" type="none"/>
            <a:tailEnd len="med" w="med" type="none"/>
          </a:ln>
        </p:spPr>
      </p:cxnSp>
      <p:sp>
        <p:nvSpPr>
          <p:cNvPr id="280" name="Google Shape;280;p21"/>
          <p:cNvSpPr txBox="1"/>
          <p:nvPr/>
        </p:nvSpPr>
        <p:spPr>
          <a:xfrm>
            <a:off x="8380925" y="3064425"/>
            <a:ext cx="45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81" name="Google Shape;281;p21"/>
          <p:cNvSpPr/>
          <p:nvPr/>
        </p:nvSpPr>
        <p:spPr>
          <a:xfrm>
            <a:off x="7805925" y="3852250"/>
            <a:ext cx="336600" cy="626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21"/>
          <p:cNvCxnSpPr/>
          <p:nvPr/>
        </p:nvCxnSpPr>
        <p:spPr>
          <a:xfrm flipH="1" rot="10800000">
            <a:off x="8142525" y="4159300"/>
            <a:ext cx="317100" cy="6300"/>
          </a:xfrm>
          <a:prstGeom prst="straightConnector1">
            <a:avLst/>
          </a:prstGeom>
          <a:noFill/>
          <a:ln cap="flat" cmpd="sng" w="76200">
            <a:solidFill>
              <a:srgbClr val="FF0000"/>
            </a:solidFill>
            <a:prstDash val="solid"/>
            <a:round/>
            <a:headEnd len="med" w="med" type="none"/>
            <a:tailEnd len="med" w="med" type="none"/>
          </a:ln>
        </p:spPr>
      </p:cxnSp>
      <p:cxnSp>
        <p:nvCxnSpPr>
          <p:cNvPr id="283" name="Google Shape;283;p21"/>
          <p:cNvCxnSpPr/>
          <p:nvPr/>
        </p:nvCxnSpPr>
        <p:spPr>
          <a:xfrm>
            <a:off x="7361550" y="1189775"/>
            <a:ext cx="412800" cy="584400"/>
          </a:xfrm>
          <a:prstGeom prst="straightConnector1">
            <a:avLst/>
          </a:prstGeom>
          <a:noFill/>
          <a:ln cap="flat" cmpd="sng" w="76200">
            <a:solidFill>
              <a:srgbClr val="FF0000"/>
            </a:solidFill>
            <a:prstDash val="solid"/>
            <a:round/>
            <a:headEnd len="med" w="med" type="none"/>
            <a:tailEnd len="med" w="med" type="none"/>
          </a:ln>
        </p:spPr>
      </p:cxnSp>
      <p:cxnSp>
        <p:nvCxnSpPr>
          <p:cNvPr id="284" name="Google Shape;284;p21"/>
          <p:cNvCxnSpPr>
            <a:endCxn id="278" idx="0"/>
          </p:cNvCxnSpPr>
          <p:nvPr/>
        </p:nvCxnSpPr>
        <p:spPr>
          <a:xfrm>
            <a:off x="6615950" y="439313"/>
            <a:ext cx="617700" cy="150300"/>
          </a:xfrm>
          <a:prstGeom prst="straightConnector1">
            <a:avLst/>
          </a:prstGeom>
          <a:noFill/>
          <a:ln cap="flat" cmpd="sng" w="76200">
            <a:solidFill>
              <a:srgbClr val="FF0000"/>
            </a:solidFill>
            <a:prstDash val="solid"/>
            <a:round/>
            <a:headEnd len="med" w="med" type="none"/>
            <a:tailEnd len="med" w="med" type="none"/>
          </a:ln>
        </p:spPr>
      </p:cxnSp>
      <p:sp>
        <p:nvSpPr>
          <p:cNvPr id="285" name="Google Shape;285;p21"/>
          <p:cNvSpPr txBox="1"/>
          <p:nvPr/>
        </p:nvSpPr>
        <p:spPr>
          <a:xfrm>
            <a:off x="6266150" y="164750"/>
            <a:ext cx="4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a:t>
            </a:r>
            <a:r>
              <a:rPr b="1" baseline="-25000" lang="en"/>
              <a:t>4</a:t>
            </a:r>
            <a:endParaRPr b="1" baseline="-25000"/>
          </a:p>
        </p:txBody>
      </p:sp>
      <p:sp>
        <p:nvSpPr>
          <p:cNvPr id="286" name="Google Shape;286;p21"/>
          <p:cNvSpPr txBox="1"/>
          <p:nvPr/>
        </p:nvSpPr>
        <p:spPr>
          <a:xfrm>
            <a:off x="7729900" y="1667300"/>
            <a:ext cx="8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a:t>
            </a:r>
            <a:r>
              <a:rPr b="1" baseline="-25000" lang="en"/>
              <a:t>3</a:t>
            </a:r>
            <a:endParaRPr b="1" baseline="-25000"/>
          </a:p>
        </p:txBody>
      </p:sp>
      <p:sp>
        <p:nvSpPr>
          <p:cNvPr id="287" name="Google Shape;287;p21"/>
          <p:cNvSpPr txBox="1"/>
          <p:nvPr/>
        </p:nvSpPr>
        <p:spPr>
          <a:xfrm>
            <a:off x="8281275" y="2847225"/>
            <a:ext cx="8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a:t>
            </a:r>
            <a:r>
              <a:rPr b="1" baseline="-25000" lang="en"/>
              <a:t>2</a:t>
            </a:r>
            <a:endParaRPr b="1" baseline="-25000"/>
          </a:p>
        </p:txBody>
      </p:sp>
      <p:sp>
        <p:nvSpPr>
          <p:cNvPr id="288" name="Google Shape;288;p21"/>
          <p:cNvSpPr txBox="1"/>
          <p:nvPr/>
        </p:nvSpPr>
        <p:spPr>
          <a:xfrm>
            <a:off x="8459625" y="3965500"/>
            <a:ext cx="8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L</a:t>
            </a:r>
            <a:r>
              <a:rPr b="1" baseline="-25000" lang="en"/>
              <a:t>1</a:t>
            </a:r>
            <a:endParaRPr b="1" baseline="-25000"/>
          </a:p>
        </p:txBody>
      </p:sp>
      <p:sp>
        <p:nvSpPr>
          <p:cNvPr id="289" name="Google Shape;2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